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481" r:id="rId3"/>
    <p:sldId id="267" r:id="rId4"/>
    <p:sldId id="329" r:id="rId5"/>
    <p:sldId id="334" r:id="rId6"/>
    <p:sldId id="721" r:id="rId7"/>
    <p:sldId id="601" r:id="rId8"/>
    <p:sldId id="581" r:id="rId9"/>
    <p:sldId id="704" r:id="rId10"/>
    <p:sldId id="705" r:id="rId11"/>
    <p:sldId id="706" r:id="rId12"/>
    <p:sldId id="707" r:id="rId13"/>
    <p:sldId id="708" r:id="rId14"/>
    <p:sldId id="716" r:id="rId15"/>
    <p:sldId id="491" r:id="rId16"/>
    <p:sldId id="677" r:id="rId17"/>
    <p:sldId id="718" r:id="rId18"/>
    <p:sldId id="717" r:id="rId19"/>
    <p:sldId id="720" r:id="rId20"/>
    <p:sldId id="719" r:id="rId21"/>
    <p:sldId id="722" r:id="rId22"/>
    <p:sldId id="723" r:id="rId23"/>
    <p:sldId id="724" r:id="rId24"/>
    <p:sldId id="725" r:id="rId25"/>
    <p:sldId id="726" r:id="rId26"/>
    <p:sldId id="272"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3837" userDrawn="1">
          <p15:clr>
            <a:srgbClr val="A4A3A4"/>
          </p15:clr>
        </p15:guide>
        <p15:guide id="3" pos="4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1" autoAdjust="0"/>
    <p:restoredTop sz="99761" autoAdjust="0"/>
  </p:normalViewPr>
  <p:slideViewPr>
    <p:cSldViewPr snapToGrid="0" showGuides="1">
      <p:cViewPr varScale="1">
        <p:scale>
          <a:sx n="110" d="100"/>
          <a:sy n="110" d="100"/>
        </p:scale>
        <p:origin x="924" y="108"/>
      </p:cViewPr>
      <p:guideLst>
        <p:guide orient="horz" pos="2200"/>
        <p:guide pos="3837"/>
        <p:guide pos="478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6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6</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-6</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28</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buClrTx/>
              <a:buSzTx/>
              <a:buFontTx/>
            </a:pPr>
            <a:r>
              <a:rPr lang="zh-CN"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a:t>
            </a:r>
            <a:r>
              <a:rPr lang="zh-CN" altLang="en-US"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资深投顾</a:t>
            </a:r>
            <a:r>
              <a:rPr lang="zh-CN"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a:t>
            </a:r>
            <a:r>
              <a:rPr lang="zh-CN" altLang="en-US"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方建伟丨执业编</a:t>
            </a:r>
            <a:r>
              <a:rPr lang="zh-CN"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号：</a:t>
            </a:r>
            <a:r>
              <a:rPr lang="en-US" altLang="zh-CN" sz="1200" b="0" i="0" dirty="0">
                <a:solidFill>
                  <a:schemeClr val="bg1">
                    <a:lumMod val="50000"/>
                  </a:schemeClr>
                </a:solidFill>
                <a:effectLst/>
                <a:latin typeface="思源黑体 CN Normal" panose="020B0400000000000000" pitchFamily="34" charset="-122"/>
                <a:ea typeface="思源黑体 CN Normal" panose="020B0400000000000000" pitchFamily="34" charset="-122"/>
              </a:rPr>
              <a:t>A1120613090012  </a:t>
            </a:r>
            <a:r>
              <a:rPr lang="zh-CN" altLang="en-US"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descr="//192.168.10.86/素材/营销策划/7.课程/猎手-龙头狙击营/2024年/6月/1920x1080 -总.png1920x1080 -总"/>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7.xml"/><Relationship Id="rId2" Type="http://schemas.openxmlformats.org/officeDocument/2006/relationships/image" Target="../media/image18.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6.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7.xml"/><Relationship Id="rId2" Type="http://schemas.openxmlformats.org/officeDocument/2006/relationships/image" Target="../media/image21.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59.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60.xml"/><Relationship Id="rId4" Type="http://schemas.openxmlformats.org/officeDocument/2006/relationships/image" Target="../media/image24.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6.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7.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4760" y="4012565"/>
            <a:ext cx="1343660" cy="491490"/>
          </a:xfrm>
          <a:prstGeom prst="rect">
            <a:avLst/>
          </a:prstGeom>
          <a:noFill/>
        </p:spPr>
        <p:txBody>
          <a:bodyPr wrap="square" rtlCol="0">
            <a:spAutoFit/>
          </a:bodyPr>
          <a:lstStyle/>
          <a:p>
            <a:r>
              <a:rPr lang="zh-CN" altLang="en-US" sz="2600" dirty="0">
                <a:solidFill>
                  <a:srgbClr val="C1662D"/>
                </a:solidFill>
                <a:latin typeface="思源黑体 CN Medium" panose="020B0600000000000000" charset="-122"/>
                <a:ea typeface="思源黑体 CN Medium" panose="020B0600000000000000" charset="-122"/>
                <a:sym typeface="+mn-ea"/>
              </a:rPr>
              <a:t>方建伟</a:t>
            </a:r>
            <a:endParaRPr lang="zh-CN" altLang="en-US" sz="2600" dirty="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53970" y="4074160"/>
            <a:ext cx="3497580" cy="368300"/>
          </a:xfrm>
          <a:prstGeom prst="rect">
            <a:avLst/>
          </a:prstGeom>
          <a:noFill/>
        </p:spPr>
        <p:txBody>
          <a:bodyPr wrap="square" rtlCol="0">
            <a:spAutoFit/>
          </a:bodyPr>
          <a:lstStyle/>
          <a:p>
            <a:r>
              <a:rPr lang="zh-CN" altLang="en-US" dirty="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dirty="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t>
            </a:r>
            <a:r>
              <a:rPr lang="en-US" altLang="zh-CN" b="0" i="0" dirty="0">
                <a:solidFill>
                  <a:srgbClr val="B34500"/>
                </a:solidFill>
                <a:effectLst/>
                <a:latin typeface="思源黑体 CN Medium" panose="020B0600000000000000" charset="-122"/>
                <a:ea typeface="思源黑体 CN Medium" panose="020B0600000000000000" charset="-122"/>
              </a:rPr>
              <a:t>A1120613090012</a:t>
            </a:r>
            <a:endParaRPr lang="en-US"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03</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13</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992772"/>
          </a:xfrm>
          <a:prstGeom prst="rect">
            <a:avLst/>
          </a:prstGeom>
          <a:noFill/>
        </p:spPr>
        <p:txBody>
          <a:bodyPr wrap="square" rtlCol="0">
            <a:spAutoFit/>
          </a:bodyPr>
          <a:lstStyle/>
          <a:p>
            <a:pPr algn="just" fontAlgn="auto">
              <a:lnSpc>
                <a:spcPct val="125000"/>
              </a:lnSpc>
            </a:pPr>
            <a:r>
              <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经传十大金牌讲师，从事证券行业10余年，自创一套“股海钓鱼操作系统”，真正教中小投资者能够理解市场，更好的适应市场，在市场当中稳定的获利！</a:t>
            </a:r>
            <a:endPar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601980" y="1681480"/>
            <a:ext cx="7667625" cy="1014730"/>
          </a:xfrm>
          <a:prstGeom prst="rect">
            <a:avLst/>
          </a:prstGeom>
          <a:noFill/>
        </p:spPr>
        <p:txBody>
          <a:bodyPr wrap="square" rtlCol="0">
            <a:spAutoFit/>
          </a:bodyPr>
          <a:lstStyle/>
          <a:p>
            <a:pPr algn="l">
              <a:lnSpc>
                <a:spcPct val="100000"/>
              </a:lnSpc>
            </a:pPr>
            <a:r>
              <a:rPr lang="zh-CN"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投资自我个性</a:t>
            </a:r>
            <a:endParaRPr lang="zh-CN"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pic>
        <p:nvPicPr>
          <p:cNvPr id="7" name="图片 6" descr="方"/>
          <p:cNvPicPr>
            <a:picLocks noChangeAspect="1"/>
          </p:cNvPicPr>
          <p:nvPr/>
        </p:nvPicPr>
        <p:blipFill>
          <a:blip r:embed="rId3"/>
          <a:stretch>
            <a:fillRect/>
          </a:stretch>
        </p:blipFill>
        <p:spPr>
          <a:xfrm>
            <a:off x="8011795" y="747712"/>
            <a:ext cx="2925445" cy="546989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1064895"/>
            <a:ext cx="10036175" cy="4799965"/>
          </a:xfrm>
          <a:prstGeom prst="rect">
            <a:avLst/>
          </a:prstGeom>
          <a:noFill/>
        </p:spPr>
        <p:txBody>
          <a:bodyPr wrap="square" rtlCol="0">
            <a:spAutoFit/>
          </a:bodyPr>
          <a:p>
            <a:r>
              <a:rPr lang="en-US" altLang="zh-CN"/>
              <a:t>19</a:t>
            </a:r>
            <a:r>
              <a:rPr lang="zh-CN" altLang="en-US"/>
              <a:t>、我认为股市非常恐怖</a:t>
            </a:r>
            <a:r>
              <a:rPr lang="en-US" altLang="zh-CN"/>
              <a:t> </a:t>
            </a:r>
            <a:r>
              <a:rPr lang="zh-CN" altLang="en-US"/>
              <a:t>。那里就像一个超级膨胀的投机泡沫，随时会随着一声巨响</a:t>
            </a:r>
            <a:r>
              <a:rPr lang="zh-CN" altLang="en-US"/>
              <a:t>爆炸。</a:t>
            </a:r>
            <a:endParaRPr lang="zh-CN" altLang="en-US"/>
          </a:p>
          <a:p>
            <a:r>
              <a:rPr lang="en-US" altLang="zh-CN"/>
              <a:t> </a:t>
            </a:r>
            <a:r>
              <a:rPr lang="zh-CN" altLang="en-US">
                <a:solidFill>
                  <a:srgbClr val="FF0000"/>
                </a:solidFill>
              </a:rPr>
              <a:t>完全同意（</a:t>
            </a:r>
            <a:r>
              <a:rPr lang="en-US" altLang="zh-CN">
                <a:solidFill>
                  <a:srgbClr val="FF0000"/>
                </a:solidFill>
              </a:rPr>
              <a:t>4</a:t>
            </a:r>
            <a:r>
              <a:rPr lang="zh-CN" altLang="en-US">
                <a:solidFill>
                  <a:srgbClr val="FF0000"/>
                </a:solidFill>
              </a:rPr>
              <a:t>）、基本同意（</a:t>
            </a:r>
            <a:r>
              <a:rPr lang="en-US" altLang="zh-CN">
                <a:solidFill>
                  <a:srgbClr val="FF0000"/>
                </a:solidFill>
              </a:rPr>
              <a:t>3</a:t>
            </a:r>
            <a:r>
              <a:rPr lang="zh-CN" altLang="en-US">
                <a:solidFill>
                  <a:srgbClr val="FF0000"/>
                </a:solidFill>
              </a:rPr>
              <a:t>）、既不同意也不反对（</a:t>
            </a:r>
            <a:r>
              <a:rPr lang="en-US" altLang="zh-CN">
                <a:solidFill>
                  <a:srgbClr val="FF0000"/>
                </a:solidFill>
              </a:rPr>
              <a:t>2</a:t>
            </a:r>
            <a:r>
              <a:rPr lang="zh-CN" altLang="en-US">
                <a:solidFill>
                  <a:srgbClr val="FF0000"/>
                </a:solidFill>
              </a:rPr>
              <a:t>）、不太同意（</a:t>
            </a:r>
            <a:r>
              <a:rPr lang="en-US" altLang="zh-CN">
                <a:solidFill>
                  <a:srgbClr val="FF0000"/>
                </a:solidFill>
              </a:rPr>
              <a:t>1</a:t>
            </a:r>
            <a:r>
              <a:rPr lang="zh-CN" altLang="en-US">
                <a:solidFill>
                  <a:srgbClr val="FF0000"/>
                </a:solidFill>
              </a:rPr>
              <a:t>）、完全不同意（</a:t>
            </a:r>
            <a:r>
              <a:rPr lang="en-US" altLang="zh-CN">
                <a:solidFill>
                  <a:srgbClr val="FF0000"/>
                </a:solidFill>
              </a:rPr>
              <a:t>0</a:t>
            </a:r>
            <a:r>
              <a:rPr lang="zh-CN" altLang="en-US">
                <a:solidFill>
                  <a:srgbClr val="FF0000"/>
                </a:solidFill>
              </a:rPr>
              <a:t>）</a:t>
            </a:r>
            <a:endParaRPr lang="zh-CN" altLang="en-US">
              <a:solidFill>
                <a:srgbClr val="FF0000"/>
              </a:solidFill>
            </a:endParaRPr>
          </a:p>
          <a:p>
            <a:endParaRPr lang="zh-CN" altLang="en-US"/>
          </a:p>
          <a:p>
            <a:r>
              <a:rPr lang="en-US" altLang="zh-CN">
                <a:sym typeface="+mn-ea"/>
              </a:rPr>
              <a:t>20</a:t>
            </a:r>
            <a:r>
              <a:rPr lang="zh-CN" altLang="en-US">
                <a:sym typeface="+mn-ea"/>
              </a:rPr>
              <a:t>、我满足于现状。人不能太贪心，傲慢和贪婪会让人失去理性，这必然遭到处罚。</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21</a:t>
            </a:r>
            <a:r>
              <a:rPr lang="zh-CN" altLang="en-US">
                <a:sym typeface="+mn-ea"/>
              </a:rPr>
              <a:t>、我认为，把大部分的钱存入银行是非常不理智的行为。因为通货膨胀会蚕食本就微薄的收益。</a:t>
            </a:r>
            <a:endParaRPr lang="zh-CN" altLang="en-US">
              <a:sym typeface="+mn-ea"/>
            </a:endParaRPr>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22</a:t>
            </a:r>
            <a:r>
              <a:rPr lang="zh-CN" altLang="en-US">
                <a:sym typeface="+mn-ea"/>
              </a:rPr>
              <a:t>、我非常害怕损失，所以我能接受银行拿我的钱去发财。重要的是，我可以得到内心的安稳。</a:t>
            </a:r>
            <a:endParaRPr lang="zh-CN" altLang="en-US">
              <a:sym typeface="+mn-ea"/>
            </a:endParaRPr>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23</a:t>
            </a:r>
            <a:r>
              <a:rPr lang="zh-CN" altLang="en-US">
                <a:sym typeface="+mn-ea"/>
              </a:rPr>
              <a:t>、我完全没有财运。如果冒险进行投资，可能我会损失得更多。</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24</a:t>
            </a:r>
            <a:r>
              <a:rPr lang="zh-CN" altLang="en-US">
                <a:sym typeface="+mn-ea"/>
              </a:rPr>
              <a:t>、股票和股票基金就像赌博。虽然可能会有赚钱的时候，但对我来讲太没把握了。</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4</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1064895"/>
            <a:ext cx="10935970" cy="5077460"/>
          </a:xfrm>
          <a:prstGeom prst="rect">
            <a:avLst/>
          </a:prstGeom>
          <a:noFill/>
        </p:spPr>
        <p:txBody>
          <a:bodyPr wrap="square" rtlCol="0">
            <a:spAutoFit/>
          </a:bodyPr>
          <a:p>
            <a:r>
              <a:rPr lang="en-US" altLang="zh-CN"/>
              <a:t>25</a:t>
            </a:r>
            <a:r>
              <a:rPr lang="zh-CN" altLang="en-US"/>
              <a:t>、我的人生哲学可以用下面的话来总结：我唯一真正后悔的事情，就是那些我没有去做的事。因此，我也会拿钱去冒可以估算的风险。</a:t>
            </a:r>
            <a:endParaRPr lang="zh-CN" altLang="en-US"/>
          </a:p>
          <a:p>
            <a:r>
              <a:rPr lang="en-US" altLang="zh-CN"/>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26</a:t>
            </a:r>
            <a:r>
              <a:rPr lang="zh-CN" altLang="en-US">
                <a:sym typeface="+mn-ea"/>
              </a:rPr>
              <a:t>、一个在投资中不愿冒险的人，只能和资本主义的优惠政策擦身而过。</a:t>
            </a:r>
            <a:endParaRPr lang="zh-CN" altLang="en-US">
              <a:sym typeface="+mn-ea"/>
            </a:endParaRPr>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27</a:t>
            </a:r>
            <a:r>
              <a:rPr lang="zh-CN" altLang="en-US">
                <a:sym typeface="+mn-ea"/>
              </a:rPr>
              <a:t>、只要风险足够分散，就不会发生什么事情。因此，我可以安心地用一部分资金去从事高风险投资。</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28</a:t>
            </a:r>
            <a:r>
              <a:rPr lang="zh-CN" altLang="en-US">
                <a:sym typeface="+mn-ea"/>
              </a:rPr>
              <a:t>、我的意志不像其他人那样强大。因此我宁愿首选安全。</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29</a:t>
            </a:r>
            <a:r>
              <a:rPr lang="zh-CN" altLang="en-US">
                <a:sym typeface="+mn-ea"/>
              </a:rPr>
              <a:t>、我喜欢让生活和所有的事情都处于自己的掌控之中。我的钱也不例外。</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30</a:t>
            </a:r>
            <a:r>
              <a:rPr lang="zh-CN" altLang="en-US">
                <a:sym typeface="+mn-ea"/>
              </a:rPr>
              <a:t>、我只会投资不会造成损失的产品。</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5</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1064895"/>
            <a:ext cx="11014710" cy="5077460"/>
          </a:xfrm>
          <a:prstGeom prst="rect">
            <a:avLst/>
          </a:prstGeom>
          <a:noFill/>
        </p:spPr>
        <p:txBody>
          <a:bodyPr wrap="square" rtlCol="0">
            <a:spAutoFit/>
          </a:bodyPr>
          <a:p>
            <a:r>
              <a:rPr lang="en-US" altLang="zh-CN"/>
              <a:t>31</a:t>
            </a:r>
            <a:r>
              <a:rPr lang="zh-CN" altLang="en-US"/>
              <a:t>、我不喜欢变化。，我宁愿一</a:t>
            </a:r>
            <a:r>
              <a:rPr lang="zh-CN" altLang="en-US"/>
              <a:t>切都按部就班，这会让我感到安全和安心。</a:t>
            </a:r>
            <a:endParaRPr lang="zh-CN" altLang="en-US"/>
          </a:p>
          <a:p>
            <a:r>
              <a:rPr lang="en-US" altLang="zh-CN"/>
              <a:t> </a:t>
            </a:r>
            <a:r>
              <a:rPr lang="zh-CN" altLang="en-US">
                <a:solidFill>
                  <a:srgbClr val="FF0000"/>
                </a:solidFill>
              </a:rPr>
              <a:t>完全同意（</a:t>
            </a:r>
            <a:r>
              <a:rPr lang="en-US" altLang="zh-CN">
                <a:solidFill>
                  <a:srgbClr val="FF0000"/>
                </a:solidFill>
              </a:rPr>
              <a:t>4</a:t>
            </a:r>
            <a:r>
              <a:rPr lang="zh-CN" altLang="en-US">
                <a:solidFill>
                  <a:srgbClr val="FF0000"/>
                </a:solidFill>
              </a:rPr>
              <a:t>）、基本同意（</a:t>
            </a:r>
            <a:r>
              <a:rPr lang="en-US" altLang="zh-CN">
                <a:solidFill>
                  <a:srgbClr val="FF0000"/>
                </a:solidFill>
              </a:rPr>
              <a:t>3</a:t>
            </a:r>
            <a:r>
              <a:rPr lang="zh-CN" altLang="en-US">
                <a:solidFill>
                  <a:srgbClr val="FF0000"/>
                </a:solidFill>
              </a:rPr>
              <a:t>）、既不同意也不反对（</a:t>
            </a:r>
            <a:r>
              <a:rPr lang="en-US" altLang="zh-CN">
                <a:solidFill>
                  <a:srgbClr val="FF0000"/>
                </a:solidFill>
              </a:rPr>
              <a:t>2</a:t>
            </a:r>
            <a:r>
              <a:rPr lang="zh-CN" altLang="en-US">
                <a:solidFill>
                  <a:srgbClr val="FF0000"/>
                </a:solidFill>
              </a:rPr>
              <a:t>）、不太同意（</a:t>
            </a:r>
            <a:r>
              <a:rPr lang="en-US" altLang="zh-CN">
                <a:solidFill>
                  <a:srgbClr val="FF0000"/>
                </a:solidFill>
              </a:rPr>
              <a:t>1</a:t>
            </a:r>
            <a:r>
              <a:rPr lang="zh-CN" altLang="en-US">
                <a:solidFill>
                  <a:srgbClr val="FF0000"/>
                </a:solidFill>
              </a:rPr>
              <a:t>）、完全不同意（</a:t>
            </a:r>
            <a:r>
              <a:rPr lang="en-US" altLang="zh-CN">
                <a:solidFill>
                  <a:srgbClr val="FF0000"/>
                </a:solidFill>
              </a:rPr>
              <a:t>0</a:t>
            </a:r>
            <a:r>
              <a:rPr lang="zh-CN" altLang="en-US">
                <a:solidFill>
                  <a:srgbClr val="FF0000"/>
                </a:solidFill>
              </a:rPr>
              <a:t>）</a:t>
            </a:r>
            <a:endParaRPr lang="zh-CN" altLang="en-US">
              <a:solidFill>
                <a:srgbClr val="FF0000"/>
              </a:solidFill>
            </a:endParaRPr>
          </a:p>
          <a:p>
            <a:endParaRPr lang="zh-CN" altLang="en-US"/>
          </a:p>
          <a:p>
            <a:r>
              <a:rPr lang="en-US" altLang="zh-CN">
                <a:sym typeface="+mn-ea"/>
              </a:rPr>
              <a:t>32</a:t>
            </a:r>
            <a:r>
              <a:rPr lang="zh-CN" altLang="en-US">
                <a:sym typeface="+mn-ea"/>
              </a:rPr>
              <a:t>、我已经不记得上一次冒高风险是什么时候了。</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33</a:t>
            </a:r>
            <a:r>
              <a:rPr lang="zh-CN" altLang="en-US">
                <a:sym typeface="+mn-ea"/>
              </a:rPr>
              <a:t>、不愿意冒险的人，终将一事无成，他自己也碌碌无为，一无是处。这点也适合投资上的风险承受度。</a:t>
            </a:r>
            <a:endParaRPr lang="zh-CN" altLang="en-US">
              <a:sym typeface="+mn-ea"/>
            </a:endParaRPr>
          </a:p>
          <a:p>
            <a:r>
              <a:rPr lang="zh-CN" altLang="en-US">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34</a:t>
            </a:r>
            <a:r>
              <a:rPr lang="zh-CN" altLang="en-US">
                <a:sym typeface="+mn-ea"/>
              </a:rPr>
              <a:t>、我不担心周期性的行情调整，让我感到害怕的是，再一次爆发</a:t>
            </a:r>
            <a:r>
              <a:rPr lang="en-US" altLang="zh-CN">
                <a:sym typeface="+mn-ea"/>
              </a:rPr>
              <a:t>2008</a:t>
            </a:r>
            <a:r>
              <a:rPr lang="zh-CN" altLang="en-US">
                <a:sym typeface="+mn-ea"/>
              </a:rPr>
              <a:t>年那样的危机。因此，投资股票时仍会有一些不安。</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35</a:t>
            </a:r>
            <a:r>
              <a:rPr lang="zh-CN" altLang="en-US">
                <a:sym typeface="+mn-ea"/>
              </a:rPr>
              <a:t>、关于世界经济危机即将到来以及投资泡沫即将破灭的新闻报道完全不会影响到我。</a:t>
            </a:r>
            <a:endParaRPr lang="zh-CN" altLang="en-US"/>
          </a:p>
          <a:p>
            <a:r>
              <a:rPr lang="en-US" altLang="zh-CN">
                <a:solidFill>
                  <a:srgbClr val="FF0000"/>
                </a:solidFill>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36</a:t>
            </a:r>
            <a:r>
              <a:rPr lang="zh-CN" altLang="en-US">
                <a:sym typeface="+mn-ea"/>
              </a:rPr>
              <a:t>、我认为金融崩溃是一次很好的投资机会。即使媒体到处传播世界经济整体下滑，我也能镇定地开展投资。</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6</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53280" y="113030"/>
            <a:ext cx="2884805" cy="583565"/>
          </a:xfrm>
          <a:prstGeom prst="rect">
            <a:avLst/>
          </a:prstGeom>
          <a:noFill/>
        </p:spPr>
        <p:txBody>
          <a:bodyPr wrap="square" rtlCol="0">
            <a:spAutoFit/>
          </a:bodyPr>
          <a:p>
            <a:r>
              <a:rPr lang="zh-CN" sz="3200" b="1">
                <a:solidFill>
                  <a:schemeClr val="bg1"/>
                </a:solidFill>
              </a:rPr>
              <a:t>投资自我个性</a:t>
            </a:r>
            <a:endParaRPr lang="zh-CN" sz="3200" b="1">
              <a:solidFill>
                <a:schemeClr val="bg1"/>
              </a:solidFill>
            </a:endParaRPr>
          </a:p>
        </p:txBody>
      </p:sp>
      <p:sp>
        <p:nvSpPr>
          <p:cNvPr id="4" name="文本框 3"/>
          <p:cNvSpPr txBox="1"/>
          <p:nvPr/>
        </p:nvSpPr>
        <p:spPr>
          <a:xfrm>
            <a:off x="523240" y="1064895"/>
            <a:ext cx="11014710" cy="4461510"/>
          </a:xfrm>
          <a:prstGeom prst="rect">
            <a:avLst/>
          </a:prstGeom>
          <a:noFill/>
        </p:spPr>
        <p:txBody>
          <a:bodyPr wrap="square" rtlCol="0">
            <a:spAutoFit/>
          </a:bodyPr>
          <a:p>
            <a:r>
              <a:rPr lang="zh-CN" altLang="en-US"/>
              <a:t>最后资金可投入时间：</a:t>
            </a:r>
            <a:endParaRPr lang="zh-CN" altLang="en-US"/>
          </a:p>
          <a:p>
            <a:r>
              <a:rPr lang="en-US" altLang="zh-CN"/>
              <a:t>1</a:t>
            </a:r>
            <a:r>
              <a:rPr lang="zh-CN" altLang="en-US"/>
              <a:t>年内，</a:t>
            </a:r>
            <a:r>
              <a:rPr lang="en-US" altLang="zh-CN"/>
              <a:t>+20</a:t>
            </a:r>
            <a:r>
              <a:rPr lang="zh-CN" altLang="en-US"/>
              <a:t>分</a:t>
            </a:r>
            <a:endParaRPr lang="zh-CN" altLang="en-US"/>
          </a:p>
          <a:p>
            <a:r>
              <a:rPr lang="en-US" altLang="zh-CN"/>
              <a:t>1-2</a:t>
            </a:r>
            <a:r>
              <a:rPr lang="zh-CN" altLang="en-US"/>
              <a:t>年，</a:t>
            </a:r>
            <a:r>
              <a:rPr lang="en-US" altLang="zh-CN"/>
              <a:t>+10</a:t>
            </a:r>
            <a:r>
              <a:rPr lang="zh-CN" altLang="en-US"/>
              <a:t>分</a:t>
            </a:r>
            <a:endParaRPr lang="zh-CN" altLang="en-US"/>
          </a:p>
          <a:p>
            <a:r>
              <a:rPr lang="en-US" altLang="zh-CN"/>
              <a:t>2-3</a:t>
            </a:r>
            <a:r>
              <a:rPr lang="zh-CN" altLang="en-US"/>
              <a:t>年，</a:t>
            </a:r>
            <a:r>
              <a:rPr lang="en-US" altLang="zh-CN"/>
              <a:t>+0</a:t>
            </a:r>
            <a:r>
              <a:rPr lang="zh-CN" altLang="en-US"/>
              <a:t>分</a:t>
            </a:r>
            <a:endParaRPr lang="zh-CN" altLang="en-US"/>
          </a:p>
          <a:p>
            <a:r>
              <a:rPr lang="en-US" altLang="zh-CN"/>
              <a:t>3-5</a:t>
            </a:r>
            <a:r>
              <a:rPr lang="zh-CN" altLang="en-US"/>
              <a:t>年，</a:t>
            </a:r>
            <a:r>
              <a:rPr lang="en-US" altLang="zh-CN"/>
              <a:t>-10</a:t>
            </a:r>
            <a:r>
              <a:rPr lang="zh-CN" altLang="en-US"/>
              <a:t>分</a:t>
            </a:r>
            <a:endParaRPr lang="zh-CN" altLang="en-US"/>
          </a:p>
          <a:p>
            <a:r>
              <a:rPr lang="en-US" altLang="zh-CN"/>
              <a:t>5</a:t>
            </a:r>
            <a:r>
              <a:rPr lang="zh-CN" altLang="en-US"/>
              <a:t>年以上，</a:t>
            </a:r>
            <a:r>
              <a:rPr lang="en-US" altLang="zh-CN"/>
              <a:t>-20</a:t>
            </a:r>
            <a:r>
              <a:rPr lang="zh-CN" altLang="en-US"/>
              <a:t>分</a:t>
            </a:r>
            <a:endParaRPr lang="zh-CN" altLang="en-US"/>
          </a:p>
          <a:p>
            <a:endParaRPr lang="zh-CN" altLang="en-US"/>
          </a:p>
          <a:p>
            <a:r>
              <a:rPr lang="zh-CN" altLang="en-US"/>
              <a:t>统计以上的分数相加得出总分：</a:t>
            </a:r>
            <a:endParaRPr lang="zh-CN" altLang="en-US"/>
          </a:p>
          <a:p>
            <a:endParaRPr lang="zh-CN" altLang="en-US" sz="2800"/>
          </a:p>
          <a:p>
            <a:r>
              <a:rPr lang="zh-CN" altLang="en-US" sz="2800"/>
              <a:t>投资个性</a:t>
            </a:r>
            <a:r>
              <a:rPr lang="en-US" altLang="zh-CN" sz="2800"/>
              <a:t>A</a:t>
            </a:r>
            <a:r>
              <a:rPr lang="zh-CN" altLang="en-US" sz="2800"/>
              <a:t>（</a:t>
            </a:r>
            <a:r>
              <a:rPr lang="en-US" altLang="zh-CN" sz="2800"/>
              <a:t>132-99</a:t>
            </a:r>
            <a:r>
              <a:rPr lang="zh-CN" altLang="en-US" sz="2800"/>
              <a:t>分）</a:t>
            </a:r>
            <a:r>
              <a:rPr lang="en-US" altLang="zh-CN" sz="2800"/>
              <a:t>          </a:t>
            </a:r>
            <a:endParaRPr lang="en-US" altLang="zh-CN" sz="2800"/>
          </a:p>
          <a:p>
            <a:r>
              <a:rPr lang="zh-CN" altLang="en-US" sz="2800"/>
              <a:t>投资个性</a:t>
            </a:r>
            <a:r>
              <a:rPr lang="en-US" altLang="zh-CN" sz="2800"/>
              <a:t>B</a:t>
            </a:r>
            <a:r>
              <a:rPr lang="zh-CN" altLang="en-US" sz="2800"/>
              <a:t>（</a:t>
            </a:r>
            <a:r>
              <a:rPr lang="en-US" altLang="zh-CN" sz="2800"/>
              <a:t>98-66</a:t>
            </a:r>
            <a:r>
              <a:rPr lang="zh-CN" altLang="en-US" sz="2800"/>
              <a:t>分）</a:t>
            </a:r>
            <a:r>
              <a:rPr lang="en-US" altLang="zh-CN" sz="2800"/>
              <a:t>            </a:t>
            </a:r>
            <a:endParaRPr lang="en-US" altLang="zh-CN" sz="2800"/>
          </a:p>
          <a:p>
            <a:r>
              <a:rPr lang="zh-CN" altLang="en-US" sz="2800"/>
              <a:t>投资个性</a:t>
            </a:r>
            <a:r>
              <a:rPr lang="en-US" altLang="zh-CN" sz="2800"/>
              <a:t>C</a:t>
            </a:r>
            <a:r>
              <a:rPr lang="zh-CN" altLang="en-US" sz="2800"/>
              <a:t>（</a:t>
            </a:r>
            <a:r>
              <a:rPr lang="en-US" altLang="zh-CN" sz="2800"/>
              <a:t>65-32</a:t>
            </a:r>
            <a:r>
              <a:rPr lang="zh-CN" altLang="en-US" sz="2800"/>
              <a:t>分）</a:t>
            </a:r>
            <a:r>
              <a:rPr lang="en-US" altLang="zh-CN" sz="2800"/>
              <a:t>            </a:t>
            </a:r>
            <a:endParaRPr lang="en-US" altLang="zh-CN" sz="2800"/>
          </a:p>
          <a:p>
            <a:r>
              <a:rPr lang="zh-CN" altLang="en-US" sz="2800"/>
              <a:t>投资个性</a:t>
            </a:r>
            <a:r>
              <a:rPr lang="en-US" altLang="zh-CN" sz="2800"/>
              <a:t>D</a:t>
            </a:r>
            <a:r>
              <a:rPr lang="zh-CN" altLang="en-US" sz="2800"/>
              <a:t>（</a:t>
            </a:r>
            <a:r>
              <a:rPr lang="en-US" altLang="zh-CN" sz="2800"/>
              <a:t>31-0</a:t>
            </a:r>
            <a:r>
              <a:rPr lang="zh-CN" altLang="en-US" sz="2800"/>
              <a:t>分）</a:t>
            </a:r>
            <a:r>
              <a:rPr lang="en-US" altLang="zh-CN" sz="2800"/>
              <a:t>   </a:t>
            </a:r>
            <a:r>
              <a:rPr lang="en-US" altLang="zh-CN"/>
              <a:t>           </a:t>
            </a:r>
            <a:endParaRPr lang="en-US" altLang="zh-CN"/>
          </a:p>
        </p:txBody>
      </p:sp>
      <p:sp>
        <p:nvSpPr>
          <p:cNvPr id="5" name="文本框 4"/>
          <p:cNvSpPr txBox="1"/>
          <p:nvPr/>
        </p:nvSpPr>
        <p:spPr>
          <a:xfrm>
            <a:off x="459105" y="5643245"/>
            <a:ext cx="11261725" cy="460375"/>
          </a:xfrm>
          <a:prstGeom prst="rect">
            <a:avLst/>
          </a:prstGeom>
          <a:noFill/>
        </p:spPr>
        <p:txBody>
          <a:bodyPr wrap="square" rtlCol="0">
            <a:spAutoFit/>
          </a:bodyPr>
          <a:p>
            <a:r>
              <a:rPr lang="zh-CN" altLang="en-US" sz="2400" b="1">
                <a:solidFill>
                  <a:srgbClr val="FF0000"/>
                </a:solidFill>
              </a:rPr>
              <a:t>以上测试结果，仅供参考，以便在投资过程当中多一份理性的思考。</a:t>
            </a:r>
            <a:endParaRPr lang="zh-CN" altLang="en-US" sz="2400" b="1">
              <a:solidFill>
                <a:srgbClr val="FF0000"/>
              </a:solidFill>
            </a:endParaRPr>
          </a:p>
        </p:txBody>
      </p:sp>
      <p:graphicFrame>
        <p:nvGraphicFramePr>
          <p:cNvPr id="26" name="表格 25"/>
          <p:cNvGraphicFramePr/>
          <p:nvPr/>
        </p:nvGraphicFramePr>
        <p:xfrm>
          <a:off x="4216400" y="1133475"/>
          <a:ext cx="8533765" cy="1905000"/>
        </p:xfrm>
        <a:graphic>
          <a:graphicData uri="http://schemas.openxmlformats.org/drawingml/2006/table">
            <a:tbl>
              <a:tblPr firstRow="1" bandRow="1">
                <a:tableStyleId>{5C22544A-7EE6-4342-B048-85BDC9FD1C3A}</a:tableStyleId>
              </a:tblPr>
              <a:tblGrid>
                <a:gridCol w="1421765"/>
                <a:gridCol w="1421765"/>
                <a:gridCol w="1421765"/>
                <a:gridCol w="1421765"/>
                <a:gridCol w="1421765"/>
              </a:tblGrid>
              <a:tr h="381000">
                <a:tc>
                  <a:txBody>
                    <a:bodyPr/>
                    <a:p>
                      <a:pPr algn="ctr">
                        <a:buNone/>
                      </a:pPr>
                      <a:r>
                        <a:rPr lang="zh-CN" altLang="en-US"/>
                        <a:t>个性</a:t>
                      </a:r>
                      <a:r>
                        <a:rPr lang="en-US" altLang="zh-CN"/>
                        <a:t>\</a:t>
                      </a:r>
                      <a:r>
                        <a:rPr lang="zh-CN" altLang="en-US"/>
                        <a:t>等级</a:t>
                      </a:r>
                      <a:endParaRPr lang="zh-CN" altLang="en-US"/>
                    </a:p>
                  </a:txBody>
                  <a:tcPr/>
                </a:tc>
                <a:tc>
                  <a:txBody>
                    <a:bodyPr/>
                    <a:p>
                      <a:pPr algn="ctr">
                        <a:buNone/>
                      </a:pPr>
                      <a:r>
                        <a:rPr lang="zh-CN" altLang="en-US"/>
                        <a:t>等级一</a:t>
                      </a:r>
                      <a:endParaRPr lang="zh-CN" altLang="en-US"/>
                    </a:p>
                  </a:txBody>
                  <a:tcPr/>
                </a:tc>
                <a:tc>
                  <a:txBody>
                    <a:bodyPr/>
                    <a:p>
                      <a:pPr algn="ctr">
                        <a:buNone/>
                      </a:pPr>
                      <a:r>
                        <a:rPr lang="zh-CN" altLang="en-US"/>
                        <a:t>等级二</a:t>
                      </a:r>
                      <a:endParaRPr lang="zh-CN" altLang="en-US"/>
                    </a:p>
                  </a:txBody>
                  <a:tcPr/>
                </a:tc>
                <a:tc>
                  <a:txBody>
                    <a:bodyPr/>
                    <a:p>
                      <a:pPr algn="ctr">
                        <a:buNone/>
                      </a:pPr>
                      <a:r>
                        <a:rPr lang="zh-CN" altLang="en-US"/>
                        <a:t>等级三</a:t>
                      </a:r>
                      <a:endParaRPr lang="zh-CN" altLang="en-US"/>
                    </a:p>
                  </a:txBody>
                  <a:tcPr/>
                </a:tc>
                <a:tc>
                  <a:txBody>
                    <a:bodyPr/>
                    <a:p>
                      <a:pPr algn="ctr">
                        <a:buNone/>
                      </a:pPr>
                      <a:r>
                        <a:rPr lang="zh-CN" altLang="en-US"/>
                        <a:t>等级四</a:t>
                      </a:r>
                      <a:endParaRPr lang="zh-CN" altLang="en-US"/>
                    </a:p>
                  </a:txBody>
                  <a:tcPr/>
                </a:tc>
              </a:tr>
              <a:tr h="381000">
                <a:tc>
                  <a:txBody>
                    <a:bodyPr/>
                    <a:p>
                      <a:pPr algn="ctr">
                        <a:buNone/>
                      </a:pPr>
                      <a:r>
                        <a:rPr lang="zh-CN" altLang="en-US"/>
                        <a:t>个性</a:t>
                      </a:r>
                      <a:r>
                        <a:rPr lang="en-US" altLang="zh-CN"/>
                        <a:t>A</a:t>
                      </a:r>
                      <a:endParaRPr lang="en-US" altLang="zh-CN"/>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zh-CN" altLang="en-US"/>
                    </a:p>
                  </a:txBody>
                  <a:tcPr/>
                </a:tc>
              </a:tr>
              <a:tr h="381000">
                <a:tc>
                  <a:txBody>
                    <a:bodyPr/>
                    <a:p>
                      <a:pPr algn="ctr">
                        <a:buNone/>
                      </a:pPr>
                      <a:r>
                        <a:rPr lang="zh-CN" altLang="en-US"/>
                        <a:t>个性</a:t>
                      </a:r>
                      <a:r>
                        <a:rPr lang="en-US" altLang="zh-CN"/>
                        <a:t>B</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r h="381000">
                <a:tc>
                  <a:txBody>
                    <a:bodyPr/>
                    <a:p>
                      <a:pPr algn="ctr">
                        <a:buNone/>
                      </a:pPr>
                      <a:r>
                        <a:rPr lang="zh-CN" altLang="en-US"/>
                        <a:t>个性</a:t>
                      </a:r>
                      <a:r>
                        <a:rPr lang="en-US" altLang="zh-CN"/>
                        <a:t>C</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r h="381000">
                <a:tc>
                  <a:txBody>
                    <a:bodyPr/>
                    <a:p>
                      <a:pPr algn="ctr">
                        <a:buNone/>
                      </a:pPr>
                      <a:r>
                        <a:rPr lang="zh-CN" altLang="en-US"/>
                        <a:t>个性</a:t>
                      </a:r>
                      <a:r>
                        <a:rPr lang="en-US" altLang="zh-CN"/>
                        <a:t>D</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bl>
          </a:graphicData>
        </a:graphic>
      </p:graphicFrame>
      <p:pic>
        <p:nvPicPr>
          <p:cNvPr id="27" name="图片 26"/>
          <p:cNvPicPr>
            <a:picLocks noChangeAspect="1"/>
          </p:cNvPicPr>
          <p:nvPr/>
        </p:nvPicPr>
        <p:blipFill>
          <a:blip r:embed="rId1"/>
          <a:stretch>
            <a:fillRect/>
          </a:stretch>
        </p:blipFill>
        <p:spPr>
          <a:xfrm>
            <a:off x="6045200" y="1546860"/>
            <a:ext cx="403860" cy="326390"/>
          </a:xfrm>
          <a:prstGeom prst="rect">
            <a:avLst/>
          </a:prstGeom>
        </p:spPr>
      </p:pic>
      <p:pic>
        <p:nvPicPr>
          <p:cNvPr id="28" name="图片 27"/>
          <p:cNvPicPr>
            <a:picLocks noChangeAspect="1"/>
          </p:cNvPicPr>
          <p:nvPr/>
        </p:nvPicPr>
        <p:blipFill>
          <a:blip r:embed="rId1"/>
          <a:stretch>
            <a:fillRect/>
          </a:stretch>
        </p:blipFill>
        <p:spPr>
          <a:xfrm>
            <a:off x="7568565" y="1546860"/>
            <a:ext cx="403860" cy="326390"/>
          </a:xfrm>
          <a:prstGeom prst="rect">
            <a:avLst/>
          </a:prstGeom>
        </p:spPr>
      </p:pic>
      <p:pic>
        <p:nvPicPr>
          <p:cNvPr id="29" name="图片 28"/>
          <p:cNvPicPr>
            <a:picLocks noChangeAspect="1"/>
          </p:cNvPicPr>
          <p:nvPr/>
        </p:nvPicPr>
        <p:blipFill>
          <a:blip r:embed="rId1"/>
          <a:stretch>
            <a:fillRect/>
          </a:stretch>
        </p:blipFill>
        <p:spPr>
          <a:xfrm>
            <a:off x="7568565" y="1920240"/>
            <a:ext cx="403860" cy="326390"/>
          </a:xfrm>
          <a:prstGeom prst="rect">
            <a:avLst/>
          </a:prstGeom>
        </p:spPr>
      </p:pic>
      <p:pic>
        <p:nvPicPr>
          <p:cNvPr id="30" name="图片 29"/>
          <p:cNvPicPr>
            <a:picLocks noChangeAspect="1"/>
          </p:cNvPicPr>
          <p:nvPr/>
        </p:nvPicPr>
        <p:blipFill>
          <a:blip r:embed="rId1"/>
          <a:stretch>
            <a:fillRect/>
          </a:stretch>
        </p:blipFill>
        <p:spPr>
          <a:xfrm>
            <a:off x="8993505" y="1920240"/>
            <a:ext cx="403860" cy="326390"/>
          </a:xfrm>
          <a:prstGeom prst="rect">
            <a:avLst/>
          </a:prstGeom>
        </p:spPr>
      </p:pic>
      <p:pic>
        <p:nvPicPr>
          <p:cNvPr id="31" name="图片 30"/>
          <p:cNvPicPr>
            <a:picLocks noChangeAspect="1"/>
          </p:cNvPicPr>
          <p:nvPr/>
        </p:nvPicPr>
        <p:blipFill>
          <a:blip r:embed="rId1"/>
          <a:stretch>
            <a:fillRect/>
          </a:stretch>
        </p:blipFill>
        <p:spPr>
          <a:xfrm>
            <a:off x="7568565" y="2293620"/>
            <a:ext cx="403860" cy="326390"/>
          </a:xfrm>
          <a:prstGeom prst="rect">
            <a:avLst/>
          </a:prstGeom>
        </p:spPr>
      </p:pic>
      <p:pic>
        <p:nvPicPr>
          <p:cNvPr id="32" name="图片 31"/>
          <p:cNvPicPr>
            <a:picLocks noChangeAspect="1"/>
          </p:cNvPicPr>
          <p:nvPr/>
        </p:nvPicPr>
        <p:blipFill>
          <a:blip r:embed="rId1"/>
          <a:stretch>
            <a:fillRect/>
          </a:stretch>
        </p:blipFill>
        <p:spPr>
          <a:xfrm>
            <a:off x="10391775" y="2293620"/>
            <a:ext cx="403860" cy="326390"/>
          </a:xfrm>
          <a:prstGeom prst="rect">
            <a:avLst/>
          </a:prstGeom>
        </p:spPr>
      </p:pic>
      <p:pic>
        <p:nvPicPr>
          <p:cNvPr id="33" name="图片 32"/>
          <p:cNvPicPr>
            <a:picLocks noChangeAspect="1"/>
          </p:cNvPicPr>
          <p:nvPr/>
        </p:nvPicPr>
        <p:blipFill>
          <a:blip r:embed="rId1"/>
          <a:stretch>
            <a:fillRect/>
          </a:stretch>
        </p:blipFill>
        <p:spPr>
          <a:xfrm>
            <a:off x="8993505" y="2676525"/>
            <a:ext cx="403860" cy="326390"/>
          </a:xfrm>
          <a:prstGeom prst="rect">
            <a:avLst/>
          </a:prstGeom>
        </p:spPr>
      </p:pic>
      <p:pic>
        <p:nvPicPr>
          <p:cNvPr id="34" name="图片 33"/>
          <p:cNvPicPr>
            <a:picLocks noChangeAspect="1"/>
          </p:cNvPicPr>
          <p:nvPr/>
        </p:nvPicPr>
        <p:blipFill>
          <a:blip r:embed="rId1"/>
          <a:stretch>
            <a:fillRect/>
          </a:stretch>
        </p:blipFill>
        <p:spPr>
          <a:xfrm>
            <a:off x="10391775" y="2684780"/>
            <a:ext cx="403860" cy="326390"/>
          </a:xfrm>
          <a:prstGeom prst="rect">
            <a:avLst/>
          </a:prstGeom>
        </p:spPr>
      </p:pic>
      <p:pic>
        <p:nvPicPr>
          <p:cNvPr id="2" name="图片 1"/>
          <p:cNvPicPr>
            <a:picLocks noChangeAspect="1"/>
          </p:cNvPicPr>
          <p:nvPr/>
        </p:nvPicPr>
        <p:blipFill>
          <a:blip r:embed="rId1"/>
          <a:stretch>
            <a:fillRect/>
          </a:stretch>
        </p:blipFill>
        <p:spPr>
          <a:xfrm>
            <a:off x="8980170" y="2293620"/>
            <a:ext cx="403860" cy="32639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如何选择策略</a:t>
            </a:r>
            <a:endParaRPr 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21150" y="95250"/>
            <a:ext cx="4124325" cy="583565"/>
          </a:xfrm>
          <a:prstGeom prst="rect">
            <a:avLst/>
          </a:prstGeom>
          <a:noFill/>
        </p:spPr>
        <p:txBody>
          <a:bodyPr wrap="square" rtlCol="0">
            <a:spAutoFit/>
          </a:bodyPr>
          <a:p>
            <a:pPr algn="ctr"/>
            <a:r>
              <a:rPr lang="zh-CN" sz="3200" b="1">
                <a:solidFill>
                  <a:schemeClr val="bg1"/>
                </a:solidFill>
              </a:rPr>
              <a:t>策略选择参考</a:t>
            </a:r>
            <a:endParaRPr lang="zh-CN" sz="3200" b="1">
              <a:solidFill>
                <a:schemeClr val="bg1"/>
              </a:solidFill>
            </a:endParaRPr>
          </a:p>
        </p:txBody>
      </p:sp>
      <p:pic>
        <p:nvPicPr>
          <p:cNvPr id="5" name="图片 4"/>
          <p:cNvPicPr>
            <a:picLocks noChangeAspect="1"/>
          </p:cNvPicPr>
          <p:nvPr/>
        </p:nvPicPr>
        <p:blipFill>
          <a:blip r:embed="rId1"/>
          <a:stretch>
            <a:fillRect/>
          </a:stretch>
        </p:blipFill>
        <p:spPr>
          <a:xfrm>
            <a:off x="66675" y="991235"/>
            <a:ext cx="12058650" cy="2894330"/>
          </a:xfrm>
          <a:prstGeom prst="rect">
            <a:avLst/>
          </a:prstGeom>
        </p:spPr>
      </p:pic>
      <p:graphicFrame>
        <p:nvGraphicFramePr>
          <p:cNvPr id="6" name="表格 5"/>
          <p:cNvGraphicFramePr/>
          <p:nvPr/>
        </p:nvGraphicFramePr>
        <p:xfrm>
          <a:off x="2230120" y="4005580"/>
          <a:ext cx="8533765" cy="1905000"/>
        </p:xfrm>
        <a:graphic>
          <a:graphicData uri="http://schemas.openxmlformats.org/drawingml/2006/table">
            <a:tbl>
              <a:tblPr firstRow="1" bandRow="1">
                <a:tableStyleId>{5C22544A-7EE6-4342-B048-85BDC9FD1C3A}</a:tableStyleId>
              </a:tblPr>
              <a:tblGrid>
                <a:gridCol w="1421765"/>
                <a:gridCol w="1421765"/>
                <a:gridCol w="1421765"/>
                <a:gridCol w="1421765"/>
                <a:gridCol w="1421765"/>
              </a:tblGrid>
              <a:tr h="381000">
                <a:tc>
                  <a:txBody>
                    <a:bodyPr/>
                    <a:p>
                      <a:pPr algn="ctr">
                        <a:buNone/>
                      </a:pPr>
                      <a:r>
                        <a:rPr lang="zh-CN" altLang="en-US"/>
                        <a:t>个性</a:t>
                      </a:r>
                      <a:r>
                        <a:rPr lang="en-US" altLang="zh-CN"/>
                        <a:t>\</a:t>
                      </a:r>
                      <a:r>
                        <a:rPr lang="zh-CN" altLang="en-US"/>
                        <a:t>等级</a:t>
                      </a:r>
                      <a:endParaRPr lang="zh-CN" altLang="en-US"/>
                    </a:p>
                  </a:txBody>
                  <a:tcPr/>
                </a:tc>
                <a:tc>
                  <a:txBody>
                    <a:bodyPr/>
                    <a:p>
                      <a:pPr algn="ctr">
                        <a:buNone/>
                      </a:pPr>
                      <a:r>
                        <a:rPr lang="zh-CN" altLang="en-US"/>
                        <a:t>等级一</a:t>
                      </a:r>
                      <a:endParaRPr lang="zh-CN" altLang="en-US"/>
                    </a:p>
                  </a:txBody>
                  <a:tcPr/>
                </a:tc>
                <a:tc>
                  <a:txBody>
                    <a:bodyPr/>
                    <a:p>
                      <a:pPr algn="ctr">
                        <a:buNone/>
                      </a:pPr>
                      <a:r>
                        <a:rPr lang="zh-CN" altLang="en-US"/>
                        <a:t>等级二</a:t>
                      </a:r>
                      <a:endParaRPr lang="zh-CN" altLang="en-US"/>
                    </a:p>
                  </a:txBody>
                  <a:tcPr/>
                </a:tc>
                <a:tc>
                  <a:txBody>
                    <a:bodyPr/>
                    <a:p>
                      <a:pPr algn="ctr">
                        <a:buNone/>
                      </a:pPr>
                      <a:r>
                        <a:rPr lang="zh-CN" altLang="en-US"/>
                        <a:t>等级三</a:t>
                      </a:r>
                      <a:endParaRPr lang="zh-CN" altLang="en-US"/>
                    </a:p>
                  </a:txBody>
                  <a:tcPr/>
                </a:tc>
                <a:tc>
                  <a:txBody>
                    <a:bodyPr/>
                    <a:p>
                      <a:pPr algn="ctr">
                        <a:buNone/>
                      </a:pPr>
                      <a:r>
                        <a:rPr lang="zh-CN" altLang="en-US"/>
                        <a:t>等级四</a:t>
                      </a:r>
                      <a:endParaRPr lang="zh-CN" altLang="en-US"/>
                    </a:p>
                  </a:txBody>
                  <a:tcPr/>
                </a:tc>
              </a:tr>
              <a:tr h="381000">
                <a:tc>
                  <a:txBody>
                    <a:bodyPr/>
                    <a:p>
                      <a:pPr algn="ctr">
                        <a:buNone/>
                      </a:pPr>
                      <a:r>
                        <a:rPr lang="zh-CN" altLang="en-US"/>
                        <a:t>个性</a:t>
                      </a:r>
                      <a:r>
                        <a:rPr lang="en-US" altLang="zh-CN"/>
                        <a:t>A</a:t>
                      </a:r>
                      <a:endParaRPr lang="en-US" altLang="zh-CN"/>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zh-CN" altLang="en-US"/>
                    </a:p>
                  </a:txBody>
                  <a:tcPr/>
                </a:tc>
              </a:tr>
              <a:tr h="381000">
                <a:tc>
                  <a:txBody>
                    <a:bodyPr/>
                    <a:p>
                      <a:pPr algn="ctr">
                        <a:buNone/>
                      </a:pPr>
                      <a:r>
                        <a:rPr lang="zh-CN" altLang="en-US"/>
                        <a:t>个性</a:t>
                      </a:r>
                      <a:r>
                        <a:rPr lang="en-US" altLang="zh-CN"/>
                        <a:t>B</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r h="381000">
                <a:tc>
                  <a:txBody>
                    <a:bodyPr/>
                    <a:p>
                      <a:pPr algn="ctr">
                        <a:buNone/>
                      </a:pPr>
                      <a:r>
                        <a:rPr lang="zh-CN" altLang="en-US"/>
                        <a:t>个性</a:t>
                      </a:r>
                      <a:r>
                        <a:rPr lang="en-US" altLang="zh-CN"/>
                        <a:t>C</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r h="381000">
                <a:tc>
                  <a:txBody>
                    <a:bodyPr/>
                    <a:p>
                      <a:pPr algn="ctr">
                        <a:buNone/>
                      </a:pPr>
                      <a:r>
                        <a:rPr lang="zh-CN" altLang="en-US"/>
                        <a:t>个性</a:t>
                      </a:r>
                      <a:r>
                        <a:rPr lang="en-US" altLang="zh-CN"/>
                        <a:t>D</a:t>
                      </a:r>
                      <a:endParaRPr lang="en-US" altLang="zh-CN"/>
                    </a:p>
                  </a:txBody>
                  <a:tcPr/>
                </a:tc>
                <a:tc>
                  <a:txBody>
                    <a:bodyPr/>
                    <a:p>
                      <a:pPr algn="ctr">
                        <a:buNone/>
                      </a:pPr>
                      <a:endParaRPr lang="zh-CN" altLang="en-US"/>
                    </a:p>
                  </a:txBody>
                  <a:tcPr/>
                </a:tc>
                <a:tc>
                  <a:txBody>
                    <a:bodyPr/>
                    <a:p>
                      <a:pPr algn="ctr">
                        <a:buNone/>
                      </a:pPr>
                      <a:endParaRPr lang="en-US" altLang="zh-CN"/>
                    </a:p>
                  </a:txBody>
                  <a:tcPr/>
                </a:tc>
                <a:tc>
                  <a:txBody>
                    <a:bodyPr/>
                    <a:p>
                      <a:pPr algn="ctr">
                        <a:buNone/>
                      </a:pPr>
                      <a:endParaRPr lang="en-US" altLang="zh-CN"/>
                    </a:p>
                  </a:txBody>
                  <a:tcPr/>
                </a:tc>
                <a:tc>
                  <a:txBody>
                    <a:bodyPr/>
                    <a:p>
                      <a:pPr algn="ctr">
                        <a:buNone/>
                      </a:pPr>
                      <a:endParaRPr lang="en-US" altLang="zh-CN"/>
                    </a:p>
                  </a:txBody>
                  <a:tcPr/>
                </a:tc>
              </a:tr>
            </a:tbl>
          </a:graphicData>
        </a:graphic>
      </p:graphicFrame>
      <p:pic>
        <p:nvPicPr>
          <p:cNvPr id="11" name="图片 10"/>
          <p:cNvPicPr>
            <a:picLocks noChangeAspect="1"/>
          </p:cNvPicPr>
          <p:nvPr/>
        </p:nvPicPr>
        <p:blipFill>
          <a:blip r:embed="rId2"/>
          <a:stretch>
            <a:fillRect/>
          </a:stretch>
        </p:blipFill>
        <p:spPr>
          <a:xfrm>
            <a:off x="4059555" y="4421505"/>
            <a:ext cx="403860" cy="326390"/>
          </a:xfrm>
          <a:prstGeom prst="rect">
            <a:avLst/>
          </a:prstGeom>
        </p:spPr>
      </p:pic>
      <p:pic>
        <p:nvPicPr>
          <p:cNvPr id="12" name="图片 11"/>
          <p:cNvPicPr>
            <a:picLocks noChangeAspect="1"/>
          </p:cNvPicPr>
          <p:nvPr/>
        </p:nvPicPr>
        <p:blipFill>
          <a:blip r:embed="rId2"/>
          <a:stretch>
            <a:fillRect/>
          </a:stretch>
        </p:blipFill>
        <p:spPr>
          <a:xfrm>
            <a:off x="5582920" y="4421505"/>
            <a:ext cx="403860" cy="326390"/>
          </a:xfrm>
          <a:prstGeom prst="rect">
            <a:avLst/>
          </a:prstGeom>
        </p:spPr>
      </p:pic>
      <p:pic>
        <p:nvPicPr>
          <p:cNvPr id="14" name="图片 13"/>
          <p:cNvPicPr>
            <a:picLocks noChangeAspect="1"/>
          </p:cNvPicPr>
          <p:nvPr/>
        </p:nvPicPr>
        <p:blipFill>
          <a:blip r:embed="rId2"/>
          <a:stretch>
            <a:fillRect/>
          </a:stretch>
        </p:blipFill>
        <p:spPr>
          <a:xfrm>
            <a:off x="5582920" y="4794885"/>
            <a:ext cx="403860" cy="326390"/>
          </a:xfrm>
          <a:prstGeom prst="rect">
            <a:avLst/>
          </a:prstGeom>
        </p:spPr>
      </p:pic>
      <p:pic>
        <p:nvPicPr>
          <p:cNvPr id="15" name="图片 14"/>
          <p:cNvPicPr>
            <a:picLocks noChangeAspect="1"/>
          </p:cNvPicPr>
          <p:nvPr/>
        </p:nvPicPr>
        <p:blipFill>
          <a:blip r:embed="rId2"/>
          <a:stretch>
            <a:fillRect/>
          </a:stretch>
        </p:blipFill>
        <p:spPr>
          <a:xfrm>
            <a:off x="7007860" y="4794885"/>
            <a:ext cx="403860" cy="326390"/>
          </a:xfrm>
          <a:prstGeom prst="rect">
            <a:avLst/>
          </a:prstGeom>
        </p:spPr>
      </p:pic>
      <p:pic>
        <p:nvPicPr>
          <p:cNvPr id="16" name="图片 15"/>
          <p:cNvPicPr>
            <a:picLocks noChangeAspect="1"/>
          </p:cNvPicPr>
          <p:nvPr/>
        </p:nvPicPr>
        <p:blipFill>
          <a:blip r:embed="rId2"/>
          <a:stretch>
            <a:fillRect/>
          </a:stretch>
        </p:blipFill>
        <p:spPr>
          <a:xfrm>
            <a:off x="5582920" y="5168265"/>
            <a:ext cx="403860" cy="326390"/>
          </a:xfrm>
          <a:prstGeom prst="rect">
            <a:avLst/>
          </a:prstGeom>
        </p:spPr>
      </p:pic>
      <p:pic>
        <p:nvPicPr>
          <p:cNvPr id="17" name="图片 16"/>
          <p:cNvPicPr>
            <a:picLocks noChangeAspect="1"/>
          </p:cNvPicPr>
          <p:nvPr/>
        </p:nvPicPr>
        <p:blipFill>
          <a:blip r:embed="rId2"/>
          <a:stretch>
            <a:fillRect/>
          </a:stretch>
        </p:blipFill>
        <p:spPr>
          <a:xfrm>
            <a:off x="8406130" y="5168265"/>
            <a:ext cx="403860" cy="326390"/>
          </a:xfrm>
          <a:prstGeom prst="rect">
            <a:avLst/>
          </a:prstGeom>
        </p:spPr>
      </p:pic>
      <p:pic>
        <p:nvPicPr>
          <p:cNvPr id="18" name="图片 17"/>
          <p:cNvPicPr>
            <a:picLocks noChangeAspect="1"/>
          </p:cNvPicPr>
          <p:nvPr/>
        </p:nvPicPr>
        <p:blipFill>
          <a:blip r:embed="rId2"/>
          <a:stretch>
            <a:fillRect/>
          </a:stretch>
        </p:blipFill>
        <p:spPr>
          <a:xfrm>
            <a:off x="7007860" y="5551170"/>
            <a:ext cx="403860" cy="326390"/>
          </a:xfrm>
          <a:prstGeom prst="rect">
            <a:avLst/>
          </a:prstGeom>
        </p:spPr>
      </p:pic>
      <p:pic>
        <p:nvPicPr>
          <p:cNvPr id="19" name="图片 18"/>
          <p:cNvPicPr>
            <a:picLocks noChangeAspect="1"/>
          </p:cNvPicPr>
          <p:nvPr/>
        </p:nvPicPr>
        <p:blipFill>
          <a:blip r:embed="rId2"/>
          <a:stretch>
            <a:fillRect/>
          </a:stretch>
        </p:blipFill>
        <p:spPr>
          <a:xfrm>
            <a:off x="8406130" y="5559425"/>
            <a:ext cx="403860" cy="326390"/>
          </a:xfrm>
          <a:prstGeom prst="rect">
            <a:avLst/>
          </a:prstGeom>
        </p:spPr>
      </p:pic>
      <p:sp>
        <p:nvSpPr>
          <p:cNvPr id="20" name="文本框 19"/>
          <p:cNvSpPr txBox="1"/>
          <p:nvPr/>
        </p:nvSpPr>
        <p:spPr>
          <a:xfrm>
            <a:off x="1765935" y="6066790"/>
            <a:ext cx="9287510" cy="460375"/>
          </a:xfrm>
          <a:prstGeom prst="rect">
            <a:avLst/>
          </a:prstGeom>
          <a:noFill/>
        </p:spPr>
        <p:txBody>
          <a:bodyPr wrap="square" rtlCol="0">
            <a:spAutoFit/>
          </a:bodyPr>
          <a:p>
            <a:r>
              <a:rPr lang="zh-CN" altLang="en-US" sz="2400" b="1">
                <a:solidFill>
                  <a:srgbClr val="FF0000"/>
                </a:solidFill>
              </a:rPr>
              <a:t>以上分配仅供参考，具体分配还需要结合资金、目标等相结合。</a:t>
            </a:r>
            <a:endParaRPr lang="zh-CN" altLang="en-US" sz="2400" b="1">
              <a:solidFill>
                <a:srgbClr val="FF0000"/>
              </a:solidFill>
            </a:endParaRPr>
          </a:p>
        </p:txBody>
      </p:sp>
      <p:pic>
        <p:nvPicPr>
          <p:cNvPr id="3" name="图片 2"/>
          <p:cNvPicPr>
            <a:picLocks noChangeAspect="1"/>
          </p:cNvPicPr>
          <p:nvPr/>
        </p:nvPicPr>
        <p:blipFill>
          <a:blip r:embed="rId2"/>
          <a:stretch>
            <a:fillRect/>
          </a:stretch>
        </p:blipFill>
        <p:spPr>
          <a:xfrm>
            <a:off x="7007860" y="5173345"/>
            <a:ext cx="403860" cy="326390"/>
          </a:xfrm>
          <a:prstGeom prst="rect">
            <a:avLst/>
          </a:prstGeom>
          <a:ln>
            <a:solidFill>
              <a:srgbClr val="FF0000"/>
            </a:solidFill>
          </a:ln>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6470" y="95250"/>
            <a:ext cx="2412365" cy="583565"/>
          </a:xfrm>
          <a:prstGeom prst="rect">
            <a:avLst/>
          </a:prstGeom>
          <a:noFill/>
        </p:spPr>
        <p:txBody>
          <a:bodyPr wrap="square" rtlCol="0">
            <a:spAutoFit/>
          </a:bodyPr>
          <a:p>
            <a:r>
              <a:rPr lang="zh-CN" sz="3200" b="1">
                <a:solidFill>
                  <a:schemeClr val="bg1"/>
                </a:solidFill>
              </a:rPr>
              <a:t>等级分类</a:t>
            </a:r>
            <a:endParaRPr lang="zh-CN" sz="3200" b="1">
              <a:solidFill>
                <a:schemeClr val="bg1"/>
              </a:solidFill>
            </a:endParaRPr>
          </a:p>
        </p:txBody>
      </p:sp>
      <p:pic>
        <p:nvPicPr>
          <p:cNvPr id="5" name="图片 4"/>
          <p:cNvPicPr>
            <a:picLocks noChangeAspect="1"/>
          </p:cNvPicPr>
          <p:nvPr/>
        </p:nvPicPr>
        <p:blipFill>
          <a:blip r:embed="rId1"/>
          <a:stretch>
            <a:fillRect/>
          </a:stretch>
        </p:blipFill>
        <p:spPr>
          <a:xfrm>
            <a:off x="66675" y="991235"/>
            <a:ext cx="12058650" cy="2894330"/>
          </a:xfrm>
          <a:prstGeom prst="rect">
            <a:avLst/>
          </a:prstGeom>
        </p:spPr>
      </p:pic>
      <p:sp>
        <p:nvSpPr>
          <p:cNvPr id="6" name="文本框 5"/>
          <p:cNvSpPr txBox="1"/>
          <p:nvPr/>
        </p:nvSpPr>
        <p:spPr>
          <a:xfrm>
            <a:off x="120650" y="3965575"/>
            <a:ext cx="11941810" cy="2030095"/>
          </a:xfrm>
          <a:prstGeom prst="rect">
            <a:avLst/>
          </a:prstGeom>
          <a:noFill/>
        </p:spPr>
        <p:txBody>
          <a:bodyPr wrap="square" rtlCol="0">
            <a:spAutoFit/>
          </a:bodyPr>
          <a:p>
            <a:r>
              <a:rPr lang="zh-CN"/>
              <a:t>等级一（守门员）：固收轮动、（银华日利</a:t>
            </a:r>
            <a:r>
              <a:rPr lang="en-US" altLang="zh-CN"/>
              <a:t>ETF</a:t>
            </a:r>
            <a:r>
              <a:rPr lang="zh-CN" altLang="en-US"/>
              <a:t>）</a:t>
            </a:r>
            <a:endParaRPr lang="zh-CN"/>
          </a:p>
          <a:p>
            <a:endParaRPr lang="zh-CN"/>
          </a:p>
          <a:p>
            <a:r>
              <a:rPr lang="zh-CN"/>
              <a:t>等级二（后卫）：稳健型全天候、</a:t>
            </a:r>
            <a:r>
              <a:rPr lang="en-US" altLang="zh-CN" b="1">
                <a:solidFill>
                  <a:srgbClr val="7030A0"/>
                </a:solidFill>
              </a:rPr>
              <a:t>均衡型全天候</a:t>
            </a:r>
            <a:endParaRPr lang="zh-CN"/>
          </a:p>
          <a:p>
            <a:endParaRPr lang="zh-CN"/>
          </a:p>
          <a:p>
            <a:r>
              <a:rPr lang="zh-CN"/>
              <a:t>等级三（中锋）：</a:t>
            </a:r>
            <a:r>
              <a:rPr lang="en-US" altLang="zh-CN" b="1">
                <a:solidFill>
                  <a:srgbClr val="7030A0"/>
                </a:solidFill>
              </a:rPr>
              <a:t>进取型全天候</a:t>
            </a:r>
            <a:r>
              <a:rPr lang="zh-CN"/>
              <a:t>、大中小盘轮动、沪深</a:t>
            </a:r>
            <a:r>
              <a:rPr lang="en-US" altLang="zh-CN"/>
              <a:t>300</a:t>
            </a:r>
            <a:r>
              <a:rPr lang="zh-CN" altLang="en-US"/>
              <a:t>尾盘择时、</a:t>
            </a:r>
            <a:r>
              <a:rPr lang="zh-CN" altLang="en-US" b="1">
                <a:solidFill>
                  <a:srgbClr val="7030A0"/>
                </a:solidFill>
              </a:rPr>
              <a:t>中证</a:t>
            </a:r>
            <a:r>
              <a:rPr lang="en-US" altLang="zh-CN" b="1">
                <a:solidFill>
                  <a:srgbClr val="7030A0"/>
                </a:solidFill>
              </a:rPr>
              <a:t>A500</a:t>
            </a:r>
            <a:r>
              <a:rPr lang="zh-CN" altLang="en-US" b="1">
                <a:solidFill>
                  <a:srgbClr val="7030A0"/>
                </a:solidFill>
              </a:rPr>
              <a:t>尾盘择时</a:t>
            </a:r>
            <a:r>
              <a:rPr lang="zh-CN" altLang="en-US"/>
              <a:t>、</a:t>
            </a:r>
            <a:r>
              <a:rPr lang="zh-CN" altLang="en-US" b="1">
                <a:solidFill>
                  <a:srgbClr val="7030A0"/>
                </a:solidFill>
              </a:rPr>
              <a:t>股商轮动</a:t>
            </a:r>
            <a:endParaRPr lang="zh-CN"/>
          </a:p>
          <a:p>
            <a:endParaRPr lang="zh-CN"/>
          </a:p>
          <a:p>
            <a:r>
              <a:rPr lang="zh-CN"/>
              <a:t>等级四（前锋）：</a:t>
            </a:r>
            <a:r>
              <a:rPr lang="zh-CN" b="1">
                <a:solidFill>
                  <a:srgbClr val="7030A0"/>
                </a:solidFill>
              </a:rPr>
              <a:t>中证</a:t>
            </a:r>
            <a:r>
              <a:rPr lang="en-US" altLang="zh-CN" b="1">
                <a:solidFill>
                  <a:srgbClr val="7030A0"/>
                </a:solidFill>
              </a:rPr>
              <a:t>1000</a:t>
            </a:r>
            <a:r>
              <a:rPr lang="zh-CN" altLang="en-US" b="1">
                <a:solidFill>
                  <a:srgbClr val="7030A0"/>
                </a:solidFill>
              </a:rPr>
              <a:t>早盘</a:t>
            </a:r>
            <a:r>
              <a:rPr lang="en-US" altLang="zh-CN"/>
              <a:t>/</a:t>
            </a:r>
            <a:r>
              <a:rPr lang="zh-CN" altLang="en-US"/>
              <a:t>尾盘择时、中证</a:t>
            </a:r>
            <a:r>
              <a:rPr lang="en-US" altLang="zh-CN"/>
              <a:t>500</a:t>
            </a:r>
            <a:r>
              <a:rPr lang="zh-CN" altLang="en-US"/>
              <a:t>尾盘择时、创业板指尾盘择时、小盘择时、资产轮动、行业轮动</a:t>
            </a:r>
            <a:endParaRPr lang="zh-CN" altLang="en-US"/>
          </a:p>
        </p:txBody>
      </p:sp>
      <p:sp>
        <p:nvSpPr>
          <p:cNvPr id="3" name="文本框 2"/>
          <p:cNvSpPr txBox="1"/>
          <p:nvPr/>
        </p:nvSpPr>
        <p:spPr>
          <a:xfrm>
            <a:off x="167640" y="6075680"/>
            <a:ext cx="11776075" cy="460375"/>
          </a:xfrm>
          <a:prstGeom prst="rect">
            <a:avLst/>
          </a:prstGeom>
          <a:noFill/>
        </p:spPr>
        <p:txBody>
          <a:bodyPr wrap="square" rtlCol="0">
            <a:spAutoFit/>
          </a:bodyPr>
          <a:p>
            <a:r>
              <a:rPr lang="zh-CN" altLang="en-US" sz="2400" b="1">
                <a:solidFill>
                  <a:srgbClr val="FF0000"/>
                </a:solidFill>
              </a:rPr>
              <a:t>以上仅为</a:t>
            </a:r>
            <a:r>
              <a:rPr lang="zh-CN" altLang="en-US" sz="2400" b="1">
                <a:solidFill>
                  <a:srgbClr val="FF0000"/>
                </a:solidFill>
                <a:sym typeface="+mn-ea"/>
              </a:rPr>
              <a:t>等级</a:t>
            </a:r>
            <a:r>
              <a:rPr lang="zh-CN" altLang="en-US" sz="2400" b="1">
                <a:solidFill>
                  <a:srgbClr val="FF0000"/>
                </a:solidFill>
              </a:rPr>
              <a:t>参考判断（以年化收益率、最大回撤、波动率综合参考分类）</a:t>
            </a:r>
            <a:endParaRPr lang="zh-CN" altLang="en-US" sz="2400" b="1">
              <a:solidFill>
                <a:srgbClr val="FF0000"/>
              </a:solidFill>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1370" y="95250"/>
            <a:ext cx="3075305" cy="583565"/>
          </a:xfrm>
          <a:prstGeom prst="rect">
            <a:avLst/>
          </a:prstGeom>
          <a:noFill/>
        </p:spPr>
        <p:txBody>
          <a:bodyPr wrap="square" rtlCol="0">
            <a:spAutoFit/>
          </a:bodyPr>
          <a:p>
            <a:r>
              <a:rPr lang="zh-CN" sz="3200" b="1">
                <a:solidFill>
                  <a:schemeClr val="bg1"/>
                </a:solidFill>
              </a:rPr>
              <a:t>举例</a:t>
            </a:r>
            <a:r>
              <a:rPr lang="en-US" altLang="zh-CN" sz="3200" b="1">
                <a:solidFill>
                  <a:schemeClr val="bg1"/>
                </a:solidFill>
              </a:rPr>
              <a:t>-C</a:t>
            </a:r>
            <a:r>
              <a:rPr lang="zh-CN" altLang="en-US" sz="3200" b="1">
                <a:solidFill>
                  <a:schemeClr val="bg1"/>
                </a:solidFill>
              </a:rPr>
              <a:t>类投资者</a:t>
            </a:r>
            <a:endParaRPr lang="zh-CN" altLang="en-US" sz="3200" b="1">
              <a:solidFill>
                <a:schemeClr val="bg1"/>
              </a:solidFill>
            </a:endParaRPr>
          </a:p>
        </p:txBody>
      </p:sp>
      <p:sp>
        <p:nvSpPr>
          <p:cNvPr id="6" name="文本框 5"/>
          <p:cNvSpPr txBox="1"/>
          <p:nvPr>
            <p:custDataLst>
              <p:tags r:id="rId1"/>
            </p:custDataLst>
          </p:nvPr>
        </p:nvSpPr>
        <p:spPr>
          <a:xfrm>
            <a:off x="553085" y="1495425"/>
            <a:ext cx="8463280" cy="1198880"/>
          </a:xfrm>
          <a:prstGeom prst="rect">
            <a:avLst/>
          </a:prstGeom>
          <a:noFill/>
        </p:spPr>
        <p:txBody>
          <a:bodyPr wrap="square" rtlCol="0">
            <a:spAutoFit/>
          </a:bodyPr>
          <a:p>
            <a:r>
              <a:rPr lang="zh-CN" altLang="en-US" sz="2400" b="1">
                <a:solidFill>
                  <a:srgbClr val="7030A0"/>
                </a:solidFill>
              </a:rPr>
              <a:t>选项</a:t>
            </a:r>
            <a:r>
              <a:rPr lang="en-US" altLang="zh-CN" sz="2400" b="1">
                <a:solidFill>
                  <a:srgbClr val="7030A0"/>
                </a:solidFill>
              </a:rPr>
              <a:t>A</a:t>
            </a:r>
            <a:r>
              <a:rPr lang="zh-CN" altLang="en-US" sz="2400" b="1">
                <a:solidFill>
                  <a:srgbClr val="7030A0"/>
                </a:solidFill>
              </a:rPr>
              <a:t>（二</a:t>
            </a:r>
            <a:r>
              <a:rPr lang="en-US" altLang="zh-CN" sz="2400" b="1">
                <a:solidFill>
                  <a:srgbClr val="7030A0"/>
                </a:solidFill>
              </a:rPr>
              <a:t>+</a:t>
            </a:r>
            <a:r>
              <a:rPr lang="zh-CN" altLang="en-US" sz="2400" b="1">
                <a:solidFill>
                  <a:srgbClr val="7030A0"/>
                </a:solidFill>
              </a:rPr>
              <a:t>四）：均衡型全天候</a:t>
            </a:r>
            <a:r>
              <a:rPr lang="en-US" altLang="zh-CN" sz="2400" b="1">
                <a:solidFill>
                  <a:srgbClr val="7030A0"/>
                </a:solidFill>
              </a:rPr>
              <a:t>+</a:t>
            </a:r>
            <a:r>
              <a:rPr lang="zh-CN" altLang="en-US" sz="2400" b="1">
                <a:solidFill>
                  <a:srgbClr val="7030A0"/>
                </a:solidFill>
              </a:rPr>
              <a:t>中证</a:t>
            </a:r>
            <a:r>
              <a:rPr lang="en-US" altLang="zh-CN" sz="2400" b="1">
                <a:solidFill>
                  <a:srgbClr val="7030A0"/>
                </a:solidFill>
              </a:rPr>
              <a:t>1000</a:t>
            </a:r>
            <a:r>
              <a:rPr lang="zh-CN" altLang="en-US" sz="2400" b="1">
                <a:solidFill>
                  <a:srgbClr val="7030A0"/>
                </a:solidFill>
              </a:rPr>
              <a:t>早盘择时</a:t>
            </a:r>
            <a:endParaRPr lang="zh-CN" altLang="en-US" sz="2400" b="1">
              <a:solidFill>
                <a:srgbClr val="7030A0"/>
              </a:solidFill>
            </a:endParaRPr>
          </a:p>
          <a:p>
            <a:r>
              <a:rPr lang="zh-CN" altLang="en-US" sz="2400" b="1">
                <a:solidFill>
                  <a:srgbClr val="7030A0"/>
                </a:solidFill>
              </a:rPr>
              <a:t>选项</a:t>
            </a:r>
            <a:r>
              <a:rPr lang="en-US" altLang="zh-CN" sz="2400" b="1">
                <a:solidFill>
                  <a:srgbClr val="7030A0"/>
                </a:solidFill>
              </a:rPr>
              <a:t>B</a:t>
            </a:r>
            <a:r>
              <a:rPr lang="zh-CN" altLang="en-US" sz="2400" b="1">
                <a:solidFill>
                  <a:srgbClr val="7030A0"/>
                </a:solidFill>
              </a:rPr>
              <a:t>（三）：进取型全天候</a:t>
            </a:r>
            <a:endParaRPr lang="zh-CN" altLang="en-US" sz="2400" b="1">
              <a:solidFill>
                <a:srgbClr val="7030A0"/>
              </a:solidFill>
            </a:endParaRPr>
          </a:p>
          <a:p>
            <a:r>
              <a:rPr lang="zh-CN" altLang="en-US" sz="2400" b="1">
                <a:solidFill>
                  <a:srgbClr val="7030A0"/>
                </a:solidFill>
              </a:rPr>
              <a:t>选项</a:t>
            </a:r>
            <a:r>
              <a:rPr lang="en-US" altLang="zh-CN" sz="2400" b="1">
                <a:solidFill>
                  <a:srgbClr val="7030A0"/>
                </a:solidFill>
              </a:rPr>
              <a:t>C</a:t>
            </a:r>
            <a:r>
              <a:rPr lang="zh-CN" altLang="en-US" sz="2400" b="1">
                <a:solidFill>
                  <a:srgbClr val="7030A0"/>
                </a:solidFill>
              </a:rPr>
              <a:t>（三）：大中小盘轮动</a:t>
            </a:r>
            <a:r>
              <a:rPr lang="en-US" altLang="zh-CN" sz="2400" b="1">
                <a:solidFill>
                  <a:srgbClr val="7030A0"/>
                </a:solidFill>
              </a:rPr>
              <a:t>+</a:t>
            </a:r>
            <a:r>
              <a:rPr lang="zh-CN" altLang="en-US" sz="2400" b="1">
                <a:solidFill>
                  <a:srgbClr val="7030A0"/>
                </a:solidFill>
              </a:rPr>
              <a:t>股商轮动</a:t>
            </a:r>
            <a:endParaRPr lang="zh-CN" altLang="en-US" sz="2400" b="1">
              <a:solidFill>
                <a:srgbClr val="7030A0"/>
              </a:solidFill>
            </a:endParaRPr>
          </a:p>
        </p:txBody>
      </p:sp>
      <p:sp>
        <p:nvSpPr>
          <p:cNvPr id="4" name="文本框 3"/>
          <p:cNvSpPr txBox="1"/>
          <p:nvPr>
            <p:custDataLst>
              <p:tags r:id="rId2"/>
            </p:custDataLst>
          </p:nvPr>
        </p:nvSpPr>
        <p:spPr>
          <a:xfrm>
            <a:off x="553085" y="1035050"/>
            <a:ext cx="10107930" cy="460375"/>
          </a:xfrm>
          <a:prstGeom prst="rect">
            <a:avLst/>
          </a:prstGeom>
          <a:noFill/>
        </p:spPr>
        <p:txBody>
          <a:bodyPr wrap="square" rtlCol="0">
            <a:spAutoFit/>
          </a:bodyPr>
          <a:p>
            <a:r>
              <a:rPr lang="en-US" altLang="zh-CN" sz="2400"/>
              <a:t>1</a:t>
            </a:r>
            <a:r>
              <a:rPr lang="zh-CN" altLang="en-US" sz="2400"/>
              <a:t>、跟投资金为</a:t>
            </a:r>
            <a:r>
              <a:rPr lang="en-US" altLang="zh-CN" sz="2400"/>
              <a:t>20</a:t>
            </a:r>
            <a:r>
              <a:rPr lang="zh-CN" altLang="en-US" sz="2400"/>
              <a:t>万，如何分配？</a:t>
            </a:r>
            <a:endParaRPr lang="zh-CN" altLang="en-US" sz="2400"/>
          </a:p>
        </p:txBody>
      </p:sp>
      <p:sp>
        <p:nvSpPr>
          <p:cNvPr id="3" name="文本框 2"/>
          <p:cNvSpPr txBox="1"/>
          <p:nvPr>
            <p:custDataLst>
              <p:tags r:id="rId3"/>
            </p:custDataLst>
          </p:nvPr>
        </p:nvSpPr>
        <p:spPr>
          <a:xfrm>
            <a:off x="615315" y="2870835"/>
            <a:ext cx="10107930" cy="460375"/>
          </a:xfrm>
          <a:prstGeom prst="rect">
            <a:avLst/>
          </a:prstGeom>
          <a:noFill/>
        </p:spPr>
        <p:txBody>
          <a:bodyPr wrap="square" rtlCol="0">
            <a:spAutoFit/>
          </a:bodyPr>
          <a:p>
            <a:r>
              <a:rPr lang="en-US" altLang="zh-CN" sz="2400"/>
              <a:t>2</a:t>
            </a:r>
            <a:r>
              <a:rPr lang="zh-CN" altLang="en-US" sz="2400"/>
              <a:t>、跟投资金为</a:t>
            </a:r>
            <a:r>
              <a:rPr lang="en-US" altLang="zh-CN" sz="2400"/>
              <a:t>5</a:t>
            </a:r>
            <a:r>
              <a:rPr lang="en-US" altLang="zh-CN" sz="2400"/>
              <a:t>0</a:t>
            </a:r>
            <a:r>
              <a:rPr lang="zh-CN" altLang="en-US" sz="2400"/>
              <a:t>万，如何分配？</a:t>
            </a:r>
            <a:endParaRPr lang="zh-CN" altLang="en-US" sz="2400"/>
          </a:p>
        </p:txBody>
      </p:sp>
      <p:sp>
        <p:nvSpPr>
          <p:cNvPr id="5" name="文本框 4"/>
          <p:cNvSpPr txBox="1"/>
          <p:nvPr>
            <p:custDataLst>
              <p:tags r:id="rId4"/>
            </p:custDataLst>
          </p:nvPr>
        </p:nvSpPr>
        <p:spPr>
          <a:xfrm>
            <a:off x="553085" y="3429000"/>
            <a:ext cx="11328400" cy="829945"/>
          </a:xfrm>
          <a:prstGeom prst="rect">
            <a:avLst/>
          </a:prstGeom>
          <a:noFill/>
        </p:spPr>
        <p:txBody>
          <a:bodyPr wrap="square" rtlCol="0">
            <a:spAutoFit/>
          </a:bodyPr>
          <a:p>
            <a:pPr algn="l">
              <a:buClrTx/>
              <a:buSzTx/>
              <a:buNone/>
            </a:pPr>
            <a:r>
              <a:rPr lang="zh-CN" altLang="en-US" sz="2400" b="1">
                <a:solidFill>
                  <a:srgbClr val="7030A0"/>
                </a:solidFill>
              </a:rPr>
              <a:t>选项A（二+四）：均衡型全天候+中证1000早盘择时+小盘择时</a:t>
            </a:r>
            <a:endParaRPr lang="zh-CN" altLang="en-US" sz="2400" b="1">
              <a:solidFill>
                <a:srgbClr val="7030A0"/>
              </a:solidFill>
            </a:endParaRPr>
          </a:p>
          <a:p>
            <a:pPr algn="l">
              <a:buClrTx/>
              <a:buSzTx/>
              <a:buNone/>
            </a:pPr>
            <a:r>
              <a:rPr lang="zh-CN" altLang="en-US" sz="2400" b="1">
                <a:solidFill>
                  <a:srgbClr val="7030A0"/>
                </a:solidFill>
              </a:rPr>
              <a:t>选项B（三）：进取型全天候+大中小盘轮动+中证</a:t>
            </a:r>
            <a:r>
              <a:rPr lang="en-US" altLang="zh-CN" sz="2400" b="1">
                <a:solidFill>
                  <a:srgbClr val="7030A0"/>
                </a:solidFill>
              </a:rPr>
              <a:t>A500</a:t>
            </a:r>
            <a:r>
              <a:rPr lang="zh-CN" altLang="en-US" sz="2400" b="1">
                <a:solidFill>
                  <a:srgbClr val="7030A0"/>
                </a:solidFill>
              </a:rPr>
              <a:t>尾盘择时</a:t>
            </a:r>
            <a:endParaRPr lang="zh-CN" altLang="en-US" sz="2400" b="1">
              <a:solidFill>
                <a:srgbClr val="7030A0"/>
              </a:solidFill>
            </a:endParaRPr>
          </a:p>
        </p:txBody>
      </p:sp>
      <p:sp>
        <p:nvSpPr>
          <p:cNvPr id="7" name="文本框 6"/>
          <p:cNvSpPr txBox="1"/>
          <p:nvPr/>
        </p:nvSpPr>
        <p:spPr>
          <a:xfrm>
            <a:off x="167640" y="6075680"/>
            <a:ext cx="11776075" cy="460375"/>
          </a:xfrm>
          <a:prstGeom prst="rect">
            <a:avLst/>
          </a:prstGeom>
          <a:noFill/>
        </p:spPr>
        <p:txBody>
          <a:bodyPr wrap="square" rtlCol="0">
            <a:spAutoFit/>
          </a:bodyPr>
          <a:p>
            <a:r>
              <a:rPr lang="zh-CN" altLang="en-US" sz="2400" b="1">
                <a:solidFill>
                  <a:srgbClr val="FF0000"/>
                </a:solidFill>
              </a:rPr>
              <a:t>以上仅为</a:t>
            </a:r>
            <a:r>
              <a:rPr lang="zh-CN" altLang="en-US" sz="2400" b="1">
                <a:solidFill>
                  <a:srgbClr val="FF0000"/>
                </a:solidFill>
                <a:sym typeface="+mn-ea"/>
              </a:rPr>
              <a:t>分配选项参考，并非唯一选项，后续我们还会结合投资目标进行精进。</a:t>
            </a:r>
            <a:endParaRPr lang="zh-CN" altLang="en-US" sz="2400" b="1">
              <a:solidFill>
                <a:srgbClr val="FF0000"/>
              </a:solidFill>
            </a:endParaRPr>
          </a:p>
        </p:txBody>
      </p: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1370" y="95250"/>
            <a:ext cx="3075305" cy="583565"/>
          </a:xfrm>
          <a:prstGeom prst="rect">
            <a:avLst/>
          </a:prstGeom>
          <a:noFill/>
        </p:spPr>
        <p:txBody>
          <a:bodyPr wrap="square" rtlCol="0">
            <a:spAutoFit/>
          </a:bodyPr>
          <a:p>
            <a:r>
              <a:rPr lang="zh-CN" sz="3200" b="1">
                <a:solidFill>
                  <a:schemeClr val="bg1"/>
                </a:solidFill>
              </a:rPr>
              <a:t>举例</a:t>
            </a:r>
            <a:r>
              <a:rPr lang="en-US" altLang="zh-CN" sz="3200" b="1">
                <a:solidFill>
                  <a:schemeClr val="bg1"/>
                </a:solidFill>
              </a:rPr>
              <a:t>-D</a:t>
            </a:r>
            <a:r>
              <a:rPr lang="zh-CN" altLang="en-US" sz="3200" b="1">
                <a:solidFill>
                  <a:schemeClr val="bg1"/>
                </a:solidFill>
              </a:rPr>
              <a:t>类投资者</a:t>
            </a:r>
            <a:endParaRPr lang="zh-CN" altLang="en-US" sz="3200" b="1">
              <a:solidFill>
                <a:schemeClr val="bg1"/>
              </a:solidFill>
            </a:endParaRPr>
          </a:p>
        </p:txBody>
      </p:sp>
      <p:sp>
        <p:nvSpPr>
          <p:cNvPr id="6" name="文本框 5"/>
          <p:cNvSpPr txBox="1"/>
          <p:nvPr/>
        </p:nvSpPr>
        <p:spPr>
          <a:xfrm>
            <a:off x="553085" y="1851660"/>
            <a:ext cx="8463280" cy="1198880"/>
          </a:xfrm>
          <a:prstGeom prst="rect">
            <a:avLst/>
          </a:prstGeom>
          <a:noFill/>
        </p:spPr>
        <p:txBody>
          <a:bodyPr wrap="square" rtlCol="0">
            <a:spAutoFit/>
          </a:bodyPr>
          <a:p>
            <a:r>
              <a:rPr lang="zh-CN" altLang="en-US" sz="2400" b="1">
                <a:solidFill>
                  <a:srgbClr val="7030A0"/>
                </a:solidFill>
              </a:rPr>
              <a:t>选项A：中证1000早盘择时+中证A500尾盘择时</a:t>
            </a:r>
            <a:endParaRPr lang="zh-CN" altLang="en-US" sz="2400" b="1">
              <a:solidFill>
                <a:srgbClr val="7030A0"/>
              </a:solidFill>
            </a:endParaRPr>
          </a:p>
          <a:p>
            <a:r>
              <a:rPr lang="zh-CN" altLang="en-US" sz="2400" b="1">
                <a:solidFill>
                  <a:srgbClr val="7030A0"/>
                </a:solidFill>
              </a:rPr>
              <a:t>选项B：股商轮动+中证1000早盘择时</a:t>
            </a:r>
            <a:endParaRPr lang="zh-CN" altLang="en-US" sz="2400" b="1">
              <a:solidFill>
                <a:srgbClr val="7030A0"/>
              </a:solidFill>
            </a:endParaRPr>
          </a:p>
          <a:p>
            <a:r>
              <a:rPr lang="zh-CN" altLang="en-US" sz="2400" b="1">
                <a:solidFill>
                  <a:srgbClr val="7030A0"/>
                </a:solidFill>
              </a:rPr>
              <a:t>选项</a:t>
            </a:r>
            <a:r>
              <a:rPr lang="en-US" altLang="zh-CN" sz="2400" b="1">
                <a:solidFill>
                  <a:srgbClr val="7030A0"/>
                </a:solidFill>
              </a:rPr>
              <a:t>C</a:t>
            </a:r>
            <a:r>
              <a:rPr lang="zh-CN" altLang="en-US" sz="2400" b="1">
                <a:solidFill>
                  <a:srgbClr val="7030A0"/>
                </a:solidFill>
              </a:rPr>
              <a:t>：进取型全天候</a:t>
            </a:r>
            <a:r>
              <a:rPr lang="zh-CN" altLang="en-US" sz="2400" b="1">
                <a:solidFill>
                  <a:srgbClr val="7030A0"/>
                </a:solidFill>
                <a:sym typeface="+mn-ea"/>
              </a:rPr>
              <a:t>+中证1000早盘择时</a:t>
            </a:r>
            <a:endParaRPr lang="zh-CN" altLang="en-US" sz="2400" b="1">
              <a:solidFill>
                <a:srgbClr val="7030A0"/>
              </a:solidFill>
            </a:endParaRPr>
          </a:p>
        </p:txBody>
      </p:sp>
      <p:sp>
        <p:nvSpPr>
          <p:cNvPr id="4" name="文本框 3"/>
          <p:cNvSpPr txBox="1"/>
          <p:nvPr/>
        </p:nvSpPr>
        <p:spPr>
          <a:xfrm>
            <a:off x="553085" y="1230630"/>
            <a:ext cx="10107930" cy="460375"/>
          </a:xfrm>
          <a:prstGeom prst="rect">
            <a:avLst/>
          </a:prstGeom>
          <a:noFill/>
        </p:spPr>
        <p:txBody>
          <a:bodyPr wrap="square" rtlCol="0">
            <a:spAutoFit/>
          </a:bodyPr>
          <a:p>
            <a:r>
              <a:rPr lang="en-US" altLang="zh-CN" sz="2400"/>
              <a:t>1</a:t>
            </a:r>
            <a:r>
              <a:rPr lang="zh-CN" altLang="en-US" sz="2400"/>
              <a:t>、跟投资金为</a:t>
            </a:r>
            <a:r>
              <a:rPr lang="en-US" altLang="zh-CN" sz="2400"/>
              <a:t>20</a:t>
            </a:r>
            <a:r>
              <a:rPr lang="zh-CN" altLang="en-US" sz="2400"/>
              <a:t>万，如何分配？</a:t>
            </a:r>
            <a:endParaRPr lang="zh-CN" altLang="en-US" sz="2400"/>
          </a:p>
        </p:txBody>
      </p:sp>
      <p:sp>
        <p:nvSpPr>
          <p:cNvPr id="3" name="文本框 2"/>
          <p:cNvSpPr txBox="1"/>
          <p:nvPr/>
        </p:nvSpPr>
        <p:spPr>
          <a:xfrm>
            <a:off x="553085" y="3340735"/>
            <a:ext cx="10107930" cy="460375"/>
          </a:xfrm>
          <a:prstGeom prst="rect">
            <a:avLst/>
          </a:prstGeom>
          <a:noFill/>
        </p:spPr>
        <p:txBody>
          <a:bodyPr wrap="square" rtlCol="0">
            <a:spAutoFit/>
          </a:bodyPr>
          <a:p>
            <a:r>
              <a:rPr lang="en-US" altLang="zh-CN" sz="2400"/>
              <a:t>2</a:t>
            </a:r>
            <a:r>
              <a:rPr lang="zh-CN" altLang="en-US" sz="2400"/>
              <a:t>、跟投资金为</a:t>
            </a:r>
            <a:r>
              <a:rPr lang="en-US" altLang="zh-CN" sz="2400"/>
              <a:t>5</a:t>
            </a:r>
            <a:r>
              <a:rPr lang="en-US" altLang="zh-CN" sz="2400"/>
              <a:t>0</a:t>
            </a:r>
            <a:r>
              <a:rPr lang="zh-CN" altLang="en-US" sz="2400"/>
              <a:t>万，如何分配？</a:t>
            </a:r>
            <a:endParaRPr lang="zh-CN" altLang="en-US" sz="2400"/>
          </a:p>
        </p:txBody>
      </p:sp>
      <p:sp>
        <p:nvSpPr>
          <p:cNvPr id="5" name="文本框 4"/>
          <p:cNvSpPr txBox="1"/>
          <p:nvPr/>
        </p:nvSpPr>
        <p:spPr>
          <a:xfrm>
            <a:off x="553085" y="3921125"/>
            <a:ext cx="11328400" cy="829945"/>
          </a:xfrm>
          <a:prstGeom prst="rect">
            <a:avLst/>
          </a:prstGeom>
          <a:noFill/>
        </p:spPr>
        <p:txBody>
          <a:bodyPr wrap="square" rtlCol="0">
            <a:spAutoFit/>
          </a:bodyPr>
          <a:p>
            <a:pPr algn="l">
              <a:buClrTx/>
              <a:buSzTx/>
              <a:buNone/>
            </a:pPr>
            <a:r>
              <a:rPr lang="zh-CN" altLang="en-US" sz="2400" b="1">
                <a:solidFill>
                  <a:srgbClr val="7030A0"/>
                </a:solidFill>
              </a:rPr>
              <a:t>选项</a:t>
            </a:r>
            <a:r>
              <a:rPr lang="en-US" altLang="zh-CN" sz="2400" b="1">
                <a:solidFill>
                  <a:srgbClr val="7030A0"/>
                </a:solidFill>
              </a:rPr>
              <a:t>A</a:t>
            </a:r>
            <a:r>
              <a:rPr lang="zh-CN" altLang="en-US" sz="2400" b="1">
                <a:solidFill>
                  <a:srgbClr val="7030A0"/>
                </a:solidFill>
              </a:rPr>
              <a:t>：进取型全天候+中证1000早盘择时+中证A500尾盘择时</a:t>
            </a:r>
            <a:endParaRPr lang="zh-CN" altLang="en-US" sz="2400" b="1">
              <a:solidFill>
                <a:srgbClr val="7030A0"/>
              </a:solidFill>
            </a:endParaRPr>
          </a:p>
          <a:p>
            <a:pPr algn="l">
              <a:buClrTx/>
              <a:buSzTx/>
              <a:buNone/>
            </a:pPr>
            <a:r>
              <a:rPr lang="zh-CN" altLang="en-US" sz="2400" b="1">
                <a:solidFill>
                  <a:srgbClr val="7030A0"/>
                </a:solidFill>
                <a:sym typeface="+mn-ea"/>
              </a:rPr>
              <a:t>选项B：股商轮动+中证1000早盘择时</a:t>
            </a:r>
            <a:r>
              <a:rPr lang="en-US" altLang="zh-CN" sz="2400" b="1">
                <a:solidFill>
                  <a:srgbClr val="7030A0"/>
                </a:solidFill>
                <a:sym typeface="+mn-ea"/>
              </a:rPr>
              <a:t>+</a:t>
            </a:r>
            <a:r>
              <a:rPr lang="zh-CN" altLang="en-US" sz="2400" b="1">
                <a:solidFill>
                  <a:srgbClr val="7030A0"/>
                </a:solidFill>
                <a:sym typeface="+mn-ea"/>
              </a:rPr>
              <a:t>行业轮动</a:t>
            </a:r>
            <a:endParaRPr lang="zh-CN" altLang="en-US" sz="2400" b="1">
              <a:solidFill>
                <a:srgbClr val="7030A0"/>
              </a:solidFill>
            </a:endParaRPr>
          </a:p>
        </p:txBody>
      </p:sp>
      <p:sp>
        <p:nvSpPr>
          <p:cNvPr id="7" name="文本框 6"/>
          <p:cNvSpPr txBox="1"/>
          <p:nvPr/>
        </p:nvSpPr>
        <p:spPr>
          <a:xfrm>
            <a:off x="167640" y="6075680"/>
            <a:ext cx="11776075" cy="460375"/>
          </a:xfrm>
          <a:prstGeom prst="rect">
            <a:avLst/>
          </a:prstGeom>
          <a:noFill/>
        </p:spPr>
        <p:txBody>
          <a:bodyPr wrap="square" rtlCol="0">
            <a:spAutoFit/>
          </a:bodyPr>
          <a:p>
            <a:r>
              <a:rPr lang="zh-CN" altLang="en-US" sz="2400" b="1">
                <a:solidFill>
                  <a:srgbClr val="FF0000"/>
                </a:solidFill>
              </a:rPr>
              <a:t>以上仅为</a:t>
            </a:r>
            <a:r>
              <a:rPr lang="zh-CN" altLang="en-US" sz="2400" b="1">
                <a:solidFill>
                  <a:srgbClr val="FF0000"/>
                </a:solidFill>
                <a:sym typeface="+mn-ea"/>
              </a:rPr>
              <a:t>分配选项参考，并非唯一选项，后续我们还会结合投资目标进行精进。</a:t>
            </a:r>
            <a:endParaRPr lang="zh-CN" altLang="en-US" sz="2400" b="1">
              <a:solidFill>
                <a:srgbClr val="FF0000"/>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1370" y="95250"/>
            <a:ext cx="2691130" cy="583565"/>
          </a:xfrm>
          <a:prstGeom prst="rect">
            <a:avLst/>
          </a:prstGeom>
          <a:noFill/>
        </p:spPr>
        <p:txBody>
          <a:bodyPr wrap="square" rtlCol="0">
            <a:spAutoFit/>
          </a:bodyPr>
          <a:p>
            <a:r>
              <a:rPr lang="zh-CN" altLang="en-US" sz="3200" b="1">
                <a:solidFill>
                  <a:schemeClr val="bg1"/>
                </a:solidFill>
              </a:rPr>
              <a:t>策略所向</a:t>
            </a:r>
            <a:r>
              <a:rPr lang="en-US" altLang="zh-CN" sz="3200" b="1">
                <a:solidFill>
                  <a:schemeClr val="bg1"/>
                </a:solidFill>
              </a:rPr>
              <a:t> - </a:t>
            </a:r>
            <a:r>
              <a:rPr lang="zh-CN" altLang="en-US" sz="3200" b="1">
                <a:solidFill>
                  <a:schemeClr val="bg1"/>
                </a:solidFill>
              </a:rPr>
              <a:t>稳</a:t>
            </a:r>
            <a:endParaRPr lang="zh-CN" altLang="en-US" sz="3200" b="1">
              <a:solidFill>
                <a:schemeClr val="bg1"/>
              </a:solidFill>
            </a:endParaRPr>
          </a:p>
        </p:txBody>
      </p:sp>
      <p:sp>
        <p:nvSpPr>
          <p:cNvPr id="6" name="文本框 5"/>
          <p:cNvSpPr txBox="1"/>
          <p:nvPr/>
        </p:nvSpPr>
        <p:spPr>
          <a:xfrm>
            <a:off x="2035810" y="4219575"/>
            <a:ext cx="8463280" cy="1938020"/>
          </a:xfrm>
          <a:prstGeom prst="rect">
            <a:avLst/>
          </a:prstGeom>
          <a:noFill/>
        </p:spPr>
        <p:txBody>
          <a:bodyPr wrap="square" rtlCol="0">
            <a:spAutoFit/>
          </a:bodyPr>
          <a:p>
            <a:r>
              <a:rPr lang="zh-CN" altLang="en-US" sz="2400" b="1">
                <a:solidFill>
                  <a:srgbClr val="FF0000"/>
                </a:solidFill>
              </a:rPr>
              <a:t>策略跟投追求的不是一次性的暴利，而是在股市中的长期稳定。</a:t>
            </a:r>
            <a:endParaRPr lang="zh-CN" altLang="en-US" sz="2400" b="1">
              <a:solidFill>
                <a:srgbClr val="FF0000"/>
              </a:solidFill>
            </a:endParaRPr>
          </a:p>
          <a:p>
            <a:endParaRPr lang="zh-CN" altLang="en-US" sz="2400" b="1">
              <a:solidFill>
                <a:srgbClr val="FF0000"/>
              </a:solidFill>
            </a:endParaRPr>
          </a:p>
          <a:p>
            <a:endParaRPr lang="zh-CN" altLang="en-US" sz="2400" b="1">
              <a:solidFill>
                <a:srgbClr val="FF0000"/>
              </a:solidFill>
            </a:endParaRPr>
          </a:p>
          <a:p>
            <a:r>
              <a:rPr lang="zh-CN" altLang="en-US" sz="2400" b="1">
                <a:solidFill>
                  <a:srgbClr val="FF0000"/>
                </a:solidFill>
              </a:rPr>
              <a:t>千万不要每天看一眼，会坚持不下去的。</a:t>
            </a:r>
            <a:endParaRPr lang="zh-CN" altLang="en-US" sz="2400" b="1">
              <a:solidFill>
                <a:srgbClr val="FF0000"/>
              </a:solidFill>
            </a:endParaRPr>
          </a:p>
          <a:p>
            <a:r>
              <a:rPr lang="zh-CN" altLang="en-US" sz="2400" b="1">
                <a:solidFill>
                  <a:srgbClr val="FF0000"/>
                </a:solidFill>
              </a:rPr>
              <a:t>如果手痒，那请自己留些仓位去做股票。</a:t>
            </a:r>
            <a:endParaRPr lang="zh-CN" altLang="en-US" sz="2400" b="1">
              <a:solidFill>
                <a:srgbClr val="FF0000"/>
              </a:solidFill>
            </a:endParaRPr>
          </a:p>
        </p:txBody>
      </p:sp>
      <p:sp>
        <p:nvSpPr>
          <p:cNvPr id="4" name="文本框 3"/>
          <p:cNvSpPr txBox="1"/>
          <p:nvPr/>
        </p:nvSpPr>
        <p:spPr>
          <a:xfrm>
            <a:off x="902970" y="1230630"/>
            <a:ext cx="10107930" cy="1938020"/>
          </a:xfrm>
          <a:prstGeom prst="rect">
            <a:avLst/>
          </a:prstGeom>
          <a:noFill/>
        </p:spPr>
        <p:txBody>
          <a:bodyPr wrap="square" rtlCol="0">
            <a:spAutoFit/>
          </a:bodyPr>
          <a:p>
            <a:r>
              <a:rPr lang="zh-CN" altLang="en-US" sz="2400"/>
              <a:t>如果论</a:t>
            </a:r>
            <a:r>
              <a:rPr lang="en-US" altLang="zh-CN" sz="2400"/>
              <a:t>1</a:t>
            </a:r>
            <a:r>
              <a:rPr lang="zh-CN" altLang="en-US" sz="2400"/>
              <a:t>个月行情，可能</a:t>
            </a:r>
            <a:r>
              <a:rPr lang="en-US" altLang="zh-CN" sz="2400"/>
              <a:t>80%</a:t>
            </a:r>
            <a:r>
              <a:rPr lang="zh-CN" altLang="en-US" sz="2400"/>
              <a:t>的用户可以好过策略；</a:t>
            </a:r>
            <a:endParaRPr lang="zh-CN" altLang="en-US" sz="2400"/>
          </a:p>
          <a:p>
            <a:r>
              <a:rPr lang="zh-CN" altLang="en-US" sz="2400"/>
              <a:t>如果是</a:t>
            </a:r>
            <a:r>
              <a:rPr lang="en-US" altLang="zh-CN" sz="2400"/>
              <a:t>3</a:t>
            </a:r>
            <a:r>
              <a:rPr lang="zh-CN" altLang="en-US" sz="2400"/>
              <a:t>个月，可能还有</a:t>
            </a:r>
            <a:r>
              <a:rPr lang="en-US" altLang="zh-CN" sz="2400"/>
              <a:t>60%</a:t>
            </a:r>
            <a:r>
              <a:rPr lang="zh-CN" altLang="en-US" sz="2400"/>
              <a:t>的用户可以好过策略；</a:t>
            </a:r>
            <a:endParaRPr lang="zh-CN" altLang="en-US" sz="2400"/>
          </a:p>
          <a:p>
            <a:r>
              <a:rPr lang="zh-CN" altLang="en-US" sz="2400"/>
              <a:t>如果是</a:t>
            </a:r>
            <a:r>
              <a:rPr lang="en-US" altLang="zh-CN" sz="2400"/>
              <a:t>6</a:t>
            </a:r>
            <a:r>
              <a:rPr lang="zh-CN" altLang="en-US" sz="2400"/>
              <a:t>个月，可能只有</a:t>
            </a:r>
            <a:r>
              <a:rPr lang="en-US" altLang="zh-CN" sz="2400"/>
              <a:t>30%</a:t>
            </a:r>
            <a:r>
              <a:rPr lang="zh-CN" altLang="en-US" sz="2400"/>
              <a:t>的用户可以超过策略；</a:t>
            </a:r>
            <a:endParaRPr lang="zh-CN" altLang="en-US" sz="2400"/>
          </a:p>
          <a:p>
            <a:r>
              <a:rPr lang="zh-CN" altLang="en-US" sz="2400"/>
              <a:t>如果是</a:t>
            </a:r>
            <a:r>
              <a:rPr lang="en-US" altLang="zh-CN" sz="2400"/>
              <a:t>1</a:t>
            </a:r>
            <a:r>
              <a:rPr lang="zh-CN" altLang="en-US" sz="2400"/>
              <a:t>年，可能就仅不到</a:t>
            </a:r>
            <a:r>
              <a:rPr lang="en-US" altLang="zh-CN" sz="2400"/>
              <a:t>10%</a:t>
            </a:r>
            <a:r>
              <a:rPr lang="zh-CN" altLang="en-US" sz="2400"/>
              <a:t>了；</a:t>
            </a:r>
            <a:endParaRPr lang="zh-CN" altLang="en-US" sz="2400"/>
          </a:p>
          <a:p>
            <a:r>
              <a:rPr lang="zh-CN" altLang="en-US" sz="2400"/>
              <a:t>如果是</a:t>
            </a:r>
            <a:r>
              <a:rPr lang="en-US" altLang="zh-CN" sz="2400"/>
              <a:t>3</a:t>
            </a:r>
            <a:r>
              <a:rPr lang="zh-CN" altLang="en-US" sz="2400"/>
              <a:t>年，</a:t>
            </a:r>
            <a:r>
              <a:rPr lang="en-US" altLang="zh-CN" sz="2400"/>
              <a:t>5</a:t>
            </a:r>
            <a:r>
              <a:rPr lang="zh-CN" altLang="en-US" sz="2400"/>
              <a:t>年。。。</a:t>
            </a:r>
            <a:endParaRPr lang="zh-CN" altLang="en-US" sz="240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788035"/>
            <a:ext cx="5437505" cy="2897505"/>
          </a:xfrm>
          <a:prstGeom prst="rect">
            <a:avLst/>
          </a:prstGeom>
          <a:noFill/>
        </p:spPr>
        <p:txBody>
          <a:bodyPr wrap="square" rtlCol="0">
            <a:spAutoFit/>
          </a:bodyPr>
          <a:lstStyle/>
          <a:p>
            <a:pPr>
              <a:lnSpc>
                <a:spcPct val="190000"/>
              </a:lnSpc>
            </a:pPr>
            <a:r>
              <a:rPr lang="zh-CN" altLang="en-US"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市场行情解读</a:t>
            </a:r>
            <a:endParaRPr lang="zh-CN" altLang="en-US"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a:p>
            <a:pPr>
              <a:lnSpc>
                <a:spcPct val="190000"/>
              </a:lnSpc>
            </a:pPr>
            <a:r>
              <a:rPr lang="zh-CN"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自我个性测试</a:t>
            </a:r>
            <a:endParaRPr lang="zh-CN"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a:p>
            <a:pPr>
              <a:lnSpc>
                <a:spcPct val="190000"/>
              </a:lnSpc>
            </a:pPr>
            <a:r>
              <a:rPr lang="zh-CN"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如何选择策略</a:t>
            </a:r>
            <a:endParaRPr lang="zh-CN" sz="320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p:txBody>
      </p:sp>
      <p:sp>
        <p:nvSpPr>
          <p:cNvPr id="3" name="文本框 2"/>
          <p:cNvSpPr txBox="1"/>
          <p:nvPr/>
        </p:nvSpPr>
        <p:spPr>
          <a:xfrm>
            <a:off x="5137785" y="849313"/>
            <a:ext cx="955040" cy="28378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 y="-8890"/>
            <a:ext cx="12192859"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 y="-8890"/>
            <a:ext cx="12192859" cy="6858000"/>
          </a:xfrm>
          <a:prstGeom prst="rect">
            <a:avLst/>
          </a:prstGeom>
        </p:spPr>
      </p:pic>
      <p:pic>
        <p:nvPicPr>
          <p:cNvPr id="5" name="图片 4"/>
          <p:cNvPicPr>
            <a:picLocks noChangeAspect="1"/>
          </p:cNvPicPr>
          <p:nvPr/>
        </p:nvPicPr>
        <p:blipFill>
          <a:blip r:embed="rId2"/>
          <a:stretch>
            <a:fillRect/>
          </a:stretch>
        </p:blipFill>
        <p:spPr>
          <a:xfrm>
            <a:off x="1905" y="0"/>
            <a:ext cx="12181172" cy="685800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 y="-8890"/>
            <a:ext cx="12192859" cy="6858000"/>
          </a:xfrm>
          <a:prstGeom prst="rect">
            <a:avLst/>
          </a:prstGeom>
        </p:spPr>
      </p:pic>
      <p:pic>
        <p:nvPicPr>
          <p:cNvPr id="5" name="图片 4"/>
          <p:cNvPicPr>
            <a:picLocks noChangeAspect="1"/>
          </p:cNvPicPr>
          <p:nvPr/>
        </p:nvPicPr>
        <p:blipFill>
          <a:blip r:embed="rId2"/>
          <a:stretch>
            <a:fillRect/>
          </a:stretch>
        </p:blipFill>
        <p:spPr>
          <a:xfrm>
            <a:off x="10795" y="-8890"/>
            <a:ext cx="12181172" cy="6858000"/>
          </a:xfrm>
          <a:prstGeom prst="rect">
            <a:avLst/>
          </a:prstGeom>
        </p:spPr>
      </p:pic>
      <p:pic>
        <p:nvPicPr>
          <p:cNvPr id="2" name="图片 1" descr="315投教公众号引流_1741771872030_01"/>
          <p:cNvPicPr>
            <a:picLocks noChangeAspect="1"/>
          </p:cNvPicPr>
          <p:nvPr/>
        </p:nvPicPr>
        <p:blipFill>
          <a:blip r:embed="rId3"/>
          <a:stretch>
            <a:fillRect/>
          </a:stretch>
        </p:blipFill>
        <p:spPr>
          <a:xfrm>
            <a:off x="0" y="0"/>
            <a:ext cx="12192000" cy="6858000"/>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 y="-8890"/>
            <a:ext cx="12192859" cy="6858000"/>
          </a:xfrm>
          <a:prstGeom prst="rect">
            <a:avLst/>
          </a:prstGeom>
        </p:spPr>
      </p:pic>
      <p:pic>
        <p:nvPicPr>
          <p:cNvPr id="5" name="图片 4"/>
          <p:cNvPicPr>
            <a:picLocks noChangeAspect="1"/>
          </p:cNvPicPr>
          <p:nvPr/>
        </p:nvPicPr>
        <p:blipFill>
          <a:blip r:embed="rId2"/>
          <a:stretch>
            <a:fillRect/>
          </a:stretch>
        </p:blipFill>
        <p:spPr>
          <a:xfrm>
            <a:off x="10795" y="-8890"/>
            <a:ext cx="12181172" cy="6858000"/>
          </a:xfrm>
          <a:prstGeom prst="rect">
            <a:avLst/>
          </a:prstGeom>
        </p:spPr>
      </p:pic>
      <p:pic>
        <p:nvPicPr>
          <p:cNvPr id="2" name="图片 1" descr="315投教公众号引流_1741771872030_01"/>
          <p:cNvPicPr>
            <a:picLocks noChangeAspect="1"/>
          </p:cNvPicPr>
          <p:nvPr/>
        </p:nvPicPr>
        <p:blipFill>
          <a:blip r:embed="rId3"/>
          <a:stretch>
            <a:fillRect/>
          </a:stretch>
        </p:blipFill>
        <p:spPr>
          <a:xfrm>
            <a:off x="0" y="0"/>
            <a:ext cx="12192000" cy="6858000"/>
          </a:xfrm>
          <a:prstGeom prst="rect">
            <a:avLst/>
          </a:prstGeom>
        </p:spPr>
      </p:pic>
      <p:pic>
        <p:nvPicPr>
          <p:cNvPr id="4" name="图片 3" descr="315投教公众号引流_1741771872030_02"/>
          <p:cNvPicPr>
            <a:picLocks noChangeAspect="1"/>
          </p:cNvPicPr>
          <p:nvPr/>
        </p:nvPicPr>
        <p:blipFill>
          <a:blip r:embed="rId4"/>
          <a:stretch>
            <a:fillRect/>
          </a:stretch>
        </p:blipFill>
        <p:spPr>
          <a:xfrm>
            <a:off x="0" y="0"/>
            <a:ext cx="12192000" cy="6858000"/>
          </a:xfrm>
          <a:prstGeom prst="rect">
            <a:avLst/>
          </a:prstGeom>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35" y="-8890"/>
            <a:ext cx="12192859" cy="6858000"/>
          </a:xfrm>
          <a:prstGeom prst="rect">
            <a:avLst/>
          </a:prstGeom>
        </p:spPr>
      </p:pic>
      <p:pic>
        <p:nvPicPr>
          <p:cNvPr id="5" name="图片 4"/>
          <p:cNvPicPr>
            <a:picLocks noChangeAspect="1"/>
          </p:cNvPicPr>
          <p:nvPr/>
        </p:nvPicPr>
        <p:blipFill>
          <a:blip r:embed="rId2"/>
          <a:stretch>
            <a:fillRect/>
          </a:stretch>
        </p:blipFill>
        <p:spPr>
          <a:xfrm>
            <a:off x="10795" y="-8890"/>
            <a:ext cx="12181172" cy="6858000"/>
          </a:xfrm>
          <a:prstGeom prst="rect">
            <a:avLst/>
          </a:prstGeom>
        </p:spPr>
      </p:pic>
      <p:pic>
        <p:nvPicPr>
          <p:cNvPr id="2" name="图片 1" descr="315投教公众号引流_1741771872030_01"/>
          <p:cNvPicPr>
            <a:picLocks noChangeAspect="1"/>
          </p:cNvPicPr>
          <p:nvPr/>
        </p:nvPicPr>
        <p:blipFill>
          <a:blip r:embed="rId3"/>
          <a:stretch>
            <a:fillRect/>
          </a:stretch>
        </p:blipFill>
        <p:spPr>
          <a:xfrm>
            <a:off x="0" y="0"/>
            <a:ext cx="12192000" cy="6858000"/>
          </a:xfrm>
          <a:prstGeom prst="rect">
            <a:avLst/>
          </a:prstGeom>
        </p:spPr>
      </p:pic>
      <p:pic>
        <p:nvPicPr>
          <p:cNvPr id="4" name="图片 3" descr="315投教公众号引流_1741771872030_03"/>
          <p:cNvPicPr>
            <a:picLocks noChangeAspect="1"/>
          </p:cNvPicPr>
          <p:nvPr/>
        </p:nvPicPr>
        <p:blipFill>
          <a:blip r:embed="rId4"/>
          <a:stretch>
            <a:fillRect/>
          </a:stretch>
        </p:blipFill>
        <p:spPr>
          <a:xfrm>
            <a:off x="0" y="0"/>
            <a:ext cx="12192000" cy="6858000"/>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市场行情解读</a:t>
            </a:r>
            <a:endParaRPr lang="en-US" alt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74305" y="3957320"/>
            <a:ext cx="4339590" cy="2211705"/>
          </a:xfrm>
          <a:prstGeom prst="rect">
            <a:avLst/>
          </a:prstGeom>
          <a:noFill/>
        </p:spPr>
        <p:txBody>
          <a:bodyPr wrap="square" rtlCol="0">
            <a:noAutofit/>
          </a:bodyPr>
          <a:p>
            <a:r>
              <a:rPr lang="en-US" altLang="zh-CN"/>
              <a:t>1</a:t>
            </a:r>
            <a:r>
              <a:rPr lang="zh-CN" altLang="en-US"/>
              <a:t>、平均股价流动资金连续翻绿，加上死叉，技术上有调整需求；</a:t>
            </a:r>
            <a:endParaRPr lang="zh-CN" altLang="en-US"/>
          </a:p>
          <a:p>
            <a:endParaRPr lang="zh-CN"/>
          </a:p>
          <a:p>
            <a:r>
              <a:rPr lang="en-US" altLang="zh-CN"/>
              <a:t>2</a:t>
            </a:r>
            <a:r>
              <a:rPr lang="zh-CN" altLang="en-US"/>
              <a:t>、上证指数回踩智能辅助线；</a:t>
            </a:r>
            <a:endParaRPr lang="zh-CN" altLang="en-US"/>
          </a:p>
          <a:p>
            <a:endParaRPr lang="zh-CN" altLang="en-US"/>
          </a:p>
          <a:p>
            <a:r>
              <a:rPr lang="zh-CN" altLang="en-US"/>
              <a:t>整体来看，区间震荡为主，等待新一轮的启动。（流动资金重新翻红</a:t>
            </a:r>
            <a:r>
              <a:rPr lang="en-US" altLang="zh-CN"/>
              <a:t>+</a:t>
            </a:r>
            <a:r>
              <a:rPr lang="zh-CN" altLang="en-US"/>
              <a:t>金叉）</a:t>
            </a:r>
            <a:endParaRPr lang="zh-CN" altLang="en-US"/>
          </a:p>
        </p:txBody>
      </p:sp>
      <p:sp>
        <p:nvSpPr>
          <p:cNvPr id="2" name="文本框 1"/>
          <p:cNvSpPr txBox="1"/>
          <p:nvPr/>
        </p:nvSpPr>
        <p:spPr>
          <a:xfrm>
            <a:off x="4614545" y="95250"/>
            <a:ext cx="3076575" cy="583565"/>
          </a:xfrm>
          <a:prstGeom prst="rect">
            <a:avLst/>
          </a:prstGeom>
          <a:noFill/>
        </p:spPr>
        <p:txBody>
          <a:bodyPr wrap="square" rtlCol="0">
            <a:spAutoFit/>
          </a:bodyPr>
          <a:p>
            <a:r>
              <a:rPr lang="en-US" sz="3200" b="1">
                <a:solidFill>
                  <a:schemeClr val="bg1"/>
                </a:solidFill>
              </a:rPr>
              <a:t>3</a:t>
            </a:r>
            <a:r>
              <a:rPr lang="zh-CN" altLang="en-US" sz="3200" b="1">
                <a:solidFill>
                  <a:schemeClr val="bg1"/>
                </a:solidFill>
              </a:rPr>
              <a:t>月</a:t>
            </a:r>
            <a:r>
              <a:rPr lang="en-US" altLang="zh-CN" sz="3200" b="1">
                <a:solidFill>
                  <a:schemeClr val="bg1"/>
                </a:solidFill>
              </a:rPr>
              <a:t>13</a:t>
            </a:r>
            <a:r>
              <a:rPr lang="zh-CN" altLang="en-US" sz="3200" b="1">
                <a:solidFill>
                  <a:schemeClr val="bg1"/>
                </a:solidFill>
              </a:rPr>
              <a:t>日观点</a:t>
            </a:r>
            <a:endParaRPr lang="zh-CN" altLang="en-US" sz="3200" b="1">
              <a:solidFill>
                <a:schemeClr val="bg1"/>
              </a:solidFill>
            </a:endParaRPr>
          </a:p>
        </p:txBody>
      </p:sp>
      <p:pic>
        <p:nvPicPr>
          <p:cNvPr id="5" name="图片 4"/>
          <p:cNvPicPr>
            <a:picLocks noChangeAspect="1"/>
          </p:cNvPicPr>
          <p:nvPr/>
        </p:nvPicPr>
        <p:blipFill>
          <a:blip r:embed="rId1"/>
          <a:stretch>
            <a:fillRect/>
          </a:stretch>
        </p:blipFill>
        <p:spPr>
          <a:xfrm>
            <a:off x="264160" y="1108710"/>
            <a:ext cx="7256145" cy="5000625"/>
          </a:xfrm>
          <a:prstGeom prst="rect">
            <a:avLst/>
          </a:prstGeom>
          <a:ln w="28575" cmpd="sng">
            <a:solidFill>
              <a:schemeClr val="accent1">
                <a:shade val="50000"/>
              </a:schemeClr>
            </a:solidFill>
            <a:prstDash val="solid"/>
          </a:ln>
        </p:spPr>
      </p:pic>
      <p:pic>
        <p:nvPicPr>
          <p:cNvPr id="6" name="图片 5"/>
          <p:cNvPicPr>
            <a:picLocks noChangeAspect="1"/>
          </p:cNvPicPr>
          <p:nvPr/>
        </p:nvPicPr>
        <p:blipFill>
          <a:blip r:embed="rId2"/>
          <a:stretch>
            <a:fillRect/>
          </a:stretch>
        </p:blipFill>
        <p:spPr>
          <a:xfrm>
            <a:off x="7774305" y="1108710"/>
            <a:ext cx="4339590" cy="2508885"/>
          </a:xfrm>
          <a:prstGeom prst="rect">
            <a:avLst/>
          </a:prstGeom>
          <a:ln w="28575" cmpd="sng">
            <a:solidFill>
              <a:schemeClr val="accent1">
                <a:shade val="50000"/>
              </a:schemeClr>
            </a:solidFill>
            <a:prstDash val="solid"/>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24350" y="95250"/>
            <a:ext cx="3696335" cy="583565"/>
          </a:xfrm>
          <a:prstGeom prst="rect">
            <a:avLst/>
          </a:prstGeom>
          <a:noFill/>
        </p:spPr>
        <p:txBody>
          <a:bodyPr wrap="square" rtlCol="0">
            <a:spAutoFit/>
          </a:bodyPr>
          <a:p>
            <a:r>
              <a:rPr lang="zh-CN" sz="3200" b="1">
                <a:solidFill>
                  <a:schemeClr val="bg1"/>
                </a:solidFill>
              </a:rPr>
              <a:t>中证</a:t>
            </a:r>
            <a:r>
              <a:rPr lang="en-US" altLang="zh-CN" sz="3200" b="1">
                <a:solidFill>
                  <a:schemeClr val="bg1"/>
                </a:solidFill>
              </a:rPr>
              <a:t>1000</a:t>
            </a:r>
            <a:r>
              <a:rPr lang="zh-CN" altLang="en-US" sz="3200" b="1">
                <a:solidFill>
                  <a:schemeClr val="bg1"/>
                </a:solidFill>
              </a:rPr>
              <a:t>早盘择时</a:t>
            </a:r>
            <a:endParaRPr lang="zh-CN" altLang="en-US" sz="3200" b="1">
              <a:solidFill>
                <a:schemeClr val="bg1"/>
              </a:solidFill>
            </a:endParaRPr>
          </a:p>
        </p:txBody>
      </p:sp>
      <p:pic>
        <p:nvPicPr>
          <p:cNvPr id="3" name="图片 2"/>
          <p:cNvPicPr>
            <a:picLocks noChangeAspect="1"/>
          </p:cNvPicPr>
          <p:nvPr/>
        </p:nvPicPr>
        <p:blipFill>
          <a:blip r:embed="rId1"/>
          <a:stretch>
            <a:fillRect/>
          </a:stretch>
        </p:blipFill>
        <p:spPr>
          <a:xfrm>
            <a:off x="601980" y="928370"/>
            <a:ext cx="5172075" cy="3781425"/>
          </a:xfrm>
          <a:prstGeom prst="rect">
            <a:avLst/>
          </a:prstGeom>
          <a:ln w="28575" cmpd="sng">
            <a:solidFill>
              <a:schemeClr val="accent1">
                <a:shade val="50000"/>
              </a:schemeClr>
            </a:solidFill>
            <a:prstDash val="solid"/>
          </a:ln>
        </p:spPr>
      </p:pic>
      <p:pic>
        <p:nvPicPr>
          <p:cNvPr id="7" name="图片 6"/>
          <p:cNvPicPr>
            <a:picLocks noChangeAspect="1"/>
          </p:cNvPicPr>
          <p:nvPr/>
        </p:nvPicPr>
        <p:blipFill>
          <a:blip r:embed="rId2"/>
          <a:stretch>
            <a:fillRect/>
          </a:stretch>
        </p:blipFill>
        <p:spPr>
          <a:xfrm>
            <a:off x="6533515" y="928370"/>
            <a:ext cx="5172075" cy="5000625"/>
          </a:xfrm>
          <a:prstGeom prst="rect">
            <a:avLst/>
          </a:prstGeom>
          <a:ln w="28575" cmpd="sng">
            <a:solidFill>
              <a:schemeClr val="accent1">
                <a:shade val="50000"/>
              </a:schemeClr>
            </a:solidFill>
            <a:prstDash val="solid"/>
          </a:ln>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自我个性测试</a:t>
            </a:r>
            <a:endParaRPr 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1064895"/>
            <a:ext cx="11154410" cy="5077460"/>
          </a:xfrm>
          <a:prstGeom prst="rect">
            <a:avLst/>
          </a:prstGeom>
          <a:noFill/>
        </p:spPr>
        <p:txBody>
          <a:bodyPr wrap="square" rtlCol="0">
            <a:spAutoFit/>
          </a:bodyPr>
          <a:p>
            <a:r>
              <a:rPr lang="en-US" altLang="zh-CN"/>
              <a:t>1</a:t>
            </a:r>
            <a:r>
              <a:rPr lang="zh-CN" altLang="en-US"/>
              <a:t>、对我而言，最</a:t>
            </a:r>
            <a:r>
              <a:rPr lang="zh-CN" altLang="en-US"/>
              <a:t>糟糕的事情莫过于损失钱。因此安全对我是最重要的。</a:t>
            </a:r>
            <a:endParaRPr lang="zh-CN" altLang="en-US"/>
          </a:p>
          <a:p>
            <a:r>
              <a:rPr lang="en-US" altLang="zh-CN"/>
              <a:t> </a:t>
            </a:r>
            <a:r>
              <a:rPr lang="zh-CN" altLang="en-US">
                <a:solidFill>
                  <a:srgbClr val="FF0000"/>
                </a:solidFill>
              </a:rPr>
              <a:t>完全同意（</a:t>
            </a:r>
            <a:r>
              <a:rPr lang="en-US" altLang="zh-CN">
                <a:solidFill>
                  <a:srgbClr val="FF0000"/>
                </a:solidFill>
              </a:rPr>
              <a:t>4</a:t>
            </a:r>
            <a:r>
              <a:rPr lang="zh-CN" altLang="en-US">
                <a:solidFill>
                  <a:srgbClr val="FF0000"/>
                </a:solidFill>
              </a:rPr>
              <a:t>）、基本同意（</a:t>
            </a:r>
            <a:r>
              <a:rPr lang="en-US" altLang="zh-CN">
                <a:solidFill>
                  <a:srgbClr val="FF0000"/>
                </a:solidFill>
              </a:rPr>
              <a:t>3</a:t>
            </a:r>
            <a:r>
              <a:rPr lang="zh-CN" altLang="en-US">
                <a:solidFill>
                  <a:srgbClr val="FF0000"/>
                </a:solidFill>
              </a:rPr>
              <a:t>）、既不同意也不反对（</a:t>
            </a:r>
            <a:r>
              <a:rPr lang="en-US" altLang="zh-CN">
                <a:solidFill>
                  <a:srgbClr val="FF0000"/>
                </a:solidFill>
              </a:rPr>
              <a:t>2</a:t>
            </a:r>
            <a:r>
              <a:rPr lang="zh-CN" altLang="en-US">
                <a:solidFill>
                  <a:srgbClr val="FF0000"/>
                </a:solidFill>
              </a:rPr>
              <a:t>）、不太同意（</a:t>
            </a:r>
            <a:r>
              <a:rPr lang="en-US" altLang="zh-CN">
                <a:solidFill>
                  <a:srgbClr val="FF0000"/>
                </a:solidFill>
              </a:rPr>
              <a:t>1</a:t>
            </a:r>
            <a:r>
              <a:rPr lang="zh-CN" altLang="en-US">
                <a:solidFill>
                  <a:srgbClr val="FF0000"/>
                </a:solidFill>
              </a:rPr>
              <a:t>）、完全不同意（</a:t>
            </a:r>
            <a:r>
              <a:rPr lang="en-US" altLang="zh-CN">
                <a:solidFill>
                  <a:srgbClr val="FF0000"/>
                </a:solidFill>
              </a:rPr>
              <a:t>0</a:t>
            </a:r>
            <a:r>
              <a:rPr lang="zh-CN" altLang="en-US">
                <a:solidFill>
                  <a:srgbClr val="FF0000"/>
                </a:solidFill>
              </a:rPr>
              <a:t>）</a:t>
            </a:r>
            <a:endParaRPr lang="zh-CN" altLang="en-US">
              <a:solidFill>
                <a:srgbClr val="FF0000"/>
              </a:solidFill>
            </a:endParaRPr>
          </a:p>
          <a:p>
            <a:endParaRPr lang="zh-CN" altLang="en-US"/>
          </a:p>
          <a:p>
            <a:r>
              <a:rPr lang="en-US" altLang="zh-CN">
                <a:sym typeface="+mn-ea"/>
              </a:rPr>
              <a:t>2</a:t>
            </a:r>
            <a:r>
              <a:rPr lang="zh-CN" altLang="en-US">
                <a:sym typeface="+mn-ea"/>
              </a:rPr>
              <a:t>、我认为高收益是最重要的，为此我愿意承担高风险。</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3</a:t>
            </a:r>
            <a:r>
              <a:rPr lang="zh-CN" altLang="en-US">
                <a:sym typeface="+mn-ea"/>
              </a:rPr>
              <a:t>、我的年龄为：</a:t>
            </a:r>
            <a:endParaRPr lang="zh-CN" altLang="en-US"/>
          </a:p>
          <a:p>
            <a:r>
              <a:rPr lang="en-US">
                <a:solidFill>
                  <a:srgbClr val="FF0000"/>
                </a:solidFill>
                <a:sym typeface="+mn-ea"/>
              </a:rPr>
              <a:t> 60</a:t>
            </a:r>
            <a:r>
              <a:rPr lang="zh-CN" altLang="en-US">
                <a:solidFill>
                  <a:srgbClr val="FF0000"/>
                </a:solidFill>
                <a:sym typeface="+mn-ea"/>
              </a:rPr>
              <a:t>岁以上（</a:t>
            </a:r>
            <a:r>
              <a:rPr lang="en-US" altLang="zh-CN">
                <a:solidFill>
                  <a:srgbClr val="FF0000"/>
                </a:solidFill>
                <a:sym typeface="+mn-ea"/>
              </a:rPr>
              <a:t>4</a:t>
            </a:r>
            <a:r>
              <a:rPr lang="zh-CN" altLang="en-US">
                <a:solidFill>
                  <a:srgbClr val="FF0000"/>
                </a:solidFill>
                <a:sym typeface="+mn-ea"/>
              </a:rPr>
              <a:t>）、</a:t>
            </a:r>
            <a:r>
              <a:rPr lang="en-US" altLang="zh-CN">
                <a:solidFill>
                  <a:srgbClr val="FF0000"/>
                </a:solidFill>
                <a:sym typeface="+mn-ea"/>
              </a:rPr>
              <a:t>51-60</a:t>
            </a:r>
            <a:r>
              <a:rPr lang="zh-CN" altLang="en-US">
                <a:solidFill>
                  <a:srgbClr val="FF0000"/>
                </a:solidFill>
                <a:sym typeface="+mn-ea"/>
              </a:rPr>
              <a:t>岁（</a:t>
            </a:r>
            <a:r>
              <a:rPr lang="en-US" altLang="zh-CN">
                <a:solidFill>
                  <a:srgbClr val="FF0000"/>
                </a:solidFill>
                <a:sym typeface="+mn-ea"/>
              </a:rPr>
              <a:t>3</a:t>
            </a:r>
            <a:r>
              <a:rPr lang="zh-CN" altLang="en-US">
                <a:solidFill>
                  <a:srgbClr val="FF0000"/>
                </a:solidFill>
                <a:sym typeface="+mn-ea"/>
              </a:rPr>
              <a:t>）、</a:t>
            </a:r>
            <a:r>
              <a:rPr lang="en-US" altLang="zh-CN">
                <a:solidFill>
                  <a:srgbClr val="FF0000"/>
                </a:solidFill>
                <a:sym typeface="+mn-ea"/>
              </a:rPr>
              <a:t>41-50</a:t>
            </a:r>
            <a:r>
              <a:rPr lang="zh-CN" altLang="en-US">
                <a:solidFill>
                  <a:srgbClr val="FF0000"/>
                </a:solidFill>
                <a:sym typeface="+mn-ea"/>
              </a:rPr>
              <a:t>岁（</a:t>
            </a:r>
            <a:r>
              <a:rPr lang="en-US" altLang="zh-CN">
                <a:solidFill>
                  <a:srgbClr val="FF0000"/>
                </a:solidFill>
                <a:sym typeface="+mn-ea"/>
              </a:rPr>
              <a:t>2</a:t>
            </a:r>
            <a:r>
              <a:rPr lang="zh-CN" altLang="en-US">
                <a:solidFill>
                  <a:srgbClr val="FF0000"/>
                </a:solidFill>
                <a:sym typeface="+mn-ea"/>
              </a:rPr>
              <a:t>）、</a:t>
            </a:r>
            <a:r>
              <a:rPr lang="en-US" altLang="zh-CN">
                <a:solidFill>
                  <a:srgbClr val="FF0000"/>
                </a:solidFill>
                <a:sym typeface="+mn-ea"/>
              </a:rPr>
              <a:t>31-40</a:t>
            </a:r>
            <a:r>
              <a:rPr lang="zh-CN" altLang="en-US">
                <a:solidFill>
                  <a:srgbClr val="FF0000"/>
                </a:solidFill>
                <a:sym typeface="+mn-ea"/>
              </a:rPr>
              <a:t>岁（</a:t>
            </a:r>
            <a:r>
              <a:rPr lang="en-US" altLang="zh-CN">
                <a:solidFill>
                  <a:srgbClr val="FF0000"/>
                </a:solidFill>
                <a:sym typeface="+mn-ea"/>
              </a:rPr>
              <a:t>1</a:t>
            </a:r>
            <a:r>
              <a:rPr lang="zh-CN" altLang="en-US">
                <a:solidFill>
                  <a:srgbClr val="FF0000"/>
                </a:solidFill>
                <a:sym typeface="+mn-ea"/>
              </a:rPr>
              <a:t>）、</a:t>
            </a:r>
            <a:r>
              <a:rPr lang="en-US" altLang="zh-CN">
                <a:solidFill>
                  <a:srgbClr val="FF0000"/>
                </a:solidFill>
                <a:sym typeface="+mn-ea"/>
              </a:rPr>
              <a:t>30</a:t>
            </a:r>
            <a:r>
              <a:rPr lang="zh-CN" altLang="en-US">
                <a:solidFill>
                  <a:srgbClr val="FF0000"/>
                </a:solidFill>
                <a:sym typeface="+mn-ea"/>
              </a:rPr>
              <a:t>岁以下（</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4</a:t>
            </a:r>
            <a:r>
              <a:rPr lang="zh-CN" altLang="en-US">
                <a:sym typeface="+mn-ea"/>
              </a:rPr>
              <a:t>、我认为，年龄越增长，人们越应该投资安全性高的产品。因为我们更需要用钱，在股市下跌期间，我们没有太多的时间等待股市再次回升。</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5</a:t>
            </a:r>
            <a:r>
              <a:rPr lang="zh-CN" altLang="en-US">
                <a:sym typeface="+mn-ea"/>
              </a:rPr>
              <a:t>、如果一种投资产品承诺带来高收益，即使完全不了解它，我也会购买。</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6</a:t>
            </a:r>
            <a:r>
              <a:rPr lang="zh-CN" altLang="en-US">
                <a:sym typeface="+mn-ea"/>
              </a:rPr>
              <a:t>、我会借钱来投资一个回报率很高的项目。</a:t>
            </a:r>
            <a:endParaRPr lang="zh-CN" altLang="en-US">
              <a:sym typeface="+mn-ea"/>
            </a:endParaRPr>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1</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960120"/>
            <a:ext cx="10036175" cy="4799965"/>
          </a:xfrm>
          <a:prstGeom prst="rect">
            <a:avLst/>
          </a:prstGeom>
          <a:noFill/>
        </p:spPr>
        <p:txBody>
          <a:bodyPr wrap="square" rtlCol="0">
            <a:spAutoFit/>
          </a:bodyPr>
          <a:p>
            <a:r>
              <a:rPr lang="en-US" altLang="zh-CN"/>
              <a:t>7</a:t>
            </a:r>
            <a:r>
              <a:rPr lang="zh-CN" altLang="en-US"/>
              <a:t>、我觉得长线投资很无聊。我宁愿冒高风险去投资高收益的短线产品。</a:t>
            </a:r>
            <a:endParaRPr lang="zh-CN" altLang="en-US"/>
          </a:p>
          <a:p>
            <a:r>
              <a:rPr lang="en-US" altLang="zh-CN"/>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8</a:t>
            </a:r>
            <a:r>
              <a:rPr lang="zh-CN" altLang="en-US">
                <a:sym typeface="+mn-ea"/>
              </a:rPr>
              <a:t>、我并非孤身一人。在投资时，我必须考虑自己的家庭，因此我操作时会更谨慎。</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9</a:t>
            </a:r>
            <a:r>
              <a:rPr lang="zh-CN" altLang="en-US">
                <a:sym typeface="+mn-ea"/>
              </a:rPr>
              <a:t>、出现亏损完全不会击垮我。我会依旧准备好去承担高风险。</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10</a:t>
            </a:r>
            <a:r>
              <a:rPr lang="zh-CN" altLang="en-US">
                <a:sym typeface="+mn-ea"/>
              </a:rPr>
              <a:t>、我的座右铭是：贫穷源于缺乏勇气。因此敢于冒险是我的天性。</a:t>
            </a:r>
            <a:endParaRPr lang="zh-CN" altLang="en-US">
              <a:sym typeface="+mn-ea"/>
            </a:endParaRPr>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11</a:t>
            </a:r>
            <a:r>
              <a:rPr lang="zh-CN" altLang="en-US">
                <a:sym typeface="+mn-ea"/>
              </a:rPr>
              <a:t>、如果我的投资出现行情下跌，我会寝食难安。</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12</a:t>
            </a:r>
            <a:r>
              <a:rPr lang="zh-CN" altLang="en-US">
                <a:sym typeface="+mn-ea"/>
              </a:rPr>
              <a:t>、对于我来说，高风险就如同放在汤里的盐。它让生活不再单调乏味，变得紧张、刺激。</a:t>
            </a:r>
            <a:endParaRPr lang="zh-CN" altLang="en-US">
              <a:sym typeface="+mn-ea"/>
            </a:endParaRPr>
          </a:p>
          <a:p>
            <a:r>
              <a:rPr lang="en-US" altLang="zh-CN">
                <a:solidFill>
                  <a:srgbClr val="FF0000"/>
                </a:solidFill>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2</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240" y="1064895"/>
            <a:ext cx="10979785" cy="5077460"/>
          </a:xfrm>
          <a:prstGeom prst="rect">
            <a:avLst/>
          </a:prstGeom>
          <a:noFill/>
        </p:spPr>
        <p:txBody>
          <a:bodyPr wrap="square" rtlCol="0">
            <a:spAutoFit/>
          </a:bodyPr>
          <a:p>
            <a:r>
              <a:rPr lang="en-US" altLang="zh-CN"/>
              <a:t>13</a:t>
            </a:r>
            <a:r>
              <a:rPr lang="zh-CN" altLang="en-US"/>
              <a:t>、我会一直保持做比较。为了获得高收益，这一点很有必要。因为市场总是处于持续不断的变化中。</a:t>
            </a:r>
            <a:endParaRPr lang="zh-CN" altLang="en-US"/>
          </a:p>
          <a:p>
            <a:r>
              <a:rPr lang="en-US" altLang="zh-CN"/>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14</a:t>
            </a:r>
            <a:r>
              <a:rPr lang="zh-CN" altLang="en-US">
                <a:sym typeface="+mn-ea"/>
              </a:rPr>
              <a:t>、如果我投资的一部分资金出现全数亏损，但只要剩下的部分持续保持高于平均水平的收益，就不会对我产生特别的影响。这恰恰是游戏的一部分。</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15</a:t>
            </a:r>
            <a:r>
              <a:rPr lang="zh-CN" altLang="en-US">
                <a:sym typeface="+mn-ea"/>
              </a:rPr>
              <a:t>、和钱打交道，我总是比较轻率。</a:t>
            </a:r>
            <a:endParaRPr lang="zh-CN" altLang="en-US">
              <a:sym typeface="+mn-ea"/>
            </a:endParaRPr>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16</a:t>
            </a:r>
            <a:r>
              <a:rPr lang="zh-CN" altLang="en-US">
                <a:sym typeface="+mn-ea"/>
              </a:rPr>
              <a:t>、对不愿意付出，就没有收获。因此，我准备将一半的资金用于高风险类的投资。</a:t>
            </a:r>
            <a:endParaRPr lang="zh-CN" altLang="en-US"/>
          </a:p>
          <a:p>
            <a:r>
              <a:rPr lang="en-US" altLang="zh-CN">
                <a:sym typeface="+mn-ea"/>
              </a:rPr>
              <a:t> </a:t>
            </a:r>
            <a:r>
              <a:rPr lang="zh-CN" altLang="en-US">
                <a:solidFill>
                  <a:srgbClr val="FF0000"/>
                </a:solidFill>
                <a:sym typeface="+mn-ea"/>
              </a:rPr>
              <a:t>完全不同意（</a:t>
            </a:r>
            <a:r>
              <a:rPr lang="en-US" altLang="zh-CN">
                <a:solidFill>
                  <a:srgbClr val="FF0000"/>
                </a:solidFill>
                <a:sym typeface="+mn-ea"/>
              </a:rPr>
              <a:t>4</a:t>
            </a:r>
            <a:r>
              <a:rPr lang="zh-CN" altLang="en-US">
                <a:solidFill>
                  <a:srgbClr val="FF0000"/>
                </a:solidFill>
                <a:sym typeface="+mn-ea"/>
              </a:rPr>
              <a:t>）、不太同意（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）、基本同意（</a:t>
            </a:r>
            <a:r>
              <a:rPr lang="en-US" altLang="zh-CN">
                <a:solidFill>
                  <a:srgbClr val="FF0000"/>
                </a:solidFill>
                <a:sym typeface="+mn-ea"/>
              </a:rPr>
              <a:t>1</a:t>
            </a:r>
            <a:r>
              <a:rPr lang="zh-CN" altLang="en-US">
                <a:solidFill>
                  <a:srgbClr val="FF0000"/>
                </a:solidFill>
                <a:sym typeface="+mn-ea"/>
              </a:rPr>
              <a:t>）、完全同意（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a:p>
            <a:endParaRPr lang="zh-CN" altLang="en-US"/>
          </a:p>
          <a:p>
            <a:r>
              <a:rPr lang="en-US" altLang="zh-CN">
                <a:sym typeface="+mn-ea"/>
              </a:rPr>
              <a:t>17</a:t>
            </a:r>
            <a:r>
              <a:rPr lang="zh-CN" altLang="en-US">
                <a:sym typeface="+mn-ea"/>
              </a:rPr>
              <a:t>、我只通过不懈地存钱来获得自己希望的财富，冒风险对我来讲是多余的。</a:t>
            </a:r>
            <a:endParaRPr lang="zh-CN" altLang="en-US">
              <a:sym typeface="+mn-ea"/>
            </a:endParaRPr>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endParaRPr>
          </a:p>
          <a:p>
            <a:endParaRPr lang="zh-CN" altLang="en-US"/>
          </a:p>
          <a:p>
            <a:r>
              <a:rPr lang="en-US" altLang="zh-CN">
                <a:sym typeface="+mn-ea"/>
              </a:rPr>
              <a:t>18</a:t>
            </a:r>
            <a:r>
              <a:rPr lang="zh-CN" altLang="en-US">
                <a:sym typeface="+mn-ea"/>
              </a:rPr>
              <a:t>、波动的市场行情和危险的投资状况会让我整天心神不宁。我会时刻提心吊胆，寝食难安。</a:t>
            </a:r>
            <a:endParaRPr lang="zh-CN" altLang="en-US"/>
          </a:p>
          <a:p>
            <a:r>
              <a:rPr lang="en-US" altLang="zh-CN">
                <a:sym typeface="+mn-ea"/>
              </a:rPr>
              <a:t> </a:t>
            </a:r>
            <a:r>
              <a:rPr lang="zh-CN" altLang="en-US">
                <a:solidFill>
                  <a:srgbClr val="FF0000"/>
                </a:solidFill>
                <a:sym typeface="+mn-ea"/>
              </a:rPr>
              <a:t>完全同意（</a:t>
            </a:r>
            <a:r>
              <a:rPr lang="en-US" altLang="zh-CN">
                <a:solidFill>
                  <a:srgbClr val="FF0000"/>
                </a:solidFill>
                <a:sym typeface="+mn-ea"/>
              </a:rPr>
              <a:t>4</a:t>
            </a:r>
            <a:r>
              <a:rPr lang="zh-CN" altLang="en-US">
                <a:solidFill>
                  <a:srgbClr val="FF0000"/>
                </a:solidFill>
                <a:sym typeface="+mn-ea"/>
              </a:rPr>
              <a:t>）、基本同意（</a:t>
            </a:r>
            <a:r>
              <a:rPr lang="en-US" altLang="zh-CN">
                <a:solidFill>
                  <a:srgbClr val="FF0000"/>
                </a:solidFill>
                <a:sym typeface="+mn-ea"/>
              </a:rPr>
              <a:t>3</a:t>
            </a:r>
            <a:r>
              <a:rPr lang="zh-CN" altLang="en-US">
                <a:solidFill>
                  <a:srgbClr val="FF0000"/>
                </a:solidFill>
                <a:sym typeface="+mn-ea"/>
              </a:rPr>
              <a:t>）、既不同意也不反对（</a:t>
            </a:r>
            <a:r>
              <a:rPr lang="en-US" altLang="zh-CN">
                <a:solidFill>
                  <a:srgbClr val="FF0000"/>
                </a:solidFill>
                <a:sym typeface="+mn-ea"/>
              </a:rPr>
              <a:t>2</a:t>
            </a:r>
            <a:r>
              <a:rPr lang="zh-CN" altLang="en-US">
                <a:solidFill>
                  <a:srgbClr val="FF0000"/>
                </a:solidFill>
                <a:sym typeface="+mn-ea"/>
              </a:rPr>
              <a:t>）、不太同意（</a:t>
            </a:r>
            <a:r>
              <a:rPr lang="en-US" altLang="zh-CN">
                <a:solidFill>
                  <a:srgbClr val="FF0000"/>
                </a:solidFill>
                <a:sym typeface="+mn-ea"/>
              </a:rPr>
              <a:t>1</a:t>
            </a:r>
            <a:r>
              <a:rPr lang="zh-CN" altLang="en-US">
                <a:solidFill>
                  <a:srgbClr val="FF0000"/>
                </a:solidFill>
                <a:sym typeface="+mn-ea"/>
              </a:rPr>
              <a:t>）、完全不同意（</a:t>
            </a:r>
            <a:r>
              <a:rPr lang="en-US" altLang="zh-CN">
                <a:solidFill>
                  <a:srgbClr val="FF0000"/>
                </a:solidFill>
                <a:sym typeface="+mn-ea"/>
              </a:rPr>
              <a:t>0</a:t>
            </a:r>
            <a:r>
              <a:rPr lang="zh-CN" altLang="en-US">
                <a:solidFill>
                  <a:srgbClr val="FF0000"/>
                </a:solidFill>
                <a:sym typeface="+mn-ea"/>
              </a:rPr>
              <a:t>）</a:t>
            </a:r>
            <a:endParaRPr lang="zh-CN" altLang="en-US">
              <a:solidFill>
                <a:srgbClr val="FF0000"/>
              </a:solidFill>
              <a:sym typeface="+mn-ea"/>
            </a:endParaRPr>
          </a:p>
        </p:txBody>
      </p:sp>
      <p:sp>
        <p:nvSpPr>
          <p:cNvPr id="3" name="文本框 2"/>
          <p:cNvSpPr txBox="1"/>
          <p:nvPr/>
        </p:nvSpPr>
        <p:spPr>
          <a:xfrm>
            <a:off x="2646680" y="113030"/>
            <a:ext cx="7173595" cy="583565"/>
          </a:xfrm>
          <a:prstGeom prst="rect">
            <a:avLst/>
          </a:prstGeom>
          <a:noFill/>
        </p:spPr>
        <p:txBody>
          <a:bodyPr wrap="square" rtlCol="0">
            <a:spAutoFit/>
          </a:bodyPr>
          <a:p>
            <a:r>
              <a:rPr lang="zh-CN" altLang="en-US" sz="3200" b="1">
                <a:solidFill>
                  <a:schemeClr val="bg1"/>
                </a:solidFill>
              </a:rPr>
              <a:t>选出最接近你的观点和行为的答案（</a:t>
            </a:r>
            <a:r>
              <a:rPr lang="en-US" altLang="zh-CN" sz="3200" b="1">
                <a:solidFill>
                  <a:schemeClr val="bg1"/>
                </a:solidFill>
              </a:rPr>
              <a:t>3</a:t>
            </a:r>
            <a:r>
              <a:rPr lang="zh-CN" altLang="en-US" sz="3200" b="1">
                <a:solidFill>
                  <a:schemeClr val="bg1"/>
                </a:solidFill>
              </a:rPr>
              <a:t>）</a:t>
            </a:r>
            <a:endParaRPr lang="zh-CN" altLang="en-US" sz="3200" b="1">
              <a:solidFill>
                <a:schemeClr val="bg1"/>
              </a:solidFill>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UNIT_PLACING_PICTURE_USER_VIEWPORT" val="{&quot;height&quot;:2082,&quot;width&quot;:10544}"/>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DIAGRAM_VIRTUALLY_FRAME" val="{&quot;height&quot;:382.4,&quot;left&quot;:43.55,&quot;top&quot;:81.5,&quot;width&quot;:89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382.4,&quot;left&quot;:43.55,&quot;top&quot;:81.5,&quot;width&quot;:892}"/>
</p:tagLst>
</file>

<file path=ppt/tags/tag51.xml><?xml version="1.0" encoding="utf-8"?>
<p:tagLst xmlns:p="http://schemas.openxmlformats.org/presentationml/2006/main">
  <p:tag name="KSO_WM_DIAGRAM_VIRTUALLY_FRAME" val="{&quot;height&quot;:382.4,&quot;left&quot;:43.55,&quot;top&quot;:81.5,&quot;width&quot;:892}"/>
</p:tagLst>
</file>

<file path=ppt/tags/tag52.xml><?xml version="1.0" encoding="utf-8"?>
<p:tagLst xmlns:p="http://schemas.openxmlformats.org/presentationml/2006/main">
  <p:tag name="KSO_WM_DIAGRAM_VIRTUALLY_FRAME" val="{&quot;height&quot;:382.4,&quot;left&quot;:43.55,&quot;top&quot;:81.5,&quot;width&quot;:892}"/>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KSO_WM_BEAUTIFY_FLAG" val="#wm#"/>
  <p:tag name="KSO_WM_TEMPLATE_CATEGORY" val="custom"/>
  <p:tag name="KSO_WM_TEMPLATE_INDEX" val="20205176"/>
</p:tagLst>
</file>

<file path=ppt/tags/tag57.xml><?xml version="1.0" encoding="utf-8"?>
<p:tagLst xmlns:p="http://schemas.openxmlformats.org/presentationml/2006/main">
  <p:tag name="KSO_WM_BEAUTIFY_FLAG" val="#wm#"/>
  <p:tag name="KSO_WM_TEMPLATE_CATEGORY" val="custom"/>
  <p:tag name="KSO_WM_TEMPLATE_INDEX" val="20205176"/>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COMMONDATA" val="eyJoZGlkIjoiOGE4MmM3N2M1Njg0N2RlMTM3NDgxNjk5YmFiZDMxNTIifQ=="/>
  <p:tag name="KSO_WPP_MARK_KEY" val="257877f6-fe8c-4c47-ab4c-274c99a6a791"/>
  <p:tag name="commondata" val="eyJoZGlkIjoiNmFkOTM4YTBmYzkwNDBjOWYzNjBlMTAzZTIxNjcwNGE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4346</Words>
  <Application>WPS 演示</Application>
  <PresentationFormat>宽屏</PresentationFormat>
  <Paragraphs>274</Paragraphs>
  <Slides>25</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微软雅黑</vt:lpstr>
      <vt:lpstr>Wingdings</vt:lpstr>
      <vt:lpstr>思源黑体 CN Medium</vt:lpstr>
      <vt:lpstr>思源黑体 CN Normal</vt:lpstr>
      <vt:lpstr>思源黑体 CN Light</vt:lpstr>
      <vt:lpstr>思源黑体 CN Bold</vt:lpstr>
      <vt:lpstr>DIN Black</vt:lpstr>
      <vt:lpstr>Segoe Print</vt:lpstr>
      <vt:lpstr>Noto Sans S Chinese Medium</vt:lpstr>
      <vt:lpstr>Arial Unicode MS</vt:lpstr>
      <vt:lpstr>Calibri</vt:lpstr>
      <vt:lpstr>汉仪傲娇体简</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Dikon</cp:lastModifiedBy>
  <cp:revision>492</cp:revision>
  <dcterms:created xsi:type="dcterms:W3CDTF">2019-06-19T02:08:00Z</dcterms:created>
  <dcterms:modified xsi:type="dcterms:W3CDTF">2025-03-13T08:39:27Z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2DDFABF7C3B54CA8B6CA8207641CF730_13</vt:lpwstr>
  </property>
</Properties>
</file>