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0" r:id="rId3"/>
    <p:sldId id="375" r:id="rId4"/>
    <p:sldId id="266" r:id="rId6"/>
    <p:sldId id="267" r:id="rId7"/>
    <p:sldId id="269" r:id="rId8"/>
    <p:sldId id="383" r:id="rId9"/>
    <p:sldId id="384" r:id="rId10"/>
    <p:sldId id="385" r:id="rId11"/>
    <p:sldId id="391" r:id="rId12"/>
    <p:sldId id="386" r:id="rId13"/>
    <p:sldId id="387" r:id="rId14"/>
    <p:sldId id="388" r:id="rId15"/>
    <p:sldId id="389" r:id="rId16"/>
    <p:sldId id="392" r:id="rId17"/>
    <p:sldId id="360" r:id="rId18"/>
    <p:sldId id="335" r:id="rId19"/>
    <p:sldId id="271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76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-2.28_167756834362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经传多赢资深投顾：许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为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A1120619060011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31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19.png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image" Target="../media/image20.png"/><Relationship Id="rId1" Type="http://schemas.openxmlformats.org/officeDocument/2006/relationships/tags" Target="../tags/tag5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image" Target="../media/image21.png"/><Relationship Id="rId1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5" Type="http://schemas.openxmlformats.org/officeDocument/2006/relationships/slideLayout" Target="../slideLayouts/slideLayout5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33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8.xml"/><Relationship Id="rId4" Type="http://schemas.openxmlformats.org/officeDocument/2006/relationships/image" Target="../media/image14.png"/><Relationship Id="rId3" Type="http://schemas.openxmlformats.org/officeDocument/2006/relationships/tags" Target="../tags/tag37.xml"/><Relationship Id="rId2" Type="http://schemas.openxmlformats.org/officeDocument/2006/relationships/image" Target="../media/image13.png"/><Relationship Id="rId1" Type="http://schemas.openxmlformats.org/officeDocument/2006/relationships/tags" Target="../tags/tag36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image" Target="../media/image16.png"/><Relationship Id="rId3" Type="http://schemas.openxmlformats.org/officeDocument/2006/relationships/tags" Target="../tags/tag40.xml"/><Relationship Id="rId2" Type="http://schemas.openxmlformats.org/officeDocument/2006/relationships/image" Target="../media/image15.png"/><Relationship Id="rId1" Type="http://schemas.openxmlformats.org/officeDocument/2006/relationships/tags" Target="../tags/tag3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image" Target="../media/image18.png"/><Relationship Id="rId3" Type="http://schemas.openxmlformats.org/officeDocument/2006/relationships/tags" Target="../tags/tag44.xml"/><Relationship Id="rId2" Type="http://schemas.openxmlformats.org/officeDocument/2006/relationships/image" Target="../media/image17.png"/><Relationship Id="rId1" Type="http://schemas.openxmlformats.org/officeDocument/2006/relationships/tags" Target="../tags/tag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421640" y="1449705"/>
            <a:ext cx="1123251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异动（流动资金新高</a:t>
            </a:r>
            <a:r>
              <a:rPr lang="en-US" altLang="zh-CN" sz="32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2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主力控盘启动）强弱：</a:t>
            </a:r>
            <a:endParaRPr lang="zh-CN" altLang="en-US" sz="32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32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1.</a:t>
            </a:r>
            <a:r>
              <a:rPr lang="zh-CN" altLang="en-US" sz="32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涨停板</a:t>
            </a:r>
            <a:endParaRPr lang="zh-CN" altLang="en-US" sz="32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32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2.</a:t>
            </a:r>
            <a:r>
              <a:rPr lang="zh-CN" altLang="en-US" sz="32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机构席位</a:t>
            </a:r>
            <a:endParaRPr lang="zh-CN" altLang="en-US" sz="32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32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3.</a:t>
            </a:r>
            <a:r>
              <a:rPr lang="zh-CN" altLang="en-US" sz="32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超级单，超大单（主力变紫）</a:t>
            </a:r>
            <a:endParaRPr lang="zh-CN" altLang="en-US" sz="32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/>
            <a:endParaRPr lang="zh-CN" altLang="en-US" sz="32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/>
            <a:endParaRPr lang="zh-CN" altLang="en-US" sz="32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70735" y="939165"/>
            <a:ext cx="8049895" cy="4749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2070" y="5873115"/>
            <a:ext cx="6691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</a:rPr>
              <a:t>流动资金大幅翻红，主力控盘启动代表主力异动，异动强弱判断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18640" y="1135380"/>
            <a:ext cx="8555355" cy="45878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592070" y="5873115"/>
            <a:ext cx="6691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</a:rPr>
              <a:t>流动资金大幅翻红，主力控盘启动代表主力异动，异动强弱判断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5805" y="995045"/>
            <a:ext cx="8068310" cy="457390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592070" y="5873115"/>
            <a:ext cx="6691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</a:rPr>
              <a:t>流动资金大幅翻红，主力控盘启动代表主力异动，异动强弱判断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" name="Text Placeholder 17"/>
          <p:cNvSpPr txBox="1"/>
          <p:nvPr>
            <p:custDataLst>
              <p:tags r:id="rId1"/>
            </p:custDataLst>
          </p:nvPr>
        </p:nvSpPr>
        <p:spPr>
          <a:xfrm>
            <a:off x="567571" y="5219381"/>
            <a:ext cx="1742945" cy="494187"/>
          </a:xfrm>
          <a:prstGeom prst="rect">
            <a:avLst/>
          </a:prstGeom>
          <a:noFill/>
        </p:spPr>
        <p:txBody>
          <a:bodyPr wrap="square" rtlCol="0" anchor="b" anchorCtr="0">
            <a:normAutofit lnSpcReduction="20000"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000" b="1" spc="15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kern="1200" cap="none" spc="30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03</a:t>
            </a:r>
            <a:endParaRPr kumimoji="0" lang="en-US" altLang="zh-CN" sz="2400" b="1" i="0" u="none" strike="noStrike" kern="1200" cap="none" spc="300" normalizeH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" name="矩形 50"/>
          <p:cNvSpPr/>
          <p:nvPr>
            <p:custDataLst>
              <p:tags r:id="rId2"/>
            </p:custDataLst>
          </p:nvPr>
        </p:nvSpPr>
        <p:spPr>
          <a:xfrm>
            <a:off x="2324341" y="5118594"/>
            <a:ext cx="9216268" cy="68913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48"/>
          <p:cNvSpPr txBox="1"/>
          <p:nvPr>
            <p:custDataLst>
              <p:tags r:id="rId3"/>
            </p:custDataLst>
          </p:nvPr>
        </p:nvSpPr>
        <p:spPr>
          <a:xfrm>
            <a:off x="2613357" y="5103504"/>
            <a:ext cx="8927253" cy="7068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pc="1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indent="0" algn="l" defTabSz="91376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600" spc="180">
                <a:solidFill>
                  <a:schemeClr val="dk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随时关注好自选股池的异动机会，学会提前的建仓操作</a:t>
            </a:r>
            <a:endParaRPr lang="en-US" altLang="zh-CN" sz="2600" spc="180">
              <a:solidFill>
                <a:schemeClr val="dk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53" name="直接连接符 52"/>
          <p:cNvCxnSpPr/>
          <p:nvPr>
            <p:custDataLst>
              <p:tags r:id="rId4"/>
            </p:custDataLst>
          </p:nvPr>
        </p:nvCxnSpPr>
        <p:spPr>
          <a:xfrm>
            <a:off x="2324342" y="5109638"/>
            <a:ext cx="0" cy="69527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4" name="矩形 53"/>
          <p:cNvSpPr/>
          <p:nvPr>
            <p:custDataLst>
              <p:tags r:id="rId5"/>
            </p:custDataLst>
          </p:nvPr>
        </p:nvSpPr>
        <p:spPr>
          <a:xfrm>
            <a:off x="2324341" y="3930556"/>
            <a:ext cx="9216268" cy="68913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Text Placeholder 17"/>
          <p:cNvSpPr txBox="1"/>
          <p:nvPr>
            <p:custDataLst>
              <p:tags r:id="rId6"/>
            </p:custDataLst>
          </p:nvPr>
        </p:nvSpPr>
        <p:spPr>
          <a:xfrm>
            <a:off x="581396" y="4037573"/>
            <a:ext cx="1742945" cy="494187"/>
          </a:xfrm>
          <a:prstGeom prst="rect">
            <a:avLst/>
          </a:prstGeom>
          <a:noFill/>
        </p:spPr>
        <p:txBody>
          <a:bodyPr wrap="square" rtlCol="0" anchor="b" anchorCtr="0">
            <a:normAutofit lnSpcReduction="20000"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000" b="1" spc="15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kern="1200" cap="none" spc="30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02</a:t>
            </a:r>
            <a:endParaRPr kumimoji="0" lang="en-US" altLang="zh-CN" sz="2400" b="1" i="0" u="none" strike="noStrike" kern="1200" cap="none" spc="30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6" name="TextBox 48"/>
          <p:cNvSpPr txBox="1"/>
          <p:nvPr>
            <p:custDataLst>
              <p:tags r:id="rId7"/>
            </p:custDataLst>
          </p:nvPr>
        </p:nvSpPr>
        <p:spPr>
          <a:xfrm>
            <a:off x="2613357" y="3921695"/>
            <a:ext cx="8927253" cy="7068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pc="1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indent="0" algn="l" defTabSz="91376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600" spc="180">
                <a:solidFill>
                  <a:schemeClr val="dk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做好精选，符合条件加入自选股池</a:t>
            </a:r>
            <a:endParaRPr lang="en-US" altLang="zh-CN" sz="2600" spc="180">
              <a:solidFill>
                <a:schemeClr val="dk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57" name="直接连接符 56"/>
          <p:cNvCxnSpPr/>
          <p:nvPr>
            <p:custDataLst>
              <p:tags r:id="rId8"/>
            </p:custDataLst>
          </p:nvPr>
        </p:nvCxnSpPr>
        <p:spPr>
          <a:xfrm>
            <a:off x="2324342" y="3927148"/>
            <a:ext cx="0" cy="69527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8" name="矩形 57"/>
          <p:cNvSpPr/>
          <p:nvPr>
            <p:custDataLst>
              <p:tags r:id="rId9"/>
            </p:custDataLst>
          </p:nvPr>
        </p:nvSpPr>
        <p:spPr>
          <a:xfrm>
            <a:off x="2324341" y="2757721"/>
            <a:ext cx="9216268" cy="68913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 Placeholder 17"/>
          <p:cNvSpPr txBox="1"/>
          <p:nvPr>
            <p:custDataLst>
              <p:tags r:id="rId10"/>
            </p:custDataLst>
          </p:nvPr>
        </p:nvSpPr>
        <p:spPr>
          <a:xfrm>
            <a:off x="581396" y="2870968"/>
            <a:ext cx="1742945" cy="494187"/>
          </a:xfrm>
          <a:prstGeom prst="rect">
            <a:avLst/>
          </a:prstGeom>
          <a:noFill/>
        </p:spPr>
        <p:txBody>
          <a:bodyPr wrap="square" rtlCol="0" anchor="b" anchorCtr="0">
            <a:normAutofit lnSpcReduction="20000"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000" b="1" spc="15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spc="300" dirty="0">
                <a:solidFill>
                  <a:schemeClr val="accent1"/>
                </a:solidFill>
                <a:latin typeface="Arial" panose="020B0604020202020204" pitchFamily="34" charset="0"/>
              </a:rPr>
              <a:t>01</a:t>
            </a:r>
            <a:endParaRPr kumimoji="0" lang="en-US" altLang="zh-CN" sz="2400" b="1" i="0" u="none" strike="noStrike" kern="1200" cap="none" spc="30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0" name="TextBox 48"/>
          <p:cNvSpPr txBox="1"/>
          <p:nvPr>
            <p:custDataLst>
              <p:tags r:id="rId11"/>
            </p:custDataLst>
          </p:nvPr>
        </p:nvSpPr>
        <p:spPr>
          <a:xfrm>
            <a:off x="2613357" y="2746228"/>
            <a:ext cx="8927253" cy="7068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ysClr val="window" lastClr="FFFFFF">
                    <a:lumMod val="6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indent="0" algn="l" defTabSz="91376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600" spc="180">
                <a:solidFill>
                  <a:schemeClr val="dk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指标选股，快速缩小范围</a:t>
            </a:r>
            <a:endParaRPr lang="en-US" altLang="zh-CN" sz="2600" spc="180">
              <a:solidFill>
                <a:schemeClr val="dk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61" name="直接连接符 60"/>
          <p:cNvCxnSpPr/>
          <p:nvPr>
            <p:custDataLst>
              <p:tags r:id="rId12"/>
            </p:custDataLst>
          </p:nvPr>
        </p:nvCxnSpPr>
        <p:spPr>
          <a:xfrm>
            <a:off x="2324341" y="2752021"/>
            <a:ext cx="0" cy="69527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" name="Title 6"/>
          <p:cNvSpPr txBox="1"/>
          <p:nvPr>
            <p:custDataLst>
              <p:tags r:id="rId13"/>
            </p:custDataLst>
          </p:nvPr>
        </p:nvSpPr>
        <p:spPr>
          <a:xfrm>
            <a:off x="2200910" y="1000760"/>
            <a:ext cx="8641080" cy="10668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  <a:sym typeface="+mn-ea"/>
              </a:rPr>
              <a:t>总结：平时养成加自选股的习惯，避免买卖随意的问题</a:t>
            </a:r>
            <a:endParaRPr lang="zh-CN" altLang="en-US" sz="24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25720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:A1120619060011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endParaRPr lang="en-US"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222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1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经传多赢资深投顾，具有10年以上的从业研究经验，对A股均有较专业的研究。擅长以基本面分析为主，技术面分析为辅挖掘市场投资机会，独创主力操盘三步曲，以及准确把握个股启动节奏和上涨空间判断！投资风格偏理性，顺势而为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21539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席位掘金</a:t>
            </a:r>
            <a:endParaRPr 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抢抓热点中位股</a:t>
            </a:r>
            <a:endParaRPr 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4630" y="358775"/>
            <a:ext cx="3559810" cy="5705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8738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7205" y="278320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36429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75885" y="16814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漫步者，姚记科技的启发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383405" y="15982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3405" y="336486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3405" y="248158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75885" y="256476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主力异动细节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75885" y="344805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自选股的重要性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53485" y="11423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漫步者，姚记科技的启发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启发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505" y="1122045"/>
            <a:ext cx="6090920" cy="47199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34760" y="1122045"/>
            <a:ext cx="5756275" cy="47199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50975" y="5990590"/>
            <a:ext cx="9575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</a:rPr>
              <a:t>流动资金大幅度的翻红，主力状态资金开始控盘拉升，股价低位启动的上涨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启发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7640" y="1106805"/>
            <a:ext cx="5751830" cy="4645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63310" y="1106805"/>
            <a:ext cx="5627370" cy="46456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470025" y="5897880"/>
            <a:ext cx="9575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</a:rPr>
              <a:t>流动资金大幅度的翻红，主力状态资金开始控盘拉升，股价低位启动的上涨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启发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725" y="1141095"/>
            <a:ext cx="5100955" cy="4657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37835" y="1141095"/>
            <a:ext cx="6401435" cy="46577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470025" y="5998845"/>
            <a:ext cx="9575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</a:rPr>
              <a:t>流动资金大幅度的翻红，主力状态资金开始控盘拉升，股价低位启动的上涨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27000" y="1423035"/>
            <a:ext cx="121920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低位流动资金大幅度翻红，出现资金的活跃</a:t>
            </a:r>
            <a:endParaRPr lang="zh-CN" altLang="en-US" sz="36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endParaRPr lang="zh-CN" altLang="en-US" sz="36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36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活跃的背后是资金大幅度买入或者卖出</a:t>
            </a:r>
            <a:endParaRPr lang="zh-CN" altLang="en-US" sz="36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/>
            <a:endParaRPr lang="zh-CN" altLang="en-US" sz="36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36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主力状态确认资金买入或者卖出方向</a:t>
            </a:r>
            <a:endParaRPr lang="zh-CN" altLang="en-US" sz="36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/>
            <a:endParaRPr lang="zh-CN" altLang="en-US" sz="36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3600" spc="-2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低位异动捕捉主力机会</a:t>
            </a:r>
            <a:endParaRPr lang="zh-CN" altLang="en-US" sz="3600" spc="-200">
              <a:solidFill>
                <a:srgbClr val="FF0000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主力异动强弱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ISCONTENTSTITLE" val="0"/>
  <p:tag name="KSO_WM_UNIT_NOCLEAR" val="0"/>
  <p:tag name="KSO_WM_UNIT_TEXT_FILL_FORE_SCHEMECOLOR_INDEX" val="8"/>
  <p:tag name="KSO_WM_UNIT_TEX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13979_2*m_h_i*1_3_3"/>
  <p:tag name="KSO_WM_TEMPLATE_CATEGORY" val="diagram"/>
  <p:tag name="KSO_WM_TEMPLATE_INDEX" val="20213979"/>
  <p:tag name="KSO_WM_UNIT_LAYERLEVEL" val="1_1_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b"/>
  <p:tag name="KSO_WM_UNIT_TYPE" val="m_h_i"/>
  <p:tag name="KSO_WM_UNIT_INDEX" val="1_3_2"/>
  <p:tag name="KSO_WM_UNIT_ID" val="diagram20213979_2*m_h_i*1_3_2"/>
  <p:tag name="KSO_WM_TEMPLATE_CATEGORY" val="diagram"/>
  <p:tag name="KSO_WM_TEMPLATE_INDEX" val="20213979"/>
  <p:tag name="KSO_WM_UNIT_LAYERLEVEL" val="1_1_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USESOURCEFORMAT_APPLY" val="1"/>
  <p:tag name="KSO_WM_UNIT_SUBTYPE" val="a"/>
  <p:tag name="KSO_WM_UNIT_PRESET_TEXT" val="简单描述课堂重点，以便学生回顾。"/>
  <p:tag name="KSO_WM_UNIT_NOCLEAR" val="0"/>
  <p:tag name="KSO_WM_UNIT_VALUE" val="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13979_2*m_h_f*1_3_1"/>
  <p:tag name="KSO_WM_TEMPLATE_CATEGORY" val="diagram"/>
  <p:tag name="KSO_WM_TEMPLATE_INDEX" val="20213979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7"/>
  <p:tag name="KSO_WM_UNIT_FILL_TYPE" val="1"/>
  <p:tag name="KSO_WM_UNIT_TEXT_FILL_FORE_SCHEMECOLOR_INDEX_BRIGHTNESS" val="0.35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UNIT_LINE_FORE_SCHEMECOLOR_INDEX" val="8"/>
  <p:tag name="KSO_WM_UNIT_LINE_FILL_TYPE" val="2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c"/>
  <p:tag name="KSO_WM_UNIT_TYPE" val="m_h_i"/>
  <p:tag name="KSO_WM_UNIT_INDEX" val="1_3_1"/>
  <p:tag name="KSO_WM_UNIT_ID" val="diagram20213979_2*m_h_i*1_3_1"/>
  <p:tag name="KSO_WM_TEMPLATE_CATEGORY" val="diagram"/>
  <p:tag name="KSO_WM_TEMPLATE_INDEX" val="20213979"/>
  <p:tag name="KSO_WM_UNIT_LAYERLEVEL" val="1_1_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b"/>
  <p:tag name="KSO_WM_UNIT_TYPE" val="m_h_i"/>
  <p:tag name="KSO_WM_UNIT_INDEX" val="1_2_2"/>
  <p:tag name="KSO_WM_UNIT_ID" val="diagram20213979_2*m_h_i*1_2_2"/>
  <p:tag name="KSO_WM_TEMPLATE_CATEGORY" val="diagram"/>
  <p:tag name="KSO_WM_TEMPLATE_INDEX" val="20213979"/>
  <p:tag name="KSO_WM_UNIT_LAYERLEVEL" val="1_1_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NOCLEAR" val="0"/>
  <p:tag name="KSO_WM_UNIT_TEXT_FILL_FORE_SCHEMECOLOR_INDEX" val="6"/>
  <p:tag name="KSO_WM_UNIT_TEX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13979_2*m_h_i*1_2_3"/>
  <p:tag name="KSO_WM_TEMPLATE_CATEGORY" val="diagram"/>
  <p:tag name="KSO_WM_TEMPLATE_INDEX" val="20213979"/>
  <p:tag name="KSO_WM_UNIT_LAYERLEVEL" val="1_1_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USESOURCEFORMAT_APPLY" val="1"/>
  <p:tag name="KSO_WM_UNIT_SUBTYPE" val="a"/>
  <p:tag name="KSO_WM_UNIT_PRESET_TEXT" val="简单描述课堂重点，以便学生回顾。"/>
  <p:tag name="KSO_WM_UNIT_NOCLEAR" val="0"/>
  <p:tag name="KSO_WM_UNIT_VALUE" val="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13979_2*m_h_f*1_2_1"/>
  <p:tag name="KSO_WM_TEMPLATE_CATEGORY" val="diagram"/>
  <p:tag name="KSO_WM_TEMPLATE_INDEX" val="20213979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6"/>
  <p:tag name="KSO_WM_UNIT_FILL_TYPE" val="1"/>
  <p:tag name="KSO_WM_UNIT_TEXT_FILL_FORE_SCHEMECOLOR_INDEX_BRIGHTNESS" val="0.35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LINE_FORE_SCHEMECOLOR_INDEX" val="6"/>
  <p:tag name="KSO_WM_UNIT_LINE_FILL_TYPE" val="2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c"/>
  <p:tag name="KSO_WM_UNIT_TYPE" val="m_h_i"/>
  <p:tag name="KSO_WM_UNIT_INDEX" val="1_2_1"/>
  <p:tag name="KSO_WM_UNIT_ID" val="diagram20213979_2*m_h_i*1_2_1"/>
  <p:tag name="KSO_WM_TEMPLATE_CATEGORY" val="diagram"/>
  <p:tag name="KSO_WM_TEMPLATE_INDEX" val="20213979"/>
  <p:tag name="KSO_WM_UNIT_LAYERLEVEL" val="1_1_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b"/>
  <p:tag name="KSO_WM_UNIT_TYPE" val="m_h_i"/>
  <p:tag name="KSO_WM_UNIT_INDEX" val="1_1_2"/>
  <p:tag name="KSO_WM_UNIT_ID" val="diagram20213979_2*m_h_i*1_1_2"/>
  <p:tag name="KSO_WM_TEMPLATE_CATEGORY" val="diagram"/>
  <p:tag name="KSO_WM_TEMPLATE_INDEX" val="20213979"/>
  <p:tag name="KSO_WM_UNIT_LAYERLEVEL" val="1_1_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ISCONTENTSTITLE" val="0"/>
  <p:tag name="KSO_WM_UNIT_NOCLEAR" val="0"/>
  <p:tag name="KSO_WM_UNIT_TEXT_FILL_FORE_SCHEMECOLOR_INDEX" val="9"/>
  <p:tag name="KSO_WM_UNIT_TEX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13979_2*m_h_i*1_1_3"/>
  <p:tag name="KSO_WM_TEMPLATE_CATEGORY" val="diagram"/>
  <p:tag name="KSO_WM_TEMPLATE_INDEX" val="20213979"/>
  <p:tag name="KSO_WM_UNIT_LAYERLEVEL" val="1_1_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USESOURCEFORMAT_APPLY" val="1"/>
  <p:tag name="KSO_WM_UNIT_SUBTYPE" val="a"/>
  <p:tag name="KSO_WM_UNIT_PRESET_TEXT" val="简单描述课堂重点，以便学生回顾。"/>
  <p:tag name="KSO_WM_UNIT_NOCLEAR" val="0"/>
  <p:tag name="KSO_WM_UNIT_VALUE" val="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13979_2*m_h_f*1_1_1"/>
  <p:tag name="KSO_WM_TEMPLATE_CATEGORY" val="diagram"/>
  <p:tag name="KSO_WM_TEMPLATE_INDEX" val="20213979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.35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LINE_FORE_SCHEMECOLOR_INDEX" val="9"/>
  <p:tag name="KSO_WM_UNIT_LINE_FILL_TYPE" val="2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c"/>
  <p:tag name="KSO_WM_UNIT_TYPE" val="m_h_i"/>
  <p:tag name="KSO_WM_UNIT_INDEX" val="1_1_1"/>
  <p:tag name="KSO_WM_UNIT_ID" val="diagram20213979_2*m_h_i*1_1_1"/>
  <p:tag name="KSO_WM_TEMPLATE_CATEGORY" val="diagram"/>
  <p:tag name="KSO_WM_TEMPLATE_INDEX" val="20213979"/>
  <p:tag name="KSO_WM_UNIT_LAYERLEVEL" val="1_1_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91_1*f*1"/>
  <p:tag name="KSO_WM_TEMPLATE_CATEGORY" val="diagram"/>
  <p:tag name="KSO_WM_TEMPLATE_INDEX" val="2021249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29"/>
  <p:tag name="KSO_WM_UNIT_SHOW_EDIT_AREA_INDICATION" val="1"/>
  <p:tag name="KSO_WM_CHIP_GROUPID" val="5e6b05596848fb12bee65ac8"/>
  <p:tag name="KSO_WM_CHIP_XID" val="5e6b05596848fb12bee65aca"/>
  <p:tag name="KSO_WM_UNIT_DEC_AREA_ID" val="951be298e50b45fa99ed606e9f988f1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e71b6bc2bd144ea8f6c563cade0b08a"/>
  <p:tag name="KSO_WM_UNIT_TEXT_FILL_FORE_SCHEMECOLOR_INDEX_BRIGHTNESS" val="0.25"/>
  <p:tag name="KSO_WM_UNIT_TEXT_FILL_FORE_SCHEMECOLOR_INDEX" val="13"/>
  <p:tag name="KSO_WM_UNIT_TEXT_FILL_TYPE" val="1"/>
  <p:tag name="KSO_WM_TEMPLATE_ASSEMBLE_XID" val="60656f614054ed1e2fb808e3"/>
  <p:tag name="KSO_WM_TEMPLATE_ASSEMBLE_GROUPID" val="60656f614054ed1e2fb808e3"/>
</p:tagLst>
</file>

<file path=ppt/tags/tag72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9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43:01&quot;,&quot;maxSize&quot;:{&quot;size1&quot;:28.9},&quot;minSize&quot;:{&quot;size1&quot;:20.1},&quot;normalSize&quot;:{&quot;size1&quot;:20.1},&quot;subLayout&quot;:[{&quot;id&quot;:&quot;2021-04-01T15:43:01&quot;,&quot;margin&quot;:{&quot;bottom&quot;:0.0260000042617321,&quot;left&quot;:1.6929999589920044,&quot;right&quot;:1.6929999589920044,&quot;top&quot;:1.6929999589920044},&quot;type&quot;:0},{&quot;id&quot;:&quot;2021-04-01T15:43:01&quot;,&quot;maxSize&quot;:{&quot;size1&quot;:64},&quot;minSize&quot;:{&quot;size1&quot;:55.7},&quot;normalSize&quot;:{&quot;size1&quot;:64},&quot;subLayout&quot;:[{&quot;id&quot;:&quot;2021-04-01T15:43:01&quot;,&quot;margin&quot;:{&quot;bottom&quot;:0,&quot;left&quot;:1.6929999589920044,&quot;right&quot;:1.6929999589920044,&quot;top&quot;:0.847000002861023},&quot;type&quot;:0},{&quot;id&quot;:&quot;2021-04-01T15:43:01&quot;,&quot;margin&quot;:{&quot;bottom&quot;:1.6929999589920044,&quot;left&quot;:1.6929999589920044,&quot;right&quot;:1.6929999589920044,&quot;top&quot;:0.847000002861023},&quot;type&quot;:0}],&quot;type&quot;:0}],&quot;type&quot;:0}"/>
  <p:tag name="KSO_WM_SLIDE_BACKGROUND" val="[&quot;general&quot;]"/>
  <p:tag name="KSO_WM_SLIDE_RATIO" val="1.777778"/>
  <p:tag name="KSO_WM_SLIDE_ID" val="diagram2021249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44"/>
  <p:tag name="KSO_WM_SLIDE_POSITION" val="48*48"/>
  <p:tag name="KSO_WM_TAG_VERSION" val="1.0"/>
  <p:tag name="KSO_WM_SLIDE_LAYOUT" val="a_d_f"/>
  <p:tag name="KSO_WM_SLIDE_LAYOUT_CNT" val="1_1_1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76f6bb3d2a5d4aca869feba60bbefc89&quot;,&quot;fill_align&quot;:&quot;lm&quot;,&quot;chip_types&quot;:[&quot;header&quot;]},{&quot;text_align&quot;:&quot;lm&quot;,&quot;text_direction&quot;:&quot;horizontal&quot;,&quot;support_features&quot;:[&quot;collage&quot;,&quot;carousel&quot;,&quot;creativecrop&quot;],&quot;support_big_font&quot;:false,&quot;fill_id&quot;:&quot;be2d3345ec1542088e75c56e35c893cf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fill_id&quot;:&quot;4328e7bc7e9748b5971bd5a5d33474e8&quot;,&quot;fill_align&quot;:&quot;lm&quot;,&quot;chip_types&quot;:[&quot;text&quot;]}],[{&quot;text_align&quot;:&quot;cm&quot;,&quot;text_direction&quot;:&quot;horizontal&quot;,&quot;support_big_font&quot;:false,&quot;fill_id&quot;:&quot;76f6bb3d2a5d4aca869feba60bbefc89&quot;,&quot;fill_align&quot;:&quot;cm&quot;,&quot;chip_types&quot;:[&quot;header&quot;]},{&quot;text_align&quot;:&quot;lm&quot;,&quot;text_direction&quot;:&quot;horizontal&quot;,&quot;support_features&quot;:[&quot;collage&quot;,&quot;carousel&quot;,&quot;creativecrop&quot;],&quot;support_big_font&quot;:false,&quot;fill_id&quot;:&quot;be2d3345ec1542088e75c56e35c893cf&quot;,&quot;fill_align&quot;:&quot;cm&quot;,&quot;chip_types&quot;:[&quot;diagram&quot;,&quot;pictext&quot;,&quot;picture&quot;,&quot;chart&quot;,&quot;table&quot;]},{&quot;text_align&quot;:&quot;cm&quot;,&quot;text_direction&quot;:&quot;horizontal&quot;,&quot;support_big_font&quot;:false,&quot;fill_id&quot;:&quot;4328e7bc7e9748b5971bd5a5d33474e8&quot;,&quot;fill_align&quot;:&quot;cm&quot;,&quot;chip_types&quot;:[&quot;text&quot;]}],[{&quot;text_align&quot;:&quot;cm&quot;,&quot;text_direction&quot;:&quot;horizontal&quot;,&quot;support_big_font&quot;:false,&quot;fill_id&quot;:&quot;76f6bb3d2a5d4aca869feba60bbefc89&quot;,&quot;fill_align&quot;:&quot;cm&quot;,&quot;chip_types&quot;:[&quot;header&quot;]},{&quot;text_align&quot;:&quot;lm&quot;,&quot;text_direction&quot;:&quot;horizontal&quot;,&quot;support_features&quot;:[&quot;collage&quot;,&quot;carousel&quot;,&quot;creativecrop&quot;],&quot;support_big_font&quot;:false,&quot;fill_id&quot;:&quot;be2d3345ec1542088e75c56e35c893cf&quot;,&quot;fill_align&quot;:&quot;cm&quot;,&quot;chip_types&quot;:[&quot;diagram&quot;,&quot;pictext&quot;,&quot;picture&quot;,&quot;chart&quot;,&quot;table&quot;]},{&quot;text_align&quot;:&quot;lm&quot;,&quot;text_direction&quot;:&quot;horizontal&quot;,&quot;support_big_font&quot;:false,&quot;fill_id&quot;:&quot;4328e7bc7e9748b5971bd5a5d33474e8&quot;,&quot;fill_align&quot;:&quot;lm&quot;,&quot;chip_types&quot;:[&quot;text&quot;]}]]"/>
  <p:tag name="KSO_WM_CHIP_XID" val="5f0e63ec8050c250ba65b1ac"/>
  <p:tag name="KSO_WM_CHIP_DECFILLPROP" val="[]"/>
  <p:tag name="KSO_WM_SLIDE_CAN_ADD_NAVIGATION" val="1"/>
  <p:tag name="KSO_WM_CHIP_GROUPID" val="5f0e63ec8050c250ba65b1ab"/>
  <p:tag name="KSO_WM_SLIDE_BK_DARK_LIGHT" val="2"/>
  <p:tag name="KSO_WM_SLIDE_BACKGROUND_TYPE" val="general"/>
  <p:tag name="KSO_WM_SLIDE_SUPPORT_FEATURE_TYPE" val="7"/>
  <p:tag name="KSO_WM_TEMPLATE_ASSEMBLE_XID" val="60656f614054ed1e2fb808e3"/>
  <p:tag name="KSO_WM_TEMPLATE_ASSEMBLE_GROUPID" val="60656f614054ed1e2fb808e3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WPS 演示</Application>
  <PresentationFormat>宽屏</PresentationFormat>
  <Paragraphs>78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思源黑体 CN Light</vt:lpstr>
      <vt:lpstr>思源黑体 CN Normal</vt:lpstr>
      <vt:lpstr>思源黑体 CN Bold</vt:lpstr>
      <vt:lpstr>思源黑体 CN Regular</vt:lpstr>
      <vt:lpstr>Impact</vt:lpstr>
      <vt:lpstr>Segoe UI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276</cp:revision>
  <dcterms:created xsi:type="dcterms:W3CDTF">2019-06-19T02:08:00Z</dcterms:created>
  <dcterms:modified xsi:type="dcterms:W3CDTF">2023-03-20T09:06:01Z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2052-11.1.0.12970</vt:lpwstr>
  </property>
  <property fmtid="{D5CDD505-2E9C-101B-9397-08002B2CF9AE}" pid="3" name="ICV">
    <vt:lpwstr>244ACA2EB60840989A6E7AD0DF89266E</vt:lpwstr>
  </property>
</Properties>
</file>