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3"/>
    <p:sldId id="385" r:id="rId4"/>
    <p:sldId id="266" r:id="rId5"/>
    <p:sldId id="267" r:id="rId6"/>
    <p:sldId id="401" r:id="rId7"/>
    <p:sldId id="402" r:id="rId8"/>
    <p:sldId id="403" r:id="rId9"/>
    <p:sldId id="404" r:id="rId10"/>
    <p:sldId id="405" r:id="rId11"/>
    <p:sldId id="406" r:id="rId12"/>
    <p:sldId id="393" r:id="rId13"/>
    <p:sldId id="394" r:id="rId14"/>
    <p:sldId id="396" r:id="rId15"/>
    <p:sldId id="395" r:id="rId16"/>
    <p:sldId id="360" r:id="rId17"/>
    <p:sldId id="335" r:id="rId18"/>
    <p:sldId id="271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7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-2.28_16775683436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丨执业编号：A1120613090012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tags" Target="../tags/tag54.xml"/><Relationship Id="rId4" Type="http://schemas.openxmlformats.org/officeDocument/2006/relationships/image" Target="../media/image21.png"/><Relationship Id="rId3" Type="http://schemas.openxmlformats.org/officeDocument/2006/relationships/tags" Target="../tags/tag53.xml"/><Relationship Id="rId2" Type="http://schemas.openxmlformats.org/officeDocument/2006/relationships/image" Target="../media/image20.png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tags" Target="../tags/tag38.xml"/><Relationship Id="rId4" Type="http://schemas.openxmlformats.org/officeDocument/2006/relationships/image" Target="../media/image15.png"/><Relationship Id="rId3" Type="http://schemas.openxmlformats.org/officeDocument/2006/relationships/tags" Target="../tags/tag37.xml"/><Relationship Id="rId2" Type="http://schemas.openxmlformats.org/officeDocument/2006/relationships/image" Target="../media/image14.png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16.png"/><Relationship Id="rId5" Type="http://schemas.openxmlformats.org/officeDocument/2006/relationships/tags" Target="../tags/tag43.xml"/><Relationship Id="rId4" Type="http://schemas.openxmlformats.org/officeDocument/2006/relationships/image" Target="../media/image15.png"/><Relationship Id="rId3" Type="http://schemas.openxmlformats.org/officeDocument/2006/relationships/tags" Target="../tags/tag42.xml"/><Relationship Id="rId2" Type="http://schemas.openxmlformats.org/officeDocument/2006/relationships/image" Target="../media/image14.png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.xml"/><Relationship Id="rId4" Type="http://schemas.openxmlformats.org/officeDocument/2006/relationships/image" Target="../media/image18.png"/><Relationship Id="rId3" Type="http://schemas.openxmlformats.org/officeDocument/2006/relationships/tags" Target="../tags/tag47.xml"/><Relationship Id="rId2" Type="http://schemas.openxmlformats.org/officeDocument/2006/relationships/image" Target="../media/image17.pn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1.xml"/><Relationship Id="rId3" Type="http://schemas.openxmlformats.org/officeDocument/2006/relationships/image" Target="../media/image19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涨停横盘二升案例讲解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737235"/>
            <a:ext cx="3871595" cy="5836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12480" y="737235"/>
            <a:ext cx="3578860" cy="5836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0180" y="737235"/>
            <a:ext cx="3851910" cy="58591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3640" y="1735455"/>
            <a:ext cx="1177290" cy="361315"/>
          </a:xfrm>
          <a:prstGeom prst="rect">
            <a:avLst/>
          </a:prstGeom>
          <a:solidFill>
            <a:schemeClr val="accent4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5507355" y="1862455"/>
            <a:ext cx="1225550" cy="361315"/>
          </a:xfrm>
          <a:prstGeom prst="rect">
            <a:avLst/>
          </a:prstGeom>
          <a:solidFill>
            <a:schemeClr val="accent4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9613265" y="1862455"/>
            <a:ext cx="1358900" cy="361315"/>
          </a:xfrm>
          <a:prstGeom prst="rect">
            <a:avLst/>
          </a:prstGeom>
          <a:solidFill>
            <a:schemeClr val="accent4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0400000">
            <a:off x="2538095" y="1642745"/>
            <a:ext cx="1130935" cy="26860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9"/>
            </p:custDataLst>
          </p:nvPr>
        </p:nvSpPr>
        <p:spPr>
          <a:xfrm rot="19860000">
            <a:off x="6815455" y="1781810"/>
            <a:ext cx="1130935" cy="26860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>
            <p:custDataLst>
              <p:tags r:id="rId10"/>
            </p:custDataLst>
          </p:nvPr>
        </p:nvSpPr>
        <p:spPr>
          <a:xfrm rot="19860000">
            <a:off x="10989945" y="1871980"/>
            <a:ext cx="756920" cy="26860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如何确定热点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热点的三大条件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923548" y="2512911"/>
            <a:ext cx="2084061" cy="835243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Arial" panose="020B0604020202020204" pitchFamily="34" charset="0"/>
              </a:rPr>
              <a:t>资金流入</a:t>
            </a:r>
            <a:endParaRPr lang="zh-CN" altLang="en-US" sz="2000" b="1" spc="300">
              <a:solidFill>
                <a:sysClr val="window" lastClr="FFFFFF"/>
              </a:solidFill>
              <a:latin typeface="思源黑体 CN Bold" panose="020B0800000000000000" charset="-122"/>
              <a:ea typeface="思源黑体 CN Bold" panose="020B08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50989" y="2314980"/>
            <a:ext cx="132279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85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8000" b="1" spc="300" dirty="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50989" y="3564292"/>
            <a:ext cx="3456620" cy="97872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主题资金流入当日至少前五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（优选前三）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740249" y="2512911"/>
            <a:ext cx="2084061" cy="835243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Arial" panose="020B0604020202020204" pitchFamily="34" charset="0"/>
              </a:rPr>
              <a:t>规模效应</a:t>
            </a:r>
            <a:endParaRPr lang="zh-CN" altLang="en-US" sz="2000" b="1" spc="300">
              <a:solidFill>
                <a:sysClr val="window" lastClr="FFFFFF"/>
              </a:solidFill>
              <a:latin typeface="思源黑体 CN Bold" panose="020B0800000000000000" charset="-122"/>
              <a:ea typeface="思源黑体 CN Bold" panose="020B08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367690" y="2314980"/>
            <a:ext cx="132279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85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8000" b="1" spc="300" dirty="0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4367690" y="3564292"/>
            <a:ext cx="3456620" cy="97872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涨停上榜家数排名前五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（优选前三）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9556950" y="2512911"/>
            <a:ext cx="2084061" cy="835243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Arial" panose="020B0604020202020204" pitchFamily="34" charset="0"/>
              </a:rPr>
              <a:t>实</a:t>
            </a:r>
            <a:r>
              <a:rPr lang="zh-CN" altLang="en-US" sz="2000" b="1" spc="300">
                <a:solidFill>
                  <a:sysClr val="window" lastClr="FFFFFF"/>
                </a:solidFill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Arial" panose="020B0604020202020204" pitchFamily="34" charset="0"/>
              </a:rPr>
              <a:t>质利好</a:t>
            </a:r>
            <a:endParaRPr lang="zh-CN" altLang="en-US" sz="2000" b="1" spc="300">
              <a:solidFill>
                <a:sysClr val="window" lastClr="FFFFFF"/>
              </a:solidFill>
              <a:latin typeface="思源黑体 CN Bold" panose="020B0800000000000000" charset="-122"/>
              <a:ea typeface="思源黑体 CN Bold" panose="020B0800000000000000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184391" y="2314980"/>
            <a:ext cx="132279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1">
            <a:normAutofit fontScale="85000" lnSpcReduction="20000"/>
          </a:bodyPr>
          <a:p>
            <a:pPr algn="ctr">
              <a:lnSpc>
                <a:spcPct val="140000"/>
              </a:lnSpc>
            </a:pPr>
            <a:r>
              <a:rPr lang="en-US" altLang="zh-CN" sz="8000" b="1" spc="30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8000" b="1" spc="300" dirty="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8184391" y="3564292"/>
            <a:ext cx="3456620" cy="97872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有政策性或行业性利好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spc="150"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rPr>
              <a:t>（关注持续性）</a:t>
            </a:r>
            <a:endParaRPr lang="zh-CN" altLang="en-US" sz="1400" spc="150">
              <a:latin typeface="思源黑体 CN Medium" panose="020B0600000000000000" charset="-122"/>
              <a:ea typeface="思源黑体 CN Medium" panose="020B0600000000000000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方法操作细节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个股操作细节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92430" y="1254760"/>
            <a:ext cx="114407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、市场尽可能选择：流动资金翻红的市场；</a:t>
            </a:r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、不是每只涨停股都可以做，有热点的主题更容易产生机会；</a:t>
            </a:r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、坚持某</a:t>
            </a:r>
            <a:r>
              <a:rPr lang="en-US" alt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1-2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个操作方法，专注比多样化更具意义；</a:t>
            </a:r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、每日盘后抽</a:t>
            </a:r>
            <a:r>
              <a:rPr lang="en-US" altLang="zh-CN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10-20</a:t>
            </a:r>
            <a:r>
              <a:rPr lang="zh-CN" altLang="en-US" sz="24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分钟复盘，更新股票池，制订次日策略。</a:t>
            </a:r>
            <a:endParaRPr lang="zh-CN" altLang="en-US" sz="24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:A1120613090012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4" name="图片 3" descr="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6560" y="678815"/>
            <a:ext cx="2925445" cy="5469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76350" y="20967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涨停追强战法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245" y="174307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3045" y="262763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245" y="351218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11725" y="15259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两种涨停追强模式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19245" y="14427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9245" y="320929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9245" y="232600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11725" y="240919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如何确定热点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1725" y="329247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方法的操作细节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两种涨停追强模式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涨停回调短线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" y="798830"/>
            <a:ext cx="8754110" cy="57816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890635" y="979805"/>
            <a:ext cx="330136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选股条件：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alt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、实体涨停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、水手突破黄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、主力状态红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、回调到智能线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天内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、缩量小阳小阴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6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60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分钟死叉卖出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注意事项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913765"/>
            <a:ext cx="4165600" cy="3570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5180" y="913765"/>
            <a:ext cx="1362075" cy="204787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203575" y="2500630"/>
            <a:ext cx="1280160" cy="28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00035" y="834390"/>
            <a:ext cx="3335655" cy="5727065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4638675" y="3591560"/>
            <a:ext cx="2200275" cy="1504315"/>
          </a:xfrm>
          <a:prstGeom prst="wedgeEllipseCallout">
            <a:avLst>
              <a:gd name="adj1" fmla="val -57128"/>
              <a:gd name="adj2" fmla="val -7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</a:rPr>
              <a:t>回踩时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</a:rPr>
              <a:t>非小阳小阴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9" name="椭圆形标注 8"/>
          <p:cNvSpPr/>
          <p:nvPr>
            <p:custDataLst>
              <p:tags r:id="rId7"/>
            </p:custDataLst>
          </p:nvPr>
        </p:nvSpPr>
        <p:spPr>
          <a:xfrm>
            <a:off x="9654540" y="2880360"/>
            <a:ext cx="2200275" cy="1504315"/>
          </a:xfrm>
          <a:prstGeom prst="wedgeEllipseCallout">
            <a:avLst>
              <a:gd name="adj1" fmla="val -26277"/>
              <a:gd name="adj2" fmla="val -90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回踩时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超过</a:t>
            </a:r>
            <a:r>
              <a:rPr lang="en-US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天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注意事项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" y="913765"/>
            <a:ext cx="4165600" cy="3570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5180" y="913765"/>
            <a:ext cx="1362075" cy="204787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203575" y="2500630"/>
            <a:ext cx="1280160" cy="283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00035" y="834390"/>
            <a:ext cx="3335655" cy="5727065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4638675" y="3591560"/>
            <a:ext cx="2200275" cy="1504315"/>
          </a:xfrm>
          <a:prstGeom prst="wedgeEllipseCallout">
            <a:avLst>
              <a:gd name="adj1" fmla="val -57128"/>
              <a:gd name="adj2" fmla="val -7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</a:rPr>
              <a:t>回踩时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</a:rPr>
              <a:t>非小阳小阴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9" name="椭圆形标注 8"/>
          <p:cNvSpPr/>
          <p:nvPr>
            <p:custDataLst>
              <p:tags r:id="rId7"/>
            </p:custDataLst>
          </p:nvPr>
        </p:nvSpPr>
        <p:spPr>
          <a:xfrm>
            <a:off x="9654540" y="2880360"/>
            <a:ext cx="2200275" cy="1504315"/>
          </a:xfrm>
          <a:prstGeom prst="wedgeEllipseCallout">
            <a:avLst>
              <a:gd name="adj1" fmla="val -26277"/>
              <a:gd name="adj2" fmla="val -90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回踩时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超过</a:t>
            </a:r>
            <a:r>
              <a:rPr lang="en-US" altLang="zh-CN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天</a:t>
            </a:r>
            <a:endParaRPr lang="zh-CN" altLang="en-US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涨停回调短线案例讲解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0540" y="798830"/>
            <a:ext cx="5618480" cy="5791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27545" y="798830"/>
            <a:ext cx="4542155" cy="5791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涨停横盘二升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699250" y="986155"/>
            <a:ext cx="47796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选股条件：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en-US" alt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、实体涨停，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板以上为宜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、水手突破黄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</a:t>
            </a:r>
            <a:r>
              <a:rPr 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死叉调整时，股价横盘为主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、调整中</a:t>
            </a:r>
            <a:r>
              <a:rPr 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水手突破保持黄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紫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、捕捞季节金叉二次启动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5425" y="737235"/>
            <a:ext cx="6324600" cy="58235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4_3*l_h_a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634_3*l_h_i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63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34_3*l_h_f*1_1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34_3*l_h_a*1_2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634_3*l_h_i*1_2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634_3*l_h_f*1_2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634_3*l_h_a*1_3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添加标题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634_3*l_h_i*1_3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634_3*l_h_f*1_3_1"/>
  <p:tag name="KSO_WM_TEMPLATE_CATEGORY" val="diagram"/>
  <p:tag name="KSO_WM_TEMPLATE_INDEX" val="634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WPS 演示</Application>
  <PresentationFormat>宽屏</PresentationFormat>
  <Paragraphs>120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237</cp:revision>
  <dcterms:created xsi:type="dcterms:W3CDTF">2019-06-19T02:08:00Z</dcterms:created>
  <dcterms:modified xsi:type="dcterms:W3CDTF">2023-03-21T08:33:33Z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244ACA2EB60840989A6E7AD0DF89266E</vt:lpwstr>
  </property>
</Properties>
</file>