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80" r:id="rId3"/>
    <p:sldId id="348" r:id="rId4"/>
    <p:sldId id="266" r:id="rId6"/>
    <p:sldId id="267" r:id="rId7"/>
    <p:sldId id="357" r:id="rId8"/>
    <p:sldId id="361" r:id="rId9"/>
    <p:sldId id="359" r:id="rId10"/>
    <p:sldId id="363" r:id="rId11"/>
    <p:sldId id="368" r:id="rId12"/>
    <p:sldId id="358" r:id="rId13"/>
    <p:sldId id="364" r:id="rId14"/>
    <p:sldId id="378" r:id="rId15"/>
    <p:sldId id="365" r:id="rId16"/>
    <p:sldId id="362" r:id="rId17"/>
    <p:sldId id="269" r:id="rId18"/>
    <p:sldId id="360" r:id="rId19"/>
    <p:sldId id="338" r:id="rId20"/>
    <p:sldId id="355" r:id="rId21"/>
    <p:sldId id="271" r:id="rId22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7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A2EA8"/>
    <a:srgbClr val="132AAC"/>
    <a:srgbClr val="7399DC"/>
    <a:srgbClr val="C50001"/>
    <a:srgbClr val="C60101"/>
    <a:srgbClr val="915C09"/>
    <a:srgbClr val="FFFFF5"/>
    <a:srgbClr val="D10300"/>
    <a:srgbClr val="C3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7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69.xml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jpe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1.png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6235" y="182880"/>
            <a:ext cx="1594898" cy="360000"/>
          </a:xfrm>
          <a:prstGeom prst="rect">
            <a:avLst/>
          </a:prstGeom>
        </p:spPr>
      </p:pic>
      <p:pic>
        <p:nvPicPr>
          <p:cNvPr id="2" name="图片 1" descr="1920_1080-2.28_1677568343628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目录页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-600" y="0"/>
            <a:ext cx="12193200" cy="6858000"/>
          </a:xfrm>
          <a:prstGeom prst="rect">
            <a:avLst/>
          </a:prstGeom>
        </p:spPr>
      </p:pic>
      <p:sp>
        <p:nvSpPr>
          <p:cNvPr id="80" name="文本框 79"/>
          <p:cNvSpPr txBox="1"/>
          <p:nvPr userDrawn="1"/>
        </p:nvSpPr>
        <p:spPr>
          <a:xfrm>
            <a:off x="937260" y="2353945"/>
            <a:ext cx="200850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优设标题黑" panose="00000500000000000000" charset="-122"/>
                <a:ea typeface="优设标题黑" panose="00000500000000000000" charset="-122"/>
                <a:cs typeface="优设标题黑" panose="00000500000000000000" charset="-122"/>
              </a:rPr>
              <a:t>目录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优设标题黑" panose="00000500000000000000" charset="-122"/>
              <a:ea typeface="优设标题黑" panose="00000500000000000000" charset="-122"/>
              <a:cs typeface="优设标题黑" panose="00000500000000000000" charset="-122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982345" y="3213100"/>
            <a:ext cx="26581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  <a:t>CATALOGUE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7" name="等腰三角形 6"/>
          <p:cNvSpPr/>
          <p:nvPr userDrawn="1"/>
        </p:nvSpPr>
        <p:spPr>
          <a:xfrm rot="5400000">
            <a:off x="2861310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等腰三角形 7"/>
          <p:cNvSpPr/>
          <p:nvPr userDrawn="1"/>
        </p:nvSpPr>
        <p:spPr>
          <a:xfrm rot="5400000">
            <a:off x="3110865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" name="等腰三角形 9"/>
          <p:cNvSpPr/>
          <p:nvPr userDrawn="1"/>
        </p:nvSpPr>
        <p:spPr>
          <a:xfrm rot="5400000">
            <a:off x="3360420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19" name="图片 1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0" name="图片 19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目录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00" y="6703"/>
            <a:ext cx="12193200" cy="6866185"/>
          </a:xfrm>
          <a:prstGeom prst="rect">
            <a:avLst/>
          </a:prstGeom>
        </p:spPr>
      </p:pic>
      <p:sp>
        <p:nvSpPr>
          <p:cNvPr id="11" name="等腰三角形 10"/>
          <p:cNvSpPr/>
          <p:nvPr userDrawn="1"/>
        </p:nvSpPr>
        <p:spPr>
          <a:xfrm rot="5400000">
            <a:off x="4345305" y="2675890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等腰三角形 11"/>
          <p:cNvSpPr/>
          <p:nvPr userDrawn="1"/>
        </p:nvSpPr>
        <p:spPr>
          <a:xfrm rot="5400000">
            <a:off x="4592320" y="26714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 userDrawn="1"/>
        </p:nvSpPr>
        <p:spPr>
          <a:xfrm rot="5400000">
            <a:off x="4843780" y="268287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5" name="直接连接符 14"/>
          <p:cNvCxnSpPr/>
          <p:nvPr userDrawn="1"/>
        </p:nvCxnSpPr>
        <p:spPr>
          <a:xfrm>
            <a:off x="1203960" y="4286250"/>
            <a:ext cx="8296275" cy="0"/>
          </a:xfrm>
          <a:prstGeom prst="line">
            <a:avLst/>
          </a:prstGeom>
          <a:ln w="22225">
            <a:gradFill>
              <a:gsLst>
                <a:gs pos="0">
                  <a:srgbClr val="132AAC"/>
                </a:gs>
                <a:gs pos="47000">
                  <a:srgbClr val="7399DC"/>
                </a:gs>
                <a:gs pos="100000">
                  <a:srgbClr val="0A2EA8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3" name="图片 22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介绍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图片 16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18" name="图片 17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" y="622300"/>
            <a:ext cx="12192635" cy="6235700"/>
          </a:xfrm>
          <a:prstGeom prst="rect">
            <a:avLst/>
          </a:prstGeom>
        </p:spPr>
      </p:pic>
      <p:pic>
        <p:nvPicPr>
          <p:cNvPr id="15" name="图片 14" descr="PPT内页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5156835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/>
        </p:nvSpPr>
        <p:spPr>
          <a:xfrm>
            <a:off x="-635" y="6582410"/>
            <a:ext cx="12192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经传多赢资深投顾：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罗雪奎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 | 执业编号：A1120616080001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  <p:pic>
        <p:nvPicPr>
          <p:cNvPr id="19" name="图片 18" descr="经传logo白色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0" name="图片 19" descr="logo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总_1679219645861 - 副本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总海报1080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尾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2128520" y="3230880"/>
            <a:ext cx="7934325" cy="20599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我司所有工作人员均不允许推荐股票、不允许承诺收益、不允许代客理财、不允许合作分成、不允许私下收款，如您发现有任何违规行为，可联系400-700-3809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10" name="图片 9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32.xml"/><Relationship Id="rId18" Type="http://schemas.openxmlformats.org/officeDocument/2006/relationships/tags" Target="../tags/tag31.xml"/><Relationship Id="rId17" Type="http://schemas.openxmlformats.org/officeDocument/2006/relationships/tags" Target="../tags/tag30.xml"/><Relationship Id="rId16" Type="http://schemas.openxmlformats.org/officeDocument/2006/relationships/tags" Target="../tags/tag29.xml"/><Relationship Id="rId15" Type="http://schemas.openxmlformats.org/officeDocument/2006/relationships/tags" Target="../tags/tag28.xml"/><Relationship Id="rId14" Type="http://schemas.openxmlformats.org/officeDocument/2006/relationships/tags" Target="../tags/tag27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59.xml"/><Relationship Id="rId1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60.xml"/><Relationship Id="rId1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61.xml"/><Relationship Id="rId1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2.xml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6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64.xml"/><Relationship Id="rId1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65.xml"/><Relationship Id="rId1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6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68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35.xml"/><Relationship Id="rId2" Type="http://schemas.openxmlformats.org/officeDocument/2006/relationships/image" Target="../media/image11.png"/><Relationship Id="rId1" Type="http://schemas.openxmlformats.org/officeDocument/2006/relationships/tags" Target="../tags/tag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6.xml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3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9.xml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40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1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tags" Target="../tags/tag47.xml"/><Relationship Id="rId7" Type="http://schemas.openxmlformats.org/officeDocument/2006/relationships/tags" Target="../tags/tag46.xml"/><Relationship Id="rId6" Type="http://schemas.openxmlformats.org/officeDocument/2006/relationships/image" Target="../media/image18.png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image" Target="../media/image17.png"/><Relationship Id="rId26" Type="http://schemas.openxmlformats.org/officeDocument/2006/relationships/slideLayout" Target="../slideLayouts/slideLayout5.xml"/><Relationship Id="rId25" Type="http://schemas.openxmlformats.org/officeDocument/2006/relationships/tags" Target="../tags/tag58.xml"/><Relationship Id="rId24" Type="http://schemas.openxmlformats.org/officeDocument/2006/relationships/image" Target="../media/image24.png"/><Relationship Id="rId23" Type="http://schemas.openxmlformats.org/officeDocument/2006/relationships/tags" Target="../tags/tag57.xml"/><Relationship Id="rId22" Type="http://schemas.openxmlformats.org/officeDocument/2006/relationships/tags" Target="../tags/tag56.xml"/><Relationship Id="rId21" Type="http://schemas.openxmlformats.org/officeDocument/2006/relationships/image" Target="../media/image23.png"/><Relationship Id="rId20" Type="http://schemas.openxmlformats.org/officeDocument/2006/relationships/tags" Target="../tags/tag55.xml"/><Relationship Id="rId2" Type="http://schemas.openxmlformats.org/officeDocument/2006/relationships/tags" Target="../tags/tag43.xml"/><Relationship Id="rId19" Type="http://schemas.openxmlformats.org/officeDocument/2006/relationships/tags" Target="../tags/tag54.xml"/><Relationship Id="rId18" Type="http://schemas.openxmlformats.org/officeDocument/2006/relationships/image" Target="../media/image22.png"/><Relationship Id="rId17" Type="http://schemas.openxmlformats.org/officeDocument/2006/relationships/tags" Target="../tags/tag53.xml"/><Relationship Id="rId16" Type="http://schemas.openxmlformats.org/officeDocument/2006/relationships/tags" Target="../tags/tag52.xml"/><Relationship Id="rId15" Type="http://schemas.openxmlformats.org/officeDocument/2006/relationships/image" Target="../media/image21.png"/><Relationship Id="rId14" Type="http://schemas.openxmlformats.org/officeDocument/2006/relationships/tags" Target="../tags/tag51.xml"/><Relationship Id="rId13" Type="http://schemas.openxmlformats.org/officeDocument/2006/relationships/tags" Target="../tags/tag50.xml"/><Relationship Id="rId12" Type="http://schemas.openxmlformats.org/officeDocument/2006/relationships/image" Target="../media/image20.png"/><Relationship Id="rId11" Type="http://schemas.openxmlformats.org/officeDocument/2006/relationships/tags" Target="../tags/tag49.xml"/><Relationship Id="rId10" Type="http://schemas.openxmlformats.org/officeDocument/2006/relationships/tags" Target="../tags/tag48.xml"/><Relationship Id="rId1" Type="http://schemas.openxmlformats.org/officeDocument/2006/relationships/tags" Target="../tags/tag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价值股的选择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41350" y="4560570"/>
            <a:ext cx="11180445" cy="17799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70000"/>
              </a:lnSpc>
            </a:pPr>
            <a:r>
              <a:rPr lang="en-US" altLang="zh-CN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1.</a:t>
            </a:r>
            <a:r>
              <a:rPr lang="zh-CN" altLang="en-US">
                <a:solidFill>
                  <a:srgbClr val="FF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买的安全</a:t>
            </a:r>
            <a:r>
              <a:rPr lang="zh-CN" altLang="en-US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，就要买入基本面优秀，至少是基本面中上的股票。</a:t>
            </a:r>
            <a:endParaRPr lang="zh-CN" altLang="en-US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  <a:p>
            <a:pPr>
              <a:lnSpc>
                <a:spcPct val="170000"/>
              </a:lnSpc>
            </a:pPr>
            <a:r>
              <a:rPr lang="en-US" altLang="zh-CN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2.</a:t>
            </a:r>
            <a:r>
              <a:rPr lang="zh-CN" altLang="en-US">
                <a:solidFill>
                  <a:srgbClr val="FF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买的便宜</a:t>
            </a:r>
            <a:r>
              <a:rPr lang="zh-CN" altLang="en-US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，就要买入估值相对低位，或者估值适中的股票，至少不能买入估值过高，泡沫太大的股票。</a:t>
            </a:r>
            <a:endParaRPr lang="zh-CN" altLang="en-US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  <a:p>
            <a:pPr>
              <a:lnSpc>
                <a:spcPct val="170000"/>
              </a:lnSpc>
            </a:pPr>
            <a:r>
              <a:rPr lang="en-US" altLang="zh-CN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3.</a:t>
            </a:r>
            <a:r>
              <a:rPr lang="zh-CN" altLang="en-US">
                <a:solidFill>
                  <a:srgbClr val="FF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从技术上</a:t>
            </a:r>
            <a:r>
              <a:rPr lang="zh-CN" altLang="en-US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，最好是买超卖</a:t>
            </a:r>
            <a:r>
              <a:rPr lang="en-US" altLang="zh-CN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+</a:t>
            </a:r>
            <a:r>
              <a:rPr lang="zh-CN" altLang="en-US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底背离的阶段，卖在超买，也就是顶背离的阶段。</a:t>
            </a:r>
            <a:endParaRPr lang="zh-CN" altLang="en-US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  <a:p>
            <a:endParaRPr lang="zh-CN" altLang="en-US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8070" y="752475"/>
            <a:ext cx="7451090" cy="380809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AI</a:t>
            </a:r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预测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0065" y="791845"/>
            <a:ext cx="10533380" cy="570611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AI</a:t>
            </a:r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预期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7070" y="862965"/>
            <a:ext cx="10077450" cy="546798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业绩是行情驱动的内核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l="3443" t="1300" r="1098" b="190"/>
          <a:stretch>
            <a:fillRect/>
          </a:stretch>
        </p:blipFill>
        <p:spPr>
          <a:xfrm>
            <a:off x="92710" y="984885"/>
            <a:ext cx="5685790" cy="52400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6950" y="984885"/>
            <a:ext cx="5630545" cy="523938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charset="-122"/>
              </a:rPr>
              <a:t>PART 0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charset="-122"/>
              </a:rPr>
              <a:t>3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04265" y="3038475"/>
            <a:ext cx="983932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6600" b="1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趋势的把握</a:t>
            </a:r>
            <a:endParaRPr lang="zh-CN" altLang="en-US" sz="66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坚持趋势</a:t>
            </a:r>
            <a:r>
              <a:rPr lang="en-US" altLang="zh-CN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“</a:t>
            </a:r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上楼梯</a:t>
            </a:r>
            <a:r>
              <a:rPr lang="en-US" altLang="zh-CN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”</a:t>
            </a:r>
            <a:endParaRPr lang="en-US" altLang="zh-CN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l="1291" t="5704" r="1779" b="10679"/>
          <a:stretch>
            <a:fillRect/>
          </a:stretch>
        </p:blipFill>
        <p:spPr>
          <a:xfrm>
            <a:off x="588010" y="1081405"/>
            <a:ext cx="9342755" cy="43656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趋势的阶梯上行和下行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9170" y="934085"/>
            <a:ext cx="9946005" cy="54311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 userDrawn="1"/>
        </p:nvSpPr>
        <p:spPr>
          <a:xfrm>
            <a:off x="3894455" y="3560445"/>
            <a:ext cx="1245870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500">
                <a:solidFill>
                  <a:schemeClr val="accent1">
                    <a:lumMod val="7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罗雪奎</a:t>
            </a:r>
            <a:endParaRPr lang="zh-CN" altLang="en-US" sz="2500">
              <a:solidFill>
                <a:schemeClr val="accent1">
                  <a:lumMod val="7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11" name="文本框 10"/>
          <p:cNvSpPr txBox="1"/>
          <p:nvPr userDrawn="1"/>
        </p:nvSpPr>
        <p:spPr>
          <a:xfrm>
            <a:off x="5249545" y="3629660"/>
            <a:ext cx="270891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1600">
                <a:solidFill>
                  <a:schemeClr val="accent1">
                    <a:lumMod val="7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执业编号</a:t>
            </a:r>
            <a:r>
              <a:rPr lang="en-US" sz="1600">
                <a:solidFill>
                  <a:schemeClr val="accent1">
                    <a:lumMod val="7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:</a:t>
            </a:r>
            <a:r>
              <a:rPr sz="1600">
                <a:solidFill>
                  <a:schemeClr val="accent1">
                    <a:lumMod val="7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A1120616080001</a:t>
            </a:r>
            <a:endParaRPr sz="1600">
              <a:solidFill>
                <a:schemeClr val="accent1">
                  <a:lumMod val="7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  <p:sp>
        <p:nvSpPr>
          <p:cNvPr id="13" name="文本框 12"/>
          <p:cNvSpPr txBox="1"/>
          <p:nvPr userDrawn="1"/>
        </p:nvSpPr>
        <p:spPr>
          <a:xfrm>
            <a:off x="1276350" y="3541395"/>
            <a:ext cx="252285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3</a:t>
            </a:r>
            <a:r>
              <a:rPr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月</a:t>
            </a:r>
            <a:r>
              <a:rPr lang="en-US"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22</a:t>
            </a:r>
            <a:r>
              <a:rPr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日</a:t>
            </a:r>
            <a:r>
              <a:rPr lang="en-US"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20</a:t>
            </a:r>
            <a:r>
              <a:rPr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:</a:t>
            </a:r>
            <a:r>
              <a:rPr lang="en-US"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15</a:t>
            </a:r>
            <a:endParaRPr lang="en-US" sz="2600">
              <a:solidFill>
                <a:srgbClr val="915C09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1938655" y="4160520"/>
            <a:ext cx="599821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 fontAlgn="auto">
              <a:lnSpc>
                <a:spcPct val="125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  <a:sym typeface="+mn-ea"/>
              </a:rPr>
              <a:t>十年证券市场经验，本科金融主修，个人独创《底部三买点》《一分钟选股法》 《五进五出法》 配合短线买卖《超级买入法》深入浅出的解析个股买卖原理，提倡用最简单的方式去操作股票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76350" y="1215390"/>
            <a:ext cx="6845300" cy="20853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en-US" altLang="zh-CN" sz="72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AI</a:t>
            </a:r>
            <a:r>
              <a:rPr lang="zh-CN" altLang="en-US" sz="72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预测</a:t>
            </a:r>
            <a:endParaRPr lang="zh-CN" altLang="en-US" sz="72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Medium" panose="020B0600000000000000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72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锁定高盈利空间</a:t>
            </a:r>
            <a:endParaRPr lang="zh-CN" altLang="en-US" sz="72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Medium" panose="020B0600000000000000" charset="-122"/>
            </a:endParaRPr>
          </a:p>
        </p:txBody>
      </p:sp>
      <p:pic>
        <p:nvPicPr>
          <p:cNvPr id="3" name="图片 2" descr="罗雪奎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936865" y="805815"/>
            <a:ext cx="3863340" cy="559054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5" name="图片 34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87420" y="2145665"/>
            <a:ext cx="6927850" cy="714375"/>
          </a:xfrm>
          <a:prstGeom prst="rect">
            <a:avLst/>
          </a:prstGeom>
        </p:spPr>
      </p:pic>
      <p:pic>
        <p:nvPicPr>
          <p:cNvPr id="36" name="图片 35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73220" y="3030220"/>
            <a:ext cx="6927850" cy="714375"/>
          </a:xfrm>
          <a:prstGeom prst="rect">
            <a:avLst/>
          </a:prstGeom>
        </p:spPr>
      </p:pic>
      <p:pic>
        <p:nvPicPr>
          <p:cNvPr id="37" name="图片 36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87420" y="3914775"/>
            <a:ext cx="6927850" cy="71437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041900" y="1928495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80000"/>
              </a:lnSpc>
            </a:pPr>
            <a:r>
              <a:rPr lang="zh-CN" altLang="en-US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业绩的炒作窗口</a:t>
            </a:r>
            <a:endParaRPr lang="zh-CN" altLang="en-US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4249420" y="1845310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0 1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249420" y="3611880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0 3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249420" y="2728595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0 2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041900" y="2811780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80000"/>
              </a:lnSpc>
            </a:pPr>
            <a:r>
              <a:rPr lang="zh-CN" altLang="en-US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业绩的</a:t>
            </a:r>
            <a:r>
              <a:rPr lang="en-US" altLang="zh-CN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AI</a:t>
            </a:r>
            <a:r>
              <a:rPr lang="zh-CN" altLang="en-US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预期</a:t>
            </a:r>
            <a:endParaRPr lang="zh-CN" altLang="en-US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041900" y="3695065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80000"/>
              </a:lnSpc>
            </a:pPr>
            <a:r>
              <a:rPr lang="zh-CN" altLang="en-US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趋势的把握</a:t>
            </a:r>
            <a:endParaRPr lang="zh-CN" altLang="en-US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charset="-122"/>
              </a:rPr>
              <a:t>PART 01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04265" y="3038475"/>
            <a:ext cx="983932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6600" b="1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业绩的炒作窗口</a:t>
            </a:r>
            <a:endParaRPr lang="zh-CN" altLang="en-US" sz="66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财务报表的披露时间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30300" y="963930"/>
            <a:ext cx="9427845" cy="23863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>
              <a:lnSpc>
                <a:spcPct val="180000"/>
              </a:lnSpc>
            </a:pPr>
            <a:r>
              <a:rPr lang="zh-CN" altLang="en-US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1、上市企业的年报需要在</a:t>
            </a:r>
            <a:r>
              <a:rPr lang="zh-CN" altLang="en-US">
                <a:solidFill>
                  <a:srgbClr val="FF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1-4月</a:t>
            </a:r>
            <a:r>
              <a:rPr lang="zh-CN" altLang="en-US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份编制完毕；</a:t>
            </a:r>
            <a:endParaRPr lang="zh-CN" altLang="en-US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  <a:p>
            <a:pPr>
              <a:lnSpc>
                <a:spcPct val="180000"/>
              </a:lnSpc>
            </a:pPr>
            <a:r>
              <a:rPr lang="zh-CN" altLang="en-US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2、上市公司的中期报告需要在</a:t>
            </a:r>
            <a:r>
              <a:rPr lang="zh-CN" altLang="en-US">
                <a:solidFill>
                  <a:srgbClr val="FF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7、8月</a:t>
            </a:r>
            <a:r>
              <a:rPr lang="zh-CN" altLang="en-US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份编制完毕；</a:t>
            </a:r>
            <a:endParaRPr lang="zh-CN" altLang="en-US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  <a:p>
            <a:pPr>
              <a:lnSpc>
                <a:spcPct val="180000"/>
              </a:lnSpc>
            </a:pPr>
            <a:r>
              <a:rPr lang="zh-CN" altLang="en-US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3、上市公司的第一季报需要在</a:t>
            </a:r>
            <a:r>
              <a:rPr lang="zh-CN" altLang="en-US">
                <a:solidFill>
                  <a:srgbClr val="FF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4月份</a:t>
            </a:r>
            <a:r>
              <a:rPr lang="zh-CN" altLang="en-US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编制完毕，第三季报需要在10月份编制完毕。</a:t>
            </a:r>
            <a:endParaRPr lang="zh-CN" altLang="en-US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  <a:p>
            <a:pPr>
              <a:lnSpc>
                <a:spcPct val="180000"/>
              </a:lnSpc>
            </a:pPr>
            <a:r>
              <a:rPr lang="zh-CN" altLang="en-US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4、上市企业的第一季报需要在</a:t>
            </a:r>
            <a:r>
              <a:rPr lang="zh-CN" altLang="en-US">
                <a:solidFill>
                  <a:srgbClr val="FF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4月份</a:t>
            </a:r>
            <a:r>
              <a:rPr lang="zh-CN" altLang="en-US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编制完毕，第三季报需要在10月份编制完毕。</a:t>
            </a:r>
            <a:endParaRPr lang="zh-CN" altLang="en-US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30300" y="4054475"/>
            <a:ext cx="913765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1.</a:t>
            </a:r>
            <a:r>
              <a:rPr lang="zh-CN" altLang="en-US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一季度业绩预告：报告期当年的</a:t>
            </a:r>
            <a:r>
              <a:rPr lang="zh-CN" altLang="en-US">
                <a:solidFill>
                  <a:srgbClr val="FF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4月15日</a:t>
            </a:r>
            <a:r>
              <a:rPr lang="zh-CN" altLang="en-US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前；</a:t>
            </a:r>
            <a:endParaRPr lang="zh-CN" altLang="en-US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  <a:p>
            <a:endParaRPr lang="zh-CN" altLang="en-US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  <a:p>
            <a:r>
              <a:rPr lang="en-US" altLang="zh-CN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2.</a:t>
            </a:r>
            <a:r>
              <a:rPr lang="zh-CN" altLang="en-US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半年度业绩预告：报告期当年的</a:t>
            </a:r>
            <a:r>
              <a:rPr lang="zh-CN" altLang="en-US">
                <a:solidFill>
                  <a:srgbClr val="FF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7月15日</a:t>
            </a:r>
            <a:r>
              <a:rPr lang="zh-CN" altLang="en-US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前；</a:t>
            </a:r>
            <a:endParaRPr lang="zh-CN" altLang="en-US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  <a:p>
            <a:endParaRPr lang="zh-CN" altLang="en-US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  <a:p>
            <a:r>
              <a:rPr lang="en-US" altLang="zh-CN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3.</a:t>
            </a:r>
            <a:r>
              <a:rPr lang="zh-CN" altLang="en-US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三季度业绩预告：报告期当年的</a:t>
            </a:r>
            <a:r>
              <a:rPr lang="zh-CN" altLang="en-US">
                <a:solidFill>
                  <a:srgbClr val="FF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10月15日</a:t>
            </a:r>
            <a:r>
              <a:rPr lang="zh-CN" altLang="en-US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前；</a:t>
            </a:r>
            <a:endParaRPr lang="zh-CN" altLang="en-US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  <a:p>
            <a:endParaRPr lang="zh-CN" altLang="en-US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  <a:p>
            <a:r>
              <a:rPr lang="en-US" altLang="zh-CN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4.</a:t>
            </a:r>
            <a:r>
              <a:rPr lang="zh-CN" altLang="en-US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年度业绩预告：报告期次年的</a:t>
            </a:r>
            <a:r>
              <a:rPr lang="zh-CN" altLang="en-US">
                <a:solidFill>
                  <a:srgbClr val="FF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1月31日</a:t>
            </a:r>
            <a:r>
              <a:rPr lang="zh-CN" altLang="en-US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前。</a:t>
            </a:r>
            <a:endParaRPr lang="zh-CN" altLang="en-US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一季报数据陆续披露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795" y="904875"/>
            <a:ext cx="8294370" cy="553910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业绩缺口支撑的战略意义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t="716" r="539"/>
          <a:stretch>
            <a:fillRect/>
          </a:stretch>
        </p:blipFill>
        <p:spPr>
          <a:xfrm>
            <a:off x="213360" y="967740"/>
            <a:ext cx="3749040" cy="51968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2095" y="967740"/>
            <a:ext cx="3589020" cy="51968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t="464" r="1260"/>
          <a:stretch>
            <a:fillRect/>
          </a:stretch>
        </p:blipFill>
        <p:spPr>
          <a:xfrm>
            <a:off x="7751445" y="967740"/>
            <a:ext cx="3161665" cy="519684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charset="-122"/>
              </a:rPr>
              <a:t>PART 0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charset="-122"/>
              </a:rPr>
              <a:t>2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04265" y="3038475"/>
            <a:ext cx="983932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6600" b="1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业绩的</a:t>
            </a:r>
            <a:r>
              <a:rPr lang="en-US" altLang="zh-CN" sz="6600" b="1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AI</a:t>
            </a:r>
            <a:r>
              <a:rPr lang="zh-CN" altLang="en-US" sz="6600" b="1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预期</a:t>
            </a:r>
            <a:endParaRPr lang="zh-CN" altLang="en-US" sz="66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 dirty="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业绩的不同类型</a:t>
            </a:r>
            <a:endParaRPr lang="zh-CN" altLang="en-US" sz="4200" spc="-200" dirty="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03438" y="5121910"/>
            <a:ext cx="79851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投资的底线就是远离业绩亏损股，投资的收益来源于未来业绩增长</a:t>
            </a:r>
            <a:endParaRPr lang="en-US" altLang="zh-CN" sz="2000" b="1" dirty="0">
              <a:latin typeface="思源黑体 CN Normal" panose="020B0400000000000000" charset="-122"/>
              <a:ea typeface="思源黑体 CN Normal" panose="020B0400000000000000" charset="-122"/>
              <a:sym typeface="+mn-ea"/>
            </a:endParaRPr>
          </a:p>
          <a:p>
            <a:pPr algn="ctr"/>
            <a:r>
              <a:rPr lang="zh-CN" altLang="en-US" sz="2000" b="1" dirty="0"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长期炒作：持续增长，中线炒作：业绩暴增，短线炒作：困境反转</a:t>
            </a:r>
            <a:endParaRPr lang="zh-CN" altLang="en-US" sz="2000" b="1" dirty="0">
              <a:latin typeface="思源黑体 CN Normal" panose="020B0400000000000000" charset="-122"/>
              <a:ea typeface="思源黑体 CN Normal" panose="020B0400000000000000" charset="-122"/>
              <a:sym typeface="+mn-ea"/>
            </a:endParaRPr>
          </a:p>
        </p:txBody>
      </p:sp>
      <p:grpSp>
        <p:nvGrpSpPr>
          <p:cNvPr id="9" name="组合 8"/>
          <p:cNvGrpSpPr/>
          <p:nvPr/>
        </p:nvGrpSpPr>
        <p:grpSpPr>
          <a:xfrm rot="0">
            <a:off x="6209665" y="1645920"/>
            <a:ext cx="1738630" cy="1586230"/>
            <a:chOff x="4644008" y="786422"/>
            <a:chExt cx="1738922" cy="1585913"/>
          </a:xfrm>
        </p:grpSpPr>
        <p:sp>
          <p:nvSpPr>
            <p:cNvPr id="11" name="MH_Other_1"/>
            <p:cNvSpPr/>
            <p:nvPr>
              <p:custDataLst>
                <p:tags r:id="rId1"/>
              </p:custDataLst>
            </p:nvPr>
          </p:nvSpPr>
          <p:spPr>
            <a:xfrm>
              <a:off x="4644008" y="786422"/>
              <a:ext cx="1738922" cy="158591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12" name="MH_SubTitle_3"/>
            <p:cNvSpPr/>
            <p:nvPr>
              <p:custDataLst>
                <p:tags r:id="rId2"/>
              </p:custDataLst>
            </p:nvPr>
          </p:nvSpPr>
          <p:spPr>
            <a:xfrm>
              <a:off x="4877080" y="1909598"/>
              <a:ext cx="1272778" cy="40005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r>
                <a:rPr lang="zh-CN" altLang="en-US" sz="1600" b="1" dirty="0">
                  <a:solidFill>
                    <a:schemeClr val="tx1"/>
                  </a:solidFill>
                  <a:ea typeface="微软雅黑" panose="020B0503020204020204" pitchFamily="34" charset="-122"/>
                </a:rPr>
                <a:t>增长</a:t>
              </a:r>
              <a:endParaRPr lang="zh-CN" altLang="en-US" sz="1600" b="1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90747" y="941175"/>
              <a:ext cx="1645444" cy="91302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14" name="组合 13"/>
          <p:cNvGrpSpPr/>
          <p:nvPr/>
        </p:nvGrpSpPr>
        <p:grpSpPr>
          <a:xfrm rot="0">
            <a:off x="6209665" y="3394075"/>
            <a:ext cx="1738630" cy="1586230"/>
            <a:chOff x="4420869" y="2549004"/>
            <a:chExt cx="1738922" cy="1585913"/>
          </a:xfrm>
        </p:grpSpPr>
        <p:sp>
          <p:nvSpPr>
            <p:cNvPr id="15" name="MH_Other_1"/>
            <p:cNvSpPr/>
            <p:nvPr>
              <p:custDataLst>
                <p:tags r:id="rId4"/>
              </p:custDataLst>
            </p:nvPr>
          </p:nvSpPr>
          <p:spPr>
            <a:xfrm>
              <a:off x="4420869" y="2549004"/>
              <a:ext cx="1738922" cy="158591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16" name="MH_SubTitle_3"/>
            <p:cNvSpPr/>
            <p:nvPr>
              <p:custDataLst>
                <p:tags r:id="rId5"/>
              </p:custDataLst>
            </p:nvPr>
          </p:nvSpPr>
          <p:spPr>
            <a:xfrm>
              <a:off x="4673227" y="2569871"/>
              <a:ext cx="1272778" cy="40005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r>
                <a:rPr lang="zh-CN" altLang="en-US" sz="1600" b="1" dirty="0">
                  <a:solidFill>
                    <a:schemeClr val="tx1"/>
                  </a:solidFill>
                  <a:ea typeface="微软雅黑" panose="020B0503020204020204" pitchFamily="34" charset="-122"/>
                </a:rPr>
                <a:t>下降</a:t>
              </a:r>
              <a:endParaRPr lang="zh-CN" altLang="en-US" sz="1600" b="1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67608" y="3094537"/>
              <a:ext cx="1645444" cy="9171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18" name="组合 17"/>
          <p:cNvGrpSpPr/>
          <p:nvPr/>
        </p:nvGrpSpPr>
        <p:grpSpPr>
          <a:xfrm rot="0">
            <a:off x="2270760" y="3394075"/>
            <a:ext cx="1738630" cy="1586230"/>
            <a:chOff x="548914" y="2548496"/>
            <a:chExt cx="1738922" cy="1585913"/>
          </a:xfrm>
        </p:grpSpPr>
        <p:sp>
          <p:nvSpPr>
            <p:cNvPr id="19" name="MH_Other_1"/>
            <p:cNvSpPr/>
            <p:nvPr>
              <p:custDataLst>
                <p:tags r:id="rId7"/>
              </p:custDataLst>
            </p:nvPr>
          </p:nvSpPr>
          <p:spPr>
            <a:xfrm>
              <a:off x="548914" y="2548496"/>
              <a:ext cx="1738922" cy="158591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20" name="MH_SubTitle_1"/>
            <p:cNvSpPr/>
            <p:nvPr>
              <p:custDataLst>
                <p:tags r:id="rId8"/>
              </p:custDataLst>
            </p:nvPr>
          </p:nvSpPr>
          <p:spPr>
            <a:xfrm>
              <a:off x="787597" y="2569871"/>
              <a:ext cx="1272779" cy="40005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r>
                <a:rPr lang="zh-CN" altLang="en-US" sz="1350" dirty="0">
                  <a:solidFill>
                    <a:schemeClr val="tx1"/>
                  </a:solidFill>
                  <a:ea typeface="微软雅黑" panose="020B0503020204020204" pitchFamily="34" charset="-122"/>
                </a:rPr>
                <a:t>亏增</a:t>
              </a:r>
              <a:endParaRPr lang="zh-CN" altLang="en-US" sz="1350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91795" y="3094538"/>
              <a:ext cx="1645444" cy="9171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22" name="组合 21"/>
          <p:cNvGrpSpPr/>
          <p:nvPr/>
        </p:nvGrpSpPr>
        <p:grpSpPr>
          <a:xfrm rot="0">
            <a:off x="4241165" y="3394075"/>
            <a:ext cx="1738630" cy="1586230"/>
            <a:chOff x="2445049" y="2542324"/>
            <a:chExt cx="1738922" cy="1585913"/>
          </a:xfrm>
        </p:grpSpPr>
        <p:sp>
          <p:nvSpPr>
            <p:cNvPr id="23" name="MH_Other_1"/>
            <p:cNvSpPr/>
            <p:nvPr>
              <p:custDataLst>
                <p:tags r:id="rId10"/>
              </p:custDataLst>
            </p:nvPr>
          </p:nvSpPr>
          <p:spPr>
            <a:xfrm>
              <a:off x="2445049" y="2542324"/>
              <a:ext cx="1738922" cy="158591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24" name="MH_SubTitle_2"/>
            <p:cNvSpPr/>
            <p:nvPr>
              <p:custDataLst>
                <p:tags r:id="rId11"/>
              </p:custDataLst>
            </p:nvPr>
          </p:nvSpPr>
          <p:spPr>
            <a:xfrm>
              <a:off x="2662286" y="2569871"/>
              <a:ext cx="1272778" cy="40005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r>
                <a:rPr lang="zh-CN" altLang="en-US" sz="1350" dirty="0">
                  <a:solidFill>
                    <a:schemeClr val="tx1"/>
                  </a:solidFill>
                  <a:ea typeface="微软雅黑" panose="020B0503020204020204" pitchFamily="34" charset="-122"/>
                </a:rPr>
                <a:t>转亏</a:t>
              </a:r>
              <a:endParaRPr lang="zh-CN" altLang="en-US" sz="1350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492357" y="3100028"/>
              <a:ext cx="1645443" cy="9171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26" name="组合 25"/>
          <p:cNvGrpSpPr/>
          <p:nvPr/>
        </p:nvGrpSpPr>
        <p:grpSpPr>
          <a:xfrm rot="0">
            <a:off x="2270760" y="1638300"/>
            <a:ext cx="1738630" cy="1586230"/>
            <a:chOff x="550054" y="787627"/>
            <a:chExt cx="1738922" cy="1585913"/>
          </a:xfrm>
        </p:grpSpPr>
        <p:sp>
          <p:nvSpPr>
            <p:cNvPr id="27" name="MH_Other_1"/>
            <p:cNvSpPr/>
            <p:nvPr>
              <p:custDataLst>
                <p:tags r:id="rId13"/>
              </p:custDataLst>
            </p:nvPr>
          </p:nvSpPr>
          <p:spPr>
            <a:xfrm>
              <a:off x="550054" y="787627"/>
              <a:ext cx="1738922" cy="158591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28" name="MH_SubTitle_1"/>
            <p:cNvSpPr/>
            <p:nvPr>
              <p:custDataLst>
                <p:tags r:id="rId14"/>
              </p:custDataLst>
            </p:nvPr>
          </p:nvSpPr>
          <p:spPr>
            <a:xfrm>
              <a:off x="783125" y="1915899"/>
              <a:ext cx="1272779" cy="40005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r>
                <a:rPr lang="zh-CN" altLang="en-US" sz="1350" dirty="0">
                  <a:solidFill>
                    <a:schemeClr val="tx1"/>
                  </a:solidFill>
                  <a:ea typeface="微软雅黑" panose="020B0503020204020204" pitchFamily="34" charset="-122"/>
                </a:rPr>
                <a:t>减亏</a:t>
              </a:r>
              <a:endParaRPr lang="zh-CN" altLang="en-US" sz="1350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01265" y="941175"/>
              <a:ext cx="1645445" cy="9171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30" name="组合 29"/>
          <p:cNvGrpSpPr/>
          <p:nvPr/>
        </p:nvGrpSpPr>
        <p:grpSpPr>
          <a:xfrm rot="0">
            <a:off x="8182610" y="1638300"/>
            <a:ext cx="1738630" cy="1586230"/>
            <a:chOff x="6803813" y="786422"/>
            <a:chExt cx="1738922" cy="1585913"/>
          </a:xfrm>
        </p:grpSpPr>
        <p:sp>
          <p:nvSpPr>
            <p:cNvPr id="31" name="MH_Other_1"/>
            <p:cNvSpPr/>
            <p:nvPr>
              <p:custDataLst>
                <p:tags r:id="rId16"/>
              </p:custDataLst>
            </p:nvPr>
          </p:nvSpPr>
          <p:spPr>
            <a:xfrm>
              <a:off x="6803813" y="786422"/>
              <a:ext cx="1738922" cy="158591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32" name="MH_SubTitle_4"/>
            <p:cNvSpPr/>
            <p:nvPr>
              <p:custDataLst>
                <p:tags r:id="rId17"/>
              </p:custDataLst>
            </p:nvPr>
          </p:nvSpPr>
          <p:spPr>
            <a:xfrm>
              <a:off x="7036884" y="1916615"/>
              <a:ext cx="1272779" cy="40005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r>
                <a:rPr lang="zh-CN" altLang="en-US" sz="1600" b="1" dirty="0">
                  <a:solidFill>
                    <a:schemeClr val="tx1"/>
                  </a:solidFill>
                  <a:ea typeface="微软雅黑" panose="020B0503020204020204" pitchFamily="34" charset="-122"/>
                </a:rPr>
                <a:t>暴增</a:t>
              </a:r>
              <a:endParaRPr lang="zh-CN" altLang="en-US" sz="1600" b="1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859521" y="936339"/>
              <a:ext cx="1641615" cy="91785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34" name="组合 33"/>
          <p:cNvGrpSpPr/>
          <p:nvPr/>
        </p:nvGrpSpPr>
        <p:grpSpPr>
          <a:xfrm rot="0">
            <a:off x="4241165" y="1645920"/>
            <a:ext cx="1738630" cy="1586230"/>
            <a:chOff x="2448737" y="793567"/>
            <a:chExt cx="1738922" cy="1585913"/>
          </a:xfrm>
        </p:grpSpPr>
        <p:sp>
          <p:nvSpPr>
            <p:cNvPr id="35" name="MH_Other_1"/>
            <p:cNvSpPr/>
            <p:nvPr>
              <p:custDataLst>
                <p:tags r:id="rId19"/>
              </p:custDataLst>
            </p:nvPr>
          </p:nvSpPr>
          <p:spPr>
            <a:xfrm>
              <a:off x="2448737" y="793567"/>
              <a:ext cx="1738922" cy="158591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36" name="MH_SubTitle_2"/>
            <p:cNvSpPr/>
            <p:nvPr>
              <p:custDataLst>
                <p:tags r:id="rId20"/>
              </p:custDataLst>
            </p:nvPr>
          </p:nvSpPr>
          <p:spPr>
            <a:xfrm>
              <a:off x="2678121" y="1915899"/>
              <a:ext cx="1272778" cy="40005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r>
                <a:rPr lang="zh-CN" altLang="en-US" sz="1350" dirty="0">
                  <a:solidFill>
                    <a:schemeClr val="tx1"/>
                  </a:solidFill>
                  <a:ea typeface="微软雅黑" panose="020B0503020204020204" pitchFamily="34" charset="-122"/>
                </a:rPr>
                <a:t>扭亏</a:t>
              </a:r>
              <a:endParaRPr lang="zh-CN" altLang="en-US" sz="1350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2492276" y="941175"/>
              <a:ext cx="1645443" cy="9171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38" name="组合 37"/>
          <p:cNvGrpSpPr/>
          <p:nvPr/>
        </p:nvGrpSpPr>
        <p:grpSpPr>
          <a:xfrm rot="0">
            <a:off x="8182610" y="3395980"/>
            <a:ext cx="1738630" cy="1586230"/>
            <a:chOff x="6534553" y="2549003"/>
            <a:chExt cx="1738922" cy="1585913"/>
          </a:xfrm>
        </p:grpSpPr>
        <p:sp>
          <p:nvSpPr>
            <p:cNvPr id="39" name="MH_Other_1"/>
            <p:cNvSpPr/>
            <p:nvPr>
              <p:custDataLst>
                <p:tags r:id="rId22"/>
              </p:custDataLst>
            </p:nvPr>
          </p:nvSpPr>
          <p:spPr>
            <a:xfrm>
              <a:off x="6534553" y="2549003"/>
              <a:ext cx="1738922" cy="158591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40" name="MH_SubTitle_4"/>
            <p:cNvSpPr/>
            <p:nvPr>
              <p:custDataLst>
                <p:tags r:id="rId23"/>
              </p:custDataLst>
            </p:nvPr>
          </p:nvSpPr>
          <p:spPr>
            <a:xfrm>
              <a:off x="6766129" y="2569871"/>
              <a:ext cx="1272779" cy="40005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r>
                <a:rPr lang="zh-CN" altLang="en-US" sz="1600" b="1" dirty="0">
                  <a:solidFill>
                    <a:schemeClr val="tx1"/>
                  </a:solidFill>
                  <a:ea typeface="微软雅黑" panose="020B0503020204020204" pitchFamily="34" charset="-122"/>
                </a:rPr>
                <a:t>暴雷</a:t>
              </a:r>
              <a:endParaRPr lang="zh-CN" altLang="en-US" sz="1600" b="1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6579078" y="3094537"/>
              <a:ext cx="1649872" cy="93228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custDataLst>
      <p:tags r:id="rId2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9200}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PLACING_PICTURE_USER_VIEWPORT" val="{&quot;height&quot;:10800,&quot;width&quot;:19200}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2.xml><?xml version="1.0" encoding="utf-8"?>
<p:tagLst xmlns:p="http://schemas.openxmlformats.org/presentationml/2006/main">
  <p:tag name="MH" val="20210820150735"/>
  <p:tag name="MH_LIBRARY" val="GRAPHIC"/>
  <p:tag name="MH_TYPE" val="Other"/>
  <p:tag name="MH_ORDER" val="1"/>
</p:tagLst>
</file>

<file path=ppt/tags/tag43.xml><?xml version="1.0" encoding="utf-8"?>
<p:tagLst xmlns:p="http://schemas.openxmlformats.org/presentationml/2006/main">
  <p:tag name="MH" val="20210820150735"/>
  <p:tag name="MH_LIBRARY" val="GRAPHIC"/>
  <p:tag name="MH_TYPE" val="SubTitle"/>
  <p:tag name="MH_ORDER" val="3"/>
</p:tagLst>
</file>

<file path=ppt/tags/tag44.xml><?xml version="1.0" encoding="utf-8"?>
<p:tagLst xmlns:p="http://schemas.openxmlformats.org/presentationml/2006/main">
  <p:tag name="MH" val="20210820150735"/>
  <p:tag name="MH_LIBRARY" val="GRAPHIC"/>
  <p:tag name="MH_TYPE" val="Other"/>
  <p:tag name="MH_ORDER" val="1"/>
</p:tagLst>
</file>

<file path=ppt/tags/tag45.xml><?xml version="1.0" encoding="utf-8"?>
<p:tagLst xmlns:p="http://schemas.openxmlformats.org/presentationml/2006/main">
  <p:tag name="MH" val="20210820150735"/>
  <p:tag name="MH_LIBRARY" val="GRAPHIC"/>
  <p:tag name="MH_TYPE" val="SubTitle"/>
  <p:tag name="MH_ORDER" val="3"/>
</p:tagLst>
</file>

<file path=ppt/tags/tag46.xml><?xml version="1.0" encoding="utf-8"?>
<p:tagLst xmlns:p="http://schemas.openxmlformats.org/presentationml/2006/main">
  <p:tag name="MH" val="20210820150735"/>
  <p:tag name="MH_LIBRARY" val="GRAPHIC"/>
  <p:tag name="MH_TYPE" val="Other"/>
  <p:tag name="MH_ORDER" val="1"/>
</p:tagLst>
</file>

<file path=ppt/tags/tag47.xml><?xml version="1.0" encoding="utf-8"?>
<p:tagLst xmlns:p="http://schemas.openxmlformats.org/presentationml/2006/main">
  <p:tag name="MH" val="20210820150735"/>
  <p:tag name="MH_LIBRARY" val="GRAPHIC"/>
  <p:tag name="MH_TYPE" val="SubTitle"/>
  <p:tag name="MH_ORDER" val="1"/>
</p:tagLst>
</file>

<file path=ppt/tags/tag48.xml><?xml version="1.0" encoding="utf-8"?>
<p:tagLst xmlns:p="http://schemas.openxmlformats.org/presentationml/2006/main">
  <p:tag name="MH" val="20210820150735"/>
  <p:tag name="MH_LIBRARY" val="GRAPHIC"/>
  <p:tag name="MH_TYPE" val="Other"/>
  <p:tag name="MH_ORDER" val="1"/>
</p:tagLst>
</file>

<file path=ppt/tags/tag49.xml><?xml version="1.0" encoding="utf-8"?>
<p:tagLst xmlns:p="http://schemas.openxmlformats.org/presentationml/2006/main">
  <p:tag name="MH" val="20210820150735"/>
  <p:tag name="MH_LIBRARY" val="GRAPHIC"/>
  <p:tag name="MH_TYPE" val="SubTitle"/>
  <p:tag name="MH_ORDER" val="2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MH" val="20210820150735"/>
  <p:tag name="MH_LIBRARY" val="GRAPHIC"/>
  <p:tag name="MH_TYPE" val="Other"/>
  <p:tag name="MH_ORDER" val="1"/>
</p:tagLst>
</file>

<file path=ppt/tags/tag51.xml><?xml version="1.0" encoding="utf-8"?>
<p:tagLst xmlns:p="http://schemas.openxmlformats.org/presentationml/2006/main">
  <p:tag name="MH" val="20210820150735"/>
  <p:tag name="MH_LIBRARY" val="GRAPHIC"/>
  <p:tag name="MH_TYPE" val="SubTitle"/>
  <p:tag name="MH_ORDER" val="1"/>
</p:tagLst>
</file>

<file path=ppt/tags/tag52.xml><?xml version="1.0" encoding="utf-8"?>
<p:tagLst xmlns:p="http://schemas.openxmlformats.org/presentationml/2006/main">
  <p:tag name="MH" val="20210820150735"/>
  <p:tag name="MH_LIBRARY" val="GRAPHIC"/>
  <p:tag name="MH_TYPE" val="Other"/>
  <p:tag name="MH_ORDER" val="1"/>
</p:tagLst>
</file>

<file path=ppt/tags/tag53.xml><?xml version="1.0" encoding="utf-8"?>
<p:tagLst xmlns:p="http://schemas.openxmlformats.org/presentationml/2006/main">
  <p:tag name="MH" val="20210820150735"/>
  <p:tag name="MH_LIBRARY" val="GRAPHIC"/>
  <p:tag name="MH_TYPE" val="SubTitle"/>
  <p:tag name="MH_ORDER" val="4"/>
</p:tagLst>
</file>

<file path=ppt/tags/tag54.xml><?xml version="1.0" encoding="utf-8"?>
<p:tagLst xmlns:p="http://schemas.openxmlformats.org/presentationml/2006/main">
  <p:tag name="MH" val="20210820150735"/>
  <p:tag name="MH_LIBRARY" val="GRAPHIC"/>
  <p:tag name="MH_TYPE" val="Other"/>
  <p:tag name="MH_ORDER" val="1"/>
</p:tagLst>
</file>

<file path=ppt/tags/tag55.xml><?xml version="1.0" encoding="utf-8"?>
<p:tagLst xmlns:p="http://schemas.openxmlformats.org/presentationml/2006/main">
  <p:tag name="MH" val="20210820150735"/>
  <p:tag name="MH_LIBRARY" val="GRAPHIC"/>
  <p:tag name="MH_TYPE" val="SubTitle"/>
  <p:tag name="MH_ORDER" val="2"/>
</p:tagLst>
</file>

<file path=ppt/tags/tag56.xml><?xml version="1.0" encoding="utf-8"?>
<p:tagLst xmlns:p="http://schemas.openxmlformats.org/presentationml/2006/main">
  <p:tag name="MH" val="20210820150735"/>
  <p:tag name="MH_LIBRARY" val="GRAPHIC"/>
  <p:tag name="MH_TYPE" val="Other"/>
  <p:tag name="MH_ORDER" val="1"/>
</p:tagLst>
</file>

<file path=ppt/tags/tag57.xml><?xml version="1.0" encoding="utf-8"?>
<p:tagLst xmlns:p="http://schemas.openxmlformats.org/presentationml/2006/main">
  <p:tag name="MH" val="20210820150735"/>
  <p:tag name="MH_LIBRARY" val="GRAPHIC"/>
  <p:tag name="MH_TYPE" val="SubTitle"/>
  <p:tag name="MH_ORDER" val="4"/>
</p:tagLst>
</file>

<file path=ppt/tags/tag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9.xml><?xml version="1.0" encoding="utf-8"?>
<p:tagLst xmlns:p="http://schemas.openxmlformats.org/presentationml/2006/main">
  <p:tag name="COMMONDATA" val="eyJoZGlkIjoiOTM4MGQ4MDgwOTU2MWIxMDlkMjEyNTBiYzdkODM4MjQifQ=="/>
  <p:tag name="KSO_WPP_MARK_KEY" val="7fb726d2-c86b-42c1-b34d-3bbbdc299f5d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675</Words>
  <Application>WPS 演示</Application>
  <PresentationFormat>宽屏</PresentationFormat>
  <Paragraphs>92</Paragraphs>
  <Slides>19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6" baseType="lpstr">
      <vt:lpstr>Arial</vt:lpstr>
      <vt:lpstr>宋体</vt:lpstr>
      <vt:lpstr>Wingdings</vt:lpstr>
      <vt:lpstr>微软雅黑</vt:lpstr>
      <vt:lpstr>Wingdings</vt:lpstr>
      <vt:lpstr>优设标题黑</vt:lpstr>
      <vt:lpstr>微软雅黑 Light</vt:lpstr>
      <vt:lpstr>黑体</vt:lpstr>
      <vt:lpstr>思源黑体 CN Medium</vt:lpstr>
      <vt:lpstr>思源黑体 CN Light</vt:lpstr>
      <vt:lpstr>思源黑体 CN Normal</vt:lpstr>
      <vt:lpstr>思源黑体 CN Bold</vt:lpstr>
      <vt:lpstr>思源黑体 CN Regular</vt:lpstr>
      <vt:lpstr>Impact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俏俏</cp:lastModifiedBy>
  <cp:revision>222</cp:revision>
  <dcterms:created xsi:type="dcterms:W3CDTF">2019-06-19T02:08:00Z</dcterms:created>
  <dcterms:modified xsi:type="dcterms:W3CDTF">2023-03-22T10:39:54Z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BC415DBDAAB14EA5B67B3A97FB3C4D9A</vt:lpwstr>
  </property>
</Properties>
</file>