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392" r:id="rId4"/>
    <p:sldId id="267" r:id="rId5"/>
    <p:sldId id="397" r:id="rId6"/>
    <p:sldId id="430" r:id="rId7"/>
    <p:sldId id="437" r:id="rId8"/>
    <p:sldId id="438" r:id="rId9"/>
    <p:sldId id="404" r:id="rId10"/>
    <p:sldId id="417" r:id="rId11"/>
    <p:sldId id="433" r:id="rId12"/>
    <p:sldId id="426" r:id="rId13"/>
    <p:sldId id="406" r:id="rId14"/>
    <p:sldId id="434" r:id="rId15"/>
    <p:sldId id="420" r:id="rId16"/>
    <p:sldId id="435" r:id="rId17"/>
    <p:sldId id="436" r:id="rId18"/>
    <p:sldId id="410" r:id="rId19"/>
    <p:sldId id="421" r:id="rId20"/>
    <p:sldId id="429" r:id="rId21"/>
    <p:sldId id="272" r:id="rId22"/>
    <p:sldId id="39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062D14E-C583-49FD-ACDA-96A7EBCB8393}">
          <p14:sldIdLst>
            <p14:sldId id="256"/>
            <p14:sldId id="392"/>
            <p14:sldId id="267"/>
          </p14:sldIdLst>
        </p14:section>
        <p14:section name="1" id="{E3CBFFBD-3AC2-4095-96D6-DFA34EE36EBF}">
          <p14:sldIdLst>
            <p14:sldId id="397"/>
            <p14:sldId id="430"/>
            <p14:sldId id="437"/>
            <p14:sldId id="438"/>
          </p14:sldIdLst>
        </p14:section>
        <p14:section name="2" id="{85777951-6BF1-461B-8433-8C3116CC5985}">
          <p14:sldIdLst>
            <p14:sldId id="404"/>
            <p14:sldId id="417"/>
            <p14:sldId id="433"/>
            <p14:sldId id="426"/>
          </p14:sldIdLst>
        </p14:section>
        <p14:section name="3" id="{F1A4B759-C3E6-4571-82AC-5773F7A8EFC7}">
          <p14:sldIdLst>
            <p14:sldId id="406"/>
            <p14:sldId id="434"/>
            <p14:sldId id="420"/>
            <p14:sldId id="435"/>
            <p14:sldId id="436"/>
          </p14:sldIdLst>
        </p14:section>
        <p14:section name="4" id="{5388D6D2-A0D3-42D3-8AB6-1943796604BC}">
          <p14:sldIdLst>
            <p14:sldId id="410"/>
            <p14:sldId id="421"/>
            <p14:sldId id="429"/>
            <p14:sldId id="27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553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9761" autoAdjust="0"/>
  </p:normalViewPr>
  <p:slideViewPr>
    <p:cSldViewPr snapToGrid="0" showGuides="1">
      <p:cViewPr>
        <p:scale>
          <a:sx n="75" d="100"/>
          <a:sy n="75" d="100"/>
        </p:scale>
        <p:origin x="1254" y="107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-3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7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93801" y="1858493"/>
            <a:ext cx="5567262" cy="313158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0939" y="1858493"/>
            <a:ext cx="5584028" cy="314101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5284237"/>
            <a:ext cx="2900464" cy="480378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572721" y="5284237"/>
            <a:ext cx="2900464" cy="480378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 dirty="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2432400" y="3009900"/>
            <a:ext cx="7327200" cy="126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zh-CN" altLang="en-US" sz="5400" kern="12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请输入节标题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 dirty="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2432400" y="3009900"/>
            <a:ext cx="7327200" cy="126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zh-CN" altLang="en-US" sz="54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请输入节标题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 dirty="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2432400" y="3009900"/>
            <a:ext cx="7327200" cy="126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zh-CN" altLang="en-US" sz="54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请输入节标题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04</a:t>
            </a:r>
            <a:endParaRPr lang="en-US" altLang="zh-CN" sz="7200" dirty="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2432400" y="3009900"/>
            <a:ext cx="7327200" cy="126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zh-CN" altLang="en-US" sz="54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请输入节标题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05</a:t>
            </a:r>
            <a:endParaRPr lang="en-US" altLang="zh-CN" sz="7200" dirty="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2432400" y="3009900"/>
            <a:ext cx="7327200" cy="1266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zh-CN" altLang="en-US" sz="54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请输入节标题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zh-CN" altLang="en-US" sz="4200" kern="1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61669" y="-7988709"/>
            <a:ext cx="12425720" cy="22835419"/>
            <a:chOff x="-161669" y="-7492181"/>
            <a:chExt cx="12425720" cy="22835419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-161669" y="-7492181"/>
              <a:ext cx="12425720" cy="1887793"/>
              <a:chOff x="-206477" y="-7492181"/>
              <a:chExt cx="12425720" cy="1887793"/>
            </a:xfrm>
          </p:grpSpPr>
          <p:sp>
            <p:nvSpPr>
              <p:cNvPr id="12" name="椭圆 11"/>
              <p:cNvSpPr/>
              <p:nvPr userDrawn="1"/>
            </p:nvSpPr>
            <p:spPr>
              <a:xfrm>
                <a:off x="-206477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 userDrawn="1"/>
            </p:nvSpPr>
            <p:spPr>
              <a:xfrm>
                <a:off x="10331450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-161669" y="13455445"/>
              <a:ext cx="12425720" cy="1887793"/>
              <a:chOff x="-206477" y="-7492181"/>
              <a:chExt cx="12425720" cy="1887793"/>
            </a:xfrm>
          </p:grpSpPr>
          <p:sp>
            <p:nvSpPr>
              <p:cNvPr id="10" name="椭圆 9"/>
              <p:cNvSpPr/>
              <p:nvPr userDrawn="1"/>
            </p:nvSpPr>
            <p:spPr>
              <a:xfrm>
                <a:off x="-206477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 userDrawn="1"/>
            </p:nvSpPr>
            <p:spPr>
              <a:xfrm>
                <a:off x="10331450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25.xml"/><Relationship Id="rId4" Type="http://schemas.openxmlformats.org/officeDocument/2006/relationships/image" Target="../media/image13.png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30.xml"/><Relationship Id="rId4" Type="http://schemas.openxmlformats.org/officeDocument/2006/relationships/image" Target="../media/image13.png"/><Relationship Id="rId3" Type="http://schemas.openxmlformats.org/officeDocument/2006/relationships/tags" Target="../tags/tag29.xml"/><Relationship Id="rId2" Type="http://schemas.openxmlformats.org/officeDocument/2006/relationships/image" Target="../media/image12.png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/>
          <a:srcRect t="17" b="17"/>
          <a:stretch>
            <a:fillRect/>
          </a:stretch>
        </p:blipFill>
        <p:spPr>
          <a:xfrm>
            <a:off x="6230938" y="1650263"/>
            <a:ext cx="5567262" cy="3131585"/>
          </a:xfrm>
        </p:spPr>
      </p:pic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3340729" y="4961516"/>
            <a:ext cx="5510542" cy="700470"/>
          </a:xfrm>
        </p:spPr>
        <p:txBody>
          <a:bodyPr/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三板斧、涨停复制、控盘回档等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按盈利模式选个股</a:t>
            </a:r>
            <a:endParaRPr lang="zh-CN" altLang="en-US" dirty="0"/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8" b="8"/>
          <a:stretch>
            <a:fillRect/>
          </a:stretch>
        </p:blipFill>
        <p:spPr>
          <a:xfrm>
            <a:off x="393800" y="1650733"/>
            <a:ext cx="5583237" cy="31400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09457" y="5732334"/>
            <a:ext cx="797308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Noto Sans S Chinese Medium" panose="020B0600000000000000" charset="-122"/>
                <a:ea typeface="Noto Sans S Chinese Medium" panose="020B0600000000000000" charset="-122"/>
              </a:rPr>
              <a:t>消息共振选出的个股，多是以</a:t>
            </a:r>
            <a:r>
              <a:rPr lang="zh-CN" altLang="en-US" sz="2000" spc="150" dirty="0">
                <a:solidFill>
                  <a:srgbClr val="C00000"/>
                </a:solidFill>
                <a:latin typeface="Noto Sans S Chinese Bold" panose="020B0800000000000000" charset="-122"/>
                <a:ea typeface="Noto Sans S Chinese Bold" panose="020B0800000000000000" charset="-122"/>
              </a:rPr>
              <a:t>短线</a:t>
            </a:r>
            <a:r>
              <a:rPr lang="zh-CN" altLang="en-US" sz="2000" dirty="0">
                <a:latin typeface="Noto Sans S Chinese Medium" panose="020B0600000000000000" charset="-122"/>
                <a:ea typeface="Noto Sans S Chinese Medium" panose="020B0600000000000000" charset="-122"/>
              </a:rPr>
              <a:t>操作为主</a:t>
            </a:r>
            <a:endParaRPr lang="zh-CN" altLang="en-US" sz="2000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不共振，尽量不选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923453" y="5691299"/>
            <a:ext cx="10345094" cy="544401"/>
          </a:xfrm>
        </p:spPr>
        <p:txBody>
          <a:bodyPr/>
          <a:lstStyle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没有消息和资金加持的板块，炒作强度或延续度不够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>
          <a:xfrm>
            <a:off x="3627120" y="1086485"/>
            <a:ext cx="8046085" cy="450786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85215"/>
            <a:ext cx="2858135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5" y="4424680"/>
            <a:ext cx="2632710" cy="8737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330450" y="3009900"/>
            <a:ext cx="8191500" cy="1266825"/>
          </a:xfrm>
        </p:spPr>
        <p:txBody>
          <a:bodyPr/>
          <a:lstStyle/>
          <a:p>
            <a:r>
              <a:rPr lang="zh-CN" altLang="en-US" dirty="0"/>
              <a:t>如何高效选共振股？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短线大环境向好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832919" y="5628868"/>
            <a:ext cx="10526162" cy="89962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短线上攻向上，市场短线炒作氛围热烈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>
              <a:spcBef>
                <a:spcPts val="0"/>
              </a:spcBef>
            </a:pPr>
            <a:r>
              <a:rPr lang="zh-CN" altLang="en-US" dirty="0">
                <a:solidFill>
                  <a:srgbClr val="C00000"/>
                </a:solidFill>
                <a:latin typeface="Noto Sans S Chinese Bold" panose="020B0800000000000000" charset="-122"/>
                <a:ea typeface="Noto Sans S Chinese Bold" panose="020B0800000000000000" charset="-122"/>
              </a:rPr>
              <a:t>短线大环境向好的状态下，消息共振的方向更多，机会更好找</a:t>
            </a:r>
            <a:endParaRPr lang="zh-CN" altLang="en-US" dirty="0">
              <a:solidFill>
                <a:srgbClr val="C00000"/>
              </a:solidFill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>
          <a:xfrm>
            <a:off x="1817688" y="876935"/>
            <a:ext cx="8556625" cy="4794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选股难度增大的情况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33475" y="5691299"/>
            <a:ext cx="9925050" cy="544401"/>
          </a:xfrm>
        </p:spPr>
        <p:txBody>
          <a:bodyPr>
            <a:normAutofit/>
          </a:bodyPr>
          <a:lstStyle/>
          <a:p>
            <a:pPr algn="ctr">
              <a:buClrTx/>
              <a:buSzTx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短线上攻向下，消息共振的机会就相应减少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085" y="1957705"/>
            <a:ext cx="5798185" cy="322453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30" y="1080135"/>
            <a:ext cx="4338955" cy="236791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3562350"/>
            <a:ext cx="4338955" cy="212852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/>
          <a:srcRect t="17" b="17"/>
          <a:stretch>
            <a:fillRect/>
          </a:stretch>
        </p:blipFill>
        <p:spPr/>
      </p:pic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085850" y="5122947"/>
            <a:ext cx="4183164" cy="480378"/>
          </a:xfrm>
        </p:spPr>
        <p:txBody>
          <a:bodyPr/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把选股结果加入自选股池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6657975" y="5122947"/>
            <a:ext cx="4729956" cy="480378"/>
          </a:xfrm>
        </p:spPr>
        <p:txBody>
          <a:bodyPr/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通过智能盯盘快速过滤有效个股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巧用股池和盯盘工具</a:t>
            </a:r>
            <a:endParaRPr lang="zh-CN" altLang="en-US" dirty="0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8" b="8"/>
          <a:stretch>
            <a:fillRect/>
          </a:stretch>
        </p:blipFill>
        <p:spPr>
          <a:xfrm>
            <a:off x="6230938" y="1858963"/>
            <a:ext cx="5583237" cy="31400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90700" y="5764297"/>
            <a:ext cx="8610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50" dirty="0">
                <a:solidFill>
                  <a:srgbClr val="C00000"/>
                </a:solidFill>
                <a:latin typeface="Noto Sans S Chinese Bold" panose="020B0800000000000000" charset="-122"/>
                <a:ea typeface="Noto Sans S Chinese Bold" panose="020B0800000000000000" charset="-122"/>
              </a:rPr>
              <a:t>高效选股的本质是对功能模块、盈利模式的熟悉</a:t>
            </a:r>
            <a:endParaRPr lang="zh-CN" altLang="en-US" sz="2000" spc="150" dirty="0">
              <a:solidFill>
                <a:srgbClr val="C00000"/>
              </a:solidFill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/>
          <a:srcRect t="17" b="17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8" b="8"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3471863" y="5222357"/>
            <a:ext cx="5248274" cy="480378"/>
          </a:xfrm>
        </p:spPr>
        <p:txBody>
          <a:bodyPr/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勤奋一点，就隔三差五更新鱼池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4"/>
          </p:nvPr>
        </p:nvSpPr>
        <p:spPr>
          <a:xfrm>
            <a:off x="590550" y="5702701"/>
            <a:ext cx="11010900" cy="480378"/>
          </a:xfrm>
        </p:spPr>
        <p:txBody>
          <a:bodyPr/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前期不符合条件的个股，今天可能就成功回档，或有大资金进攻，用盯盘工具选出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更新维护优质股池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sz="7200" dirty="0"/>
              <a:t>小结</a:t>
            </a:r>
            <a:endParaRPr lang="zh-CN" altLang="en-US" sz="7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1590675" y="2060258"/>
            <a:ext cx="9010650" cy="33880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通过「热词纵览」的板块</a:t>
            </a:r>
            <a:r>
              <a:rPr lang="en-US" altLang="zh-CN" sz="24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+</a:t>
            </a:r>
            <a:r>
              <a:rPr lang="zh-CN" altLang="en-US" sz="24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个股的消息共振，简单两步即可找到市场热门机会；</a:t>
            </a:r>
            <a:endParaRPr lang="en-US" altLang="zh-CN" sz="24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当平均股价的短线上攻向上时，市场短线大环境向好，能选到更多更强的消息共振个股；</a:t>
            </a:r>
            <a:endParaRPr lang="en-US" altLang="zh-CN" sz="24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利用自选股池</a:t>
            </a:r>
            <a:r>
              <a:rPr lang="en-US" altLang="zh-CN" sz="24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+</a:t>
            </a:r>
            <a:r>
              <a:rPr lang="zh-CN" altLang="en-US" sz="24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智能盯盘，高效把握进攻机会。</a:t>
            </a:r>
            <a:endParaRPr lang="zh-CN" altLang="en-US" sz="24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02800" y="4368800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</a:rPr>
              <a:t>3888</a:t>
            </a:r>
            <a:r>
              <a:rPr lang="zh-CN" altLang="en-US" sz="2000" dirty="0">
                <a:solidFill>
                  <a:schemeClr val="bg1"/>
                </a:solidFill>
              </a:rPr>
              <a:t>→</a:t>
            </a:r>
            <a:r>
              <a:rPr lang="en-US" altLang="zh-CN" sz="2000" dirty="0">
                <a:solidFill>
                  <a:schemeClr val="bg1"/>
                </a:solidFill>
              </a:rPr>
              <a:t>3200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张明科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执业编号:A1120619100001</a:t>
            </a:r>
            <a:endParaRPr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22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经传多赢投资顾问，从事金融研究、证券分析多年，对主力操盘行为有很强的认知，熟悉中小投资者的操作和心理特点，擅长用资金推动论和波段理论把握短线、中线个股。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4995" y="1083310"/>
            <a:ext cx="86582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600" b="1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资金消息共振</a:t>
            </a:r>
            <a:endParaRPr lang="zh-CN" sz="6600" b="1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100000"/>
              </a:lnSpc>
            </a:pPr>
            <a:r>
              <a:rPr lang="zh-CN" sz="6600" b="1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锁定强势风口</a:t>
            </a:r>
            <a:endParaRPr lang="zh-CN" sz="6600" b="1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4523"/>
          <a:stretch>
            <a:fillRect/>
          </a:stretch>
        </p:blipFill>
        <p:spPr>
          <a:xfrm>
            <a:off x="7958455" y="744220"/>
            <a:ext cx="3248025" cy="5368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张明科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执业编号:A1120619100001</a:t>
            </a:r>
            <a:endParaRPr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29</a:t>
            </a:r>
            <a:r>
              <a:rPr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经传多赢投资顾问，从事金融研究、证券分析多年，对主力操盘行为有很强的认知，熟悉中小投资者的操作和心理特点，擅长用资金推动论和波段理论把握短线、中线个股。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4995" y="1083310"/>
            <a:ext cx="86582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600" b="1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舆情三部曲</a:t>
            </a:r>
            <a:endParaRPr lang="zh-CN" sz="6600" b="1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100000"/>
              </a:lnSpc>
            </a:pPr>
            <a:r>
              <a:rPr lang="zh-CN" sz="6600" b="1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锚定畅销长销产品</a:t>
            </a:r>
            <a:endParaRPr lang="zh-CN" sz="6600" b="1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4523"/>
          <a:stretch>
            <a:fillRect/>
          </a:stretch>
        </p:blipFill>
        <p:spPr>
          <a:xfrm>
            <a:off x="7958455" y="744220"/>
            <a:ext cx="3248025" cy="5368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8525" y="1195183"/>
            <a:ext cx="6604409" cy="707886"/>
            <a:chOff x="4848225" y="1033423"/>
            <a:chExt cx="6604409" cy="707886"/>
          </a:xfrm>
        </p:grpSpPr>
        <p:sp>
          <p:nvSpPr>
            <p:cNvPr id="2" name="文本框 1"/>
            <p:cNvSpPr txBox="1"/>
            <p:nvPr/>
          </p:nvSpPr>
          <p:spPr>
            <a:xfrm>
              <a:off x="6167755" y="1064201"/>
              <a:ext cx="5284879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+mn-ea"/>
                </a:rPr>
                <a:t>行情分析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48225" y="1033423"/>
              <a:ext cx="124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01</a:t>
              </a:r>
              <a:r>
                <a:rPr lang="en-US" altLang="zh-CN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/</a:t>
              </a:r>
              <a:endParaRPr lang="en-US" altLang="zh-CN" sz="40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08525" y="2282799"/>
            <a:ext cx="7483475" cy="707390"/>
            <a:chOff x="4848225" y="1033423"/>
            <a:chExt cx="7483475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6167755" y="1064201"/>
              <a:ext cx="616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+mn-ea"/>
                </a:rPr>
                <a:t>消息共振，锁定强势方向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48225" y="1033423"/>
              <a:ext cx="124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0</a:t>
              </a:r>
              <a:r>
                <a:rPr lang="en-US" altLang="zh-CN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2/</a:t>
              </a:r>
              <a:endParaRPr lang="en-US" altLang="zh-CN" sz="40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08525" y="3369919"/>
            <a:ext cx="6716713" cy="707390"/>
            <a:chOff x="4848225" y="1033423"/>
            <a:chExt cx="6716713" cy="707886"/>
          </a:xfrm>
        </p:grpSpPr>
        <p:sp>
          <p:nvSpPr>
            <p:cNvPr id="11" name="文本框 10"/>
            <p:cNvSpPr txBox="1"/>
            <p:nvPr/>
          </p:nvSpPr>
          <p:spPr>
            <a:xfrm>
              <a:off x="6167755" y="1064201"/>
              <a:ext cx="5397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+mn-ea"/>
                </a:rPr>
                <a:t>如何高效选共振股？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848225" y="1033423"/>
              <a:ext cx="124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0</a:t>
              </a:r>
              <a:r>
                <a:rPr lang="en-US" altLang="zh-CN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3/</a:t>
              </a:r>
              <a:endParaRPr lang="en-US" altLang="zh-CN" sz="40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08525" y="4457039"/>
            <a:ext cx="6208395" cy="707390"/>
            <a:chOff x="4848225" y="1033423"/>
            <a:chExt cx="6208395" cy="707886"/>
          </a:xfrm>
        </p:grpSpPr>
        <p:sp>
          <p:nvSpPr>
            <p:cNvPr id="14" name="文本框 13"/>
            <p:cNvSpPr txBox="1"/>
            <p:nvPr/>
          </p:nvSpPr>
          <p:spPr>
            <a:xfrm>
              <a:off x="6167755" y="1064201"/>
              <a:ext cx="4888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+mn-ea"/>
                </a:rPr>
                <a:t>课堂小结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48225" y="1033423"/>
              <a:ext cx="124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0</a:t>
              </a:r>
              <a:r>
                <a:rPr lang="en-US" altLang="zh-CN" sz="4000" dirty="0">
                  <a:ln>
                    <a:noFill/>
                  </a:ln>
                  <a:solidFill>
                    <a:srgbClr val="AC5621"/>
                  </a:solidFill>
                  <a:latin typeface="Noto Sans S Chinese Medium" panose="020B0600000000000000" charset="-122"/>
                  <a:ea typeface="Noto Sans S Chinese Medium" panose="020B0600000000000000" charset="-122"/>
                  <a:cs typeface="DIN Black" charset="0"/>
                </a:rPr>
                <a:t>4/</a:t>
              </a:r>
              <a:endParaRPr lang="en-US" altLang="zh-CN" sz="40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2027976" y="3009900"/>
            <a:ext cx="8136048" cy="1266825"/>
          </a:xfrm>
        </p:spPr>
        <p:txBody>
          <a:bodyPr/>
          <a:lstStyle/>
          <a:p>
            <a:r>
              <a:rPr lang="zh-CN" altLang="en-US" sz="7200" dirty="0"/>
              <a:t>行情分析</a:t>
            </a:r>
            <a:endParaRPr lang="zh-CN" altLang="en-US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62275" y="69925"/>
            <a:ext cx="6267450" cy="6223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186305" y="5262245"/>
            <a:ext cx="7820025" cy="1023620"/>
          </a:xfrm>
        </p:spPr>
        <p:txBody>
          <a:bodyPr/>
          <a:lstStyle/>
          <a:p>
            <a:pPr algn="ctr"/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积极关注</a:t>
            </a:r>
            <a:r>
              <a:rPr lang="zh-CN" altLang="en-US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北向行业净买额</a:t>
            </a:r>
            <a:r>
              <a:rPr lang="en-US" altLang="zh-CN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天＞</a:t>
            </a:r>
            <a:r>
              <a:rPr lang="en-US" altLang="zh-CN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0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，且</a:t>
            </a:r>
            <a:r>
              <a:rPr lang="zh-CN" altLang="en-US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在辅助线上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的方向：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ctr"/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传媒娱乐、电子制造、机械设备、建筑装饰、国防军工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7410450" y="1635125"/>
            <a:ext cx="4196715" cy="302514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zh-CN" altLang="en-US" sz="1600" b="1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支撑压力：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目前大盘支撑位为辅助线，压力位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3300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，前期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4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次失守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3300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，周四周五的最高预期为冲击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3300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，盘整；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zh-CN" altLang="en-US" sz="1600" b="1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资金量能：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两市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9530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亿，增量，总体的量能持续度较好，短线中线操作有较好的机会延续度；</a:t>
            </a:r>
            <a:endParaRPr lang="en-US" altLang="zh-CN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zh-CN" altLang="en-US" sz="1600" b="1" dirty="0">
                <a:solidFill>
                  <a:srgbClr val="B345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节奏：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周四进入金叉后期，也随时面临冲击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3300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的压力，此阶段不再加仓进攻，随时等待死叉减仓。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05" y="1205865"/>
            <a:ext cx="6904355" cy="3883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" y="1510030"/>
            <a:ext cx="2802890" cy="3256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/>
          <a:srcRect t="17" b="17"/>
          <a:stretch>
            <a:fillRect/>
          </a:stretch>
        </p:blipFill>
        <p:spPr>
          <a:xfrm>
            <a:off x="393801" y="1858493"/>
            <a:ext cx="5567262" cy="3131585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8" b="8"/>
          <a:stretch>
            <a:fillRect/>
          </a:stretch>
        </p:blipFill>
        <p:spPr>
          <a:xfrm>
            <a:off x="6230939" y="1858493"/>
            <a:ext cx="5584028" cy="3141014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766763" y="5131973"/>
            <a:ext cx="4821338" cy="11685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大行业：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选出的几个均上移走强一段时间，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有回调压力，好处是个股较多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6603901" y="5224055"/>
            <a:ext cx="4838104" cy="98438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概念板块：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可以筛选金叉初期板块，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找刚启动或刚回调的，但个股可能较少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板块选择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685143" y="1173653"/>
            <a:ext cx="68217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150" dirty="0">
                <a:solidFill>
                  <a:srgbClr val="B34500"/>
                </a:solidFill>
                <a:latin typeface="Noto Sans S Chinese Bold" panose="020B0800000000000000" charset="-122"/>
                <a:ea typeface="Noto Sans S Chinese Bold" panose="020B0800000000000000" charset="-122"/>
              </a:rPr>
              <a:t>熊线上移，可迅速筛选趋势启动向上的方向</a:t>
            </a:r>
            <a:endParaRPr lang="zh-CN" altLang="en-US" sz="2400" spc="150" dirty="0">
              <a:solidFill>
                <a:srgbClr val="B34500"/>
              </a:solidFill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/>
          <a:srcRect t="17" b="17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8" b="8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1727200" y="5174149"/>
            <a:ext cx="2900464" cy="480378"/>
          </a:xfrm>
        </p:spPr>
        <p:txBody>
          <a:bodyPr/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</a:rPr>
              <a:t>中短线上攻向上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7305675" y="5174149"/>
            <a:ext cx="3434556" cy="480378"/>
          </a:xfrm>
        </p:spPr>
        <p:txBody>
          <a:bodyPr/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中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短线盈利模式皆可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选股模式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028825" y="5714874"/>
            <a:ext cx="813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Noto Sans S Chinese Medium" panose="020B0600000000000000" charset="-122"/>
                <a:ea typeface="Noto Sans S Chinese Medium" panose="020B0600000000000000" charset="-122"/>
              </a:rPr>
              <a:t>三板斧、涨停复制、控盘回档等，选好板块后应用会更高效</a:t>
            </a:r>
            <a:endParaRPr lang="zh-CN" altLang="en-US" sz="2000" dirty="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318260" y="3126105"/>
            <a:ext cx="9555480" cy="1266825"/>
          </a:xfrm>
        </p:spPr>
        <p:txBody>
          <a:bodyPr/>
          <a:lstStyle/>
          <a:p>
            <a:pPr algn="ctr"/>
            <a:r>
              <a:rPr lang="zh-CN" altLang="en-US" sz="6600" dirty="0"/>
              <a:t>消息共振 锁定强势方向</a:t>
            </a:r>
            <a:endParaRPr lang="zh-CN" altLang="en-US" sz="6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短线大环境向好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832919" y="5514568"/>
            <a:ext cx="10526162" cy="899624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「热词掘金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-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热词纵览」板块和个股「消息共振」双勾选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r>
              <a:rPr lang="zh-CN" altLang="en-US" dirty="0">
                <a:solidFill>
                  <a:srgbClr val="C00000"/>
                </a:solidFill>
                <a:latin typeface="Noto Sans S Chinese Bold" panose="020B0800000000000000" charset="-122"/>
                <a:ea typeface="Noto Sans S Chinese Bold" panose="020B0800000000000000" charset="-122"/>
                <a:cs typeface="Noto Sans S Chinese Medium" panose="020B0600000000000000" charset="-122"/>
              </a:rPr>
              <a:t>既有消息热度，又有资金进驻，双双正向循环，炒作强度更大或延续度更好</a:t>
            </a:r>
            <a:endParaRPr lang="zh-CN" altLang="en-US" dirty="0">
              <a:solidFill>
                <a:srgbClr val="C00000"/>
              </a:solidFill>
              <a:latin typeface="Noto Sans S Chinese Bold" panose="020B0800000000000000" charset="-122"/>
              <a:ea typeface="Noto Sans S Chinese Bold" panose="020B0800000000000000" charset="-122"/>
              <a:cs typeface="Noto Sans S Chinese Medium" panose="020B0600000000000000" charset="-122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155" b="23026"/>
          <a:stretch>
            <a:fillRect/>
          </a:stretch>
        </p:blipFill>
        <p:spPr>
          <a:xfrm>
            <a:off x="2059623" y="991235"/>
            <a:ext cx="8072755" cy="4523105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COMMONDATA" val="eyJoZGlkIjoiN2MzMWVlNDI0ZjU1NWVkNTM5YjkzYzJkZDAyMTI1Y2IifQ=="/>
  <p:tag name="KSO_WPP_MARK_KEY" val="257877f6-fe8c-4c47-ab4c-274c99a6a79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WPS 演示</Application>
  <PresentationFormat>宽屏</PresentationFormat>
  <Paragraphs>122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思源黑体 CN Medium</vt:lpstr>
      <vt:lpstr>Noto Sans S Chinese Medium</vt:lpstr>
      <vt:lpstr>思源黑体 CN Bold</vt:lpstr>
      <vt:lpstr>思源黑体 CN Normal</vt:lpstr>
      <vt:lpstr>Noto Sans S Chinese Bold</vt:lpstr>
      <vt:lpstr>Arial</vt:lpstr>
      <vt:lpstr>思源黑体 CN Light</vt:lpstr>
      <vt:lpstr>Noto Sans S Chinese Light</vt:lpstr>
      <vt:lpstr>DIN Black</vt:lpstr>
      <vt:lpstr>Segoe Print</vt:lpstr>
      <vt:lpstr>黑体</vt:lpstr>
      <vt:lpstr>Arial Unicode MS</vt:lpstr>
      <vt:lpstr>Calibri</vt:lpstr>
      <vt:lpstr>Noto Sans S Chinese Regular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ms</cp:lastModifiedBy>
  <cp:revision>384</cp:revision>
  <dcterms:created xsi:type="dcterms:W3CDTF">2019-06-19T02:08:00Z</dcterms:created>
  <dcterms:modified xsi:type="dcterms:W3CDTF">2023-03-22T09:28:43Z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2471D2BCCC2F47519734FE3A4D7105F1</vt:lpwstr>
  </property>
</Properties>
</file>