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4"/>
  </p:notesMasterIdLst>
  <p:handoutMasterIdLst>
    <p:handoutMasterId r:id="rId25"/>
  </p:handoutMasterIdLst>
  <p:sldIdLst>
    <p:sldId id="263" r:id="rId4"/>
    <p:sldId id="271" r:id="rId5"/>
    <p:sldId id="296" r:id="rId6"/>
    <p:sldId id="2250" r:id="rId7"/>
    <p:sldId id="2406" r:id="rId8"/>
    <p:sldId id="2429" r:id="rId9"/>
    <p:sldId id="2226" r:id="rId10"/>
    <p:sldId id="2427" r:id="rId11"/>
    <p:sldId id="2390" r:id="rId12"/>
    <p:sldId id="2428" r:id="rId13"/>
    <p:sldId id="2430" r:id="rId14"/>
    <p:sldId id="1591" r:id="rId15"/>
    <p:sldId id="2278" r:id="rId16"/>
    <p:sldId id="2169" r:id="rId17"/>
    <p:sldId id="615" r:id="rId18"/>
    <p:sldId id="2279" r:id="rId19"/>
    <p:sldId id="1932" r:id="rId20"/>
    <p:sldId id="2184" r:id="rId21"/>
    <p:sldId id="1605" r:id="rId22"/>
    <p:sldId id="270" r:id="rId23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54" userDrawn="1">
          <p15:clr>
            <a:srgbClr val="A4A3A4"/>
          </p15:clr>
        </p15:guide>
        <p15:guide id="2" pos="378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000F"/>
    <a:srgbClr val="0029DA"/>
    <a:srgbClr val="F315F3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954"/>
        <p:guide pos="378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tags" Target="tags/tag160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tags" Target="../tags/tag141.xml"/><Relationship Id="rId3" Type="http://schemas.openxmlformats.org/officeDocument/2006/relationships/image" Target="../media/image20.png"/><Relationship Id="rId2" Type="http://schemas.openxmlformats.org/officeDocument/2006/relationships/tags" Target="../tags/tag140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tags" Target="../tags/tag148.xml"/><Relationship Id="rId7" Type="http://schemas.openxmlformats.org/officeDocument/2006/relationships/image" Target="../media/image27.png"/><Relationship Id="rId6" Type="http://schemas.openxmlformats.org/officeDocument/2006/relationships/tags" Target="../tags/tag147.xml"/><Relationship Id="rId5" Type="http://schemas.openxmlformats.org/officeDocument/2006/relationships/image" Target="../media/image26.png"/><Relationship Id="rId4" Type="http://schemas.openxmlformats.org/officeDocument/2006/relationships/tags" Target="../tags/tag146.xml"/><Relationship Id="rId3" Type="http://schemas.openxmlformats.org/officeDocument/2006/relationships/image" Target="../media/image25.png"/><Relationship Id="rId2" Type="http://schemas.openxmlformats.org/officeDocument/2006/relationships/tags" Target="../tags/tag145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49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0.xml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1.xml"/><Relationship Id="rId2" Type="http://schemas.openxmlformats.org/officeDocument/2006/relationships/image" Target="../media/image30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2.xml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3.xml"/><Relationship Id="rId2" Type="http://schemas.openxmlformats.org/officeDocument/2006/relationships/image" Target="../media/image32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4.xml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5.xm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image" Target="../media/image3.png"/><Relationship Id="rId3" Type="http://schemas.openxmlformats.org/officeDocument/2006/relationships/tags" Target="../tags/tag157.xml"/><Relationship Id="rId2" Type="http://schemas.openxmlformats.org/officeDocument/2006/relationships/image" Target="../media/image1.png"/><Relationship Id="rId1" Type="http://schemas.openxmlformats.org/officeDocument/2006/relationships/tags" Target="../tags/tag1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image" Target="../media/image13.png"/><Relationship Id="rId4" Type="http://schemas.openxmlformats.org/officeDocument/2006/relationships/tags" Target="../tags/tag13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2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image" Target="../media/image16.png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image" Target="../media/image15.png"/><Relationship Id="rId4" Type="http://schemas.openxmlformats.org/officeDocument/2006/relationships/tags" Target="../tags/tag133.xml"/><Relationship Id="rId3" Type="http://schemas.openxmlformats.org/officeDocument/2006/relationships/image" Target="../media/image14.png"/><Relationship Id="rId2" Type="http://schemas.openxmlformats.org/officeDocument/2006/relationships/tags" Target="../tags/tag132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3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9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1980" y="0"/>
            <a:ext cx="877760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话题五：低位补涨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70720" y="168465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983730" y="927735"/>
            <a:ext cx="3665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766435" y="861695"/>
            <a:ext cx="5554980" cy="4127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3215" y="861695"/>
            <a:ext cx="5058410" cy="4193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2690" y="4401820"/>
            <a:ext cx="4288790" cy="22047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1980" y="0"/>
            <a:ext cx="877760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话题六：无控盘个股的走弱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70720" y="168465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pic>
        <p:nvPicPr>
          <p:cNvPr id="103" name="图片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394970" y="927735"/>
            <a:ext cx="7183120" cy="554672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  <p:pic>
        <p:nvPicPr>
          <p:cNvPr id="6" name="图片 5" descr="流动资金买卖点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030" y="1732280"/>
            <a:ext cx="5140960" cy="34950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本周看点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87369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补涨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逆周期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2240" y="993140"/>
            <a:ext cx="4994275" cy="4711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393690" y="821055"/>
            <a:ext cx="4175125" cy="36271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112885" y="1170940"/>
            <a:ext cx="2733040" cy="2639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219700" y="3717290"/>
            <a:ext cx="3362325" cy="28860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0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913245" y="2677160"/>
            <a:ext cx="1327150" cy="118935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5_17115313124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×1080 拷贝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506085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14925" y="1275715"/>
            <a:ext cx="5202555" cy="259905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>
              <a:lnSpc>
                <a:spcPct val="90000"/>
              </a:lnSpc>
            </a:pPr>
            <a:r>
              <a:rPr lang="zh-CN" sz="88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新老交替</a:t>
            </a:r>
            <a:endParaRPr lang="zh-CN" sz="88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8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节奏切换</a:t>
            </a:r>
            <a:endParaRPr lang="zh-CN" sz="88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0324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0959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56514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4624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03240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881620" y="3982720"/>
            <a:ext cx="2361313" cy="381327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2024.3.27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1048385" y="72199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51660" y="0"/>
            <a:ext cx="88195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话题一：指数风格切换（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3.21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535940" y="844550"/>
            <a:ext cx="10399395" cy="556323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51660" y="0"/>
            <a:ext cx="88195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当下市场的炒作阶段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1460500" y="1025525"/>
            <a:ext cx="8944610" cy="535749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1980" y="0"/>
            <a:ext cx="877760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话题二：注意周线死叉潮（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3.21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70720" y="168465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983730" y="927735"/>
            <a:ext cx="366585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调仓换股：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/>
              <a:t>a.</a:t>
            </a:r>
            <a:r>
              <a:rPr lang="zh-CN" altLang="en-US"/>
              <a:t>有（主力控盘）资金的（底仓）</a:t>
            </a:r>
            <a:endParaRPr lang="zh-CN" altLang="en-US"/>
          </a:p>
          <a:p>
            <a:r>
              <a:rPr lang="en-US" altLang="zh-CN"/>
              <a:t>b.</a:t>
            </a:r>
            <a:r>
              <a:rPr lang="zh-CN" altLang="en-US"/>
              <a:t>资金翻绿</a:t>
            </a:r>
            <a:r>
              <a:rPr lang="en-US" altLang="zh-CN"/>
              <a:t>+</a:t>
            </a:r>
            <a:r>
              <a:rPr lang="zh-CN" altLang="en-US">
                <a:solidFill>
                  <a:srgbClr val="0029DA"/>
                </a:solidFill>
              </a:rPr>
              <a:t>周线死叉</a:t>
            </a:r>
            <a:r>
              <a:rPr lang="zh-CN" altLang="en-US"/>
              <a:t>（减浮仓）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FFC000"/>
                </a:solidFill>
                <a:sym typeface="+mn-ea"/>
              </a:rPr>
              <a:t>中线：</a:t>
            </a:r>
            <a:r>
              <a:rPr lang="zh-CN" altLang="en-US">
                <a:sym typeface="+mn-ea"/>
              </a:rPr>
              <a:t>主力</a:t>
            </a:r>
            <a:r>
              <a:rPr lang="zh-CN" altLang="en-US"/>
              <a:t>控盘（底仓</a:t>
            </a:r>
            <a:r>
              <a:rPr lang="en-US" altLang="zh-CN"/>
              <a:t>+</a:t>
            </a:r>
            <a:r>
              <a:rPr lang="zh-CN" altLang="en-US"/>
              <a:t>趋势）</a:t>
            </a:r>
            <a:endParaRPr lang="zh-CN" altLang="en-US"/>
          </a:p>
          <a:p>
            <a:r>
              <a:rPr lang="zh-CN" altLang="en-US">
                <a:solidFill>
                  <a:srgbClr val="D7000F"/>
                </a:solidFill>
                <a:sym typeface="+mn-ea"/>
              </a:rPr>
              <a:t>短线：</a:t>
            </a:r>
            <a:r>
              <a:rPr lang="zh-CN" altLang="en-US"/>
              <a:t>流动资金（浮仓</a:t>
            </a:r>
            <a:r>
              <a:rPr lang="en-US" altLang="zh-CN"/>
              <a:t>+</a:t>
            </a:r>
            <a:r>
              <a:rPr lang="zh-CN" altLang="en-US"/>
              <a:t>波段）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1770" y="874395"/>
            <a:ext cx="6593840" cy="33489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椭圆 4"/>
          <p:cNvSpPr/>
          <p:nvPr/>
        </p:nvSpPr>
        <p:spPr>
          <a:xfrm>
            <a:off x="191770" y="1924685"/>
            <a:ext cx="1455420" cy="32258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" y="4329430"/>
            <a:ext cx="5626735" cy="2202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17220" y="5514975"/>
            <a:ext cx="5146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分时黄线在上是题材修复行情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72960" y="3671570"/>
            <a:ext cx="4708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  <a:sym typeface="+mn-ea"/>
              </a:rPr>
              <a:t>警惕题材走弱信号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（喇叭口）三月底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 </a:t>
            </a:r>
            <a:endParaRPr lang="zh-CN" altLang="en-US">
              <a:highlight>
                <a:srgbClr val="FFFF00"/>
              </a:highlight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04560" y="4476115"/>
            <a:ext cx="4303395" cy="19113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499870" y="0"/>
            <a:ext cx="976947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话题三：指数重回震荡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983730" y="927735"/>
            <a:ext cx="3665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4500" y="1112520"/>
            <a:ext cx="2559050" cy="44596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29610" y="1112520"/>
            <a:ext cx="2609215" cy="4458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椭圆 14"/>
          <p:cNvSpPr/>
          <p:nvPr/>
        </p:nvSpPr>
        <p:spPr>
          <a:xfrm>
            <a:off x="1272540" y="1510665"/>
            <a:ext cx="404495" cy="620395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6"/>
            </p:custDataLst>
          </p:nvPr>
        </p:nvSpPr>
        <p:spPr>
          <a:xfrm>
            <a:off x="4443095" y="1944370"/>
            <a:ext cx="404495" cy="784225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428105" y="927735"/>
            <a:ext cx="5038090" cy="4664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7858760" y="24796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2950--3000</a:t>
            </a:r>
            <a:r>
              <a:rPr lang="zh-CN" altLang="en-US">
                <a:highlight>
                  <a:srgbClr val="FFFF00"/>
                </a:highlight>
              </a:rPr>
              <a:t>点震荡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9" name="同侧圆角矩形 18"/>
          <p:cNvSpPr/>
          <p:nvPr/>
        </p:nvSpPr>
        <p:spPr>
          <a:xfrm>
            <a:off x="1834515" y="1758950"/>
            <a:ext cx="1115695" cy="330835"/>
          </a:xfrm>
          <a:prstGeom prst="round2SameRect">
            <a:avLst/>
          </a:prstGeom>
          <a:solidFill>
            <a:schemeClr val="accent5">
              <a:lumMod val="75000"/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同侧圆角矩形 19"/>
          <p:cNvSpPr/>
          <p:nvPr>
            <p:custDataLst>
              <p:tags r:id="rId9"/>
            </p:custDataLst>
          </p:nvPr>
        </p:nvSpPr>
        <p:spPr>
          <a:xfrm>
            <a:off x="5143500" y="2148840"/>
            <a:ext cx="854710" cy="330835"/>
          </a:xfrm>
          <a:prstGeom prst="round2SameRect">
            <a:avLst/>
          </a:prstGeom>
          <a:solidFill>
            <a:schemeClr val="accent5">
              <a:lumMod val="75000"/>
              <a:alpha val="3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2292350" y="5825490"/>
            <a:ext cx="71913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重回震荡，夯实筹码，头重脚轻的上涨本不持续（回顾</a:t>
            </a:r>
            <a:r>
              <a:rPr lang="en-US" altLang="zh-CN"/>
              <a:t>3.1</a:t>
            </a:r>
            <a:r>
              <a:rPr lang="zh-CN" altLang="en-US"/>
              <a:t>号走势）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797685" y="0"/>
            <a:ext cx="877760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话题四：控盘股的分化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70720" y="168465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983730" y="927735"/>
            <a:ext cx="3665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75" y="877570"/>
            <a:ext cx="9719945" cy="55257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1980" y="0"/>
            <a:ext cx="877760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话题五：低位补涨和风口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T+3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70720" y="168465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983730" y="927735"/>
            <a:ext cx="3665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</p:txBody>
      </p: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279400" y="927735"/>
            <a:ext cx="7258050" cy="551180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  <p:pic>
        <p:nvPicPr>
          <p:cNvPr id="102" name="图片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7791450" y="927735"/>
            <a:ext cx="4077970" cy="506476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739900" y="5073650"/>
            <a:ext cx="5336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市场涨停家数降低，只做十个涨停板以上的板块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149590" y="35858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低位首次大单股进入震荡区域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PP_MARK_KEY" val="34a5c737-2527-451b-a6cc-313a70f4ce21"/>
  <p:tag name="COMMONDATA" val="eyJoZGlkIjoiYjc1YzI2Y2JkZDkxNWZiMmMzODViMTg0ZjQ0MTZjNGQifQ=="/>
  <p:tag name="commondata" val="eyJoZGlkIjoiNmMwZWZiYmY4MDMwMmJhNTMyNTQ2Mzg2YzlkZTMyYjAifQ=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683</Words>
  <Application>WPS 演示</Application>
  <PresentationFormat>宽屏</PresentationFormat>
  <Paragraphs>130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Lena</cp:lastModifiedBy>
  <cp:revision>576</cp:revision>
  <dcterms:created xsi:type="dcterms:W3CDTF">2019-06-19T02:08:00Z</dcterms:created>
  <dcterms:modified xsi:type="dcterms:W3CDTF">2024-03-27T09:22:29Z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2052-12.1.0.16417</vt:lpwstr>
  </property>
  <property fmtid="{D5CDD505-2E9C-101B-9397-08002B2CF9AE}" pid="3" name="ICV">
    <vt:lpwstr>67F8E99CA25843CDBAFD0150A9FB820A</vt:lpwstr>
  </property>
</Properties>
</file>