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1.svg" ContentType="image/svg+xml"/>
  <Override PartName="/ppt/media/image33.svg" ContentType="image/svg+xml"/>
  <Override PartName="/ppt/media/image35.svg" ContentType="image/svg+xml"/>
  <Override PartName="/ppt/media/image37.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3"/>
    <p:sldId id="405" r:id="rId4"/>
    <p:sldId id="267" r:id="rId5"/>
    <p:sldId id="417" r:id="rId6"/>
    <p:sldId id="519" r:id="rId7"/>
    <p:sldId id="334" r:id="rId8"/>
    <p:sldId id="504" r:id="rId9"/>
    <p:sldId id="574" r:id="rId10"/>
    <p:sldId id="575" r:id="rId11"/>
    <p:sldId id="576" r:id="rId12"/>
    <p:sldId id="537" r:id="rId13"/>
    <p:sldId id="482" r:id="rId14"/>
    <p:sldId id="562" r:id="rId15"/>
    <p:sldId id="606" r:id="rId16"/>
    <p:sldId id="547" r:id="rId17"/>
    <p:sldId id="607" r:id="rId18"/>
    <p:sldId id="577" r:id="rId19"/>
    <p:sldId id="550" r:id="rId20"/>
    <p:sldId id="548" r:id="rId21"/>
    <p:sldId id="578" r:id="rId22"/>
    <p:sldId id="551" r:id="rId23"/>
    <p:sldId id="608" r:id="rId24"/>
    <p:sldId id="424" r:id="rId25"/>
    <p:sldId id="483" r:id="rId26"/>
    <p:sldId id="540" r:id="rId27"/>
    <p:sldId id="463" r:id="rId28"/>
    <p:sldId id="621" r:id="rId29"/>
    <p:sldId id="593" r:id="rId30"/>
    <p:sldId id="272" r:id="rId31"/>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8" userDrawn="1">
          <p15:clr>
            <a:srgbClr val="A4A3A4"/>
          </p15:clr>
        </p15:guide>
        <p15:guide id="3" pos="48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4500"/>
    <a:srgbClr val="FFBF75"/>
    <a:srgbClr val="FFD483"/>
    <a:srgbClr val="FFEFCE"/>
    <a:srgbClr val="FFD585"/>
    <a:srgbClr val="FFEFCF"/>
    <a:srgbClr val="FFEFCD"/>
    <a:srgbClr val="FFD983"/>
    <a:srgbClr val="EFDDFF"/>
    <a:srgbClr val="C16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01" autoAdjust="0"/>
    <p:restoredTop sz="99761" autoAdjust="0"/>
  </p:normalViewPr>
  <p:slideViewPr>
    <p:cSldViewPr snapToGrid="0" showGuides="1">
      <p:cViewPr varScale="1">
        <p:scale>
          <a:sx n="110" d="100"/>
          <a:sy n="110" d="100"/>
        </p:scale>
        <p:origin x="924" y="108"/>
      </p:cViewPr>
      <p:guideLst>
        <p:guide orient="horz" pos="2160"/>
        <p:guide pos="3838"/>
        <p:guide pos="480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gs" Target="tags/tag139.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image" Target="../media/image4.png"/><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2.png"/><Relationship Id="rId7" Type="http://schemas.openxmlformats.org/officeDocument/2006/relationships/image" Target="../media/image5.png"/><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1" Type="http://schemas.openxmlformats.org/officeDocument/2006/relationships/image" Target="../media/image3.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PPT封面"/>
          <p:cNvPicPr>
            <a:picLocks noChangeAspect="1"/>
          </p:cNvPicPr>
          <p:nvPr userDrawn="1">
            <p:custDataLst>
              <p:tags r:id="rId7"/>
            </p:custDataLst>
          </p:nvPr>
        </p:nvPicPr>
        <p:blipFill>
          <a:blip r:embed="rId8"/>
          <a:stretch>
            <a:fillRect/>
          </a:stretch>
        </p:blipFill>
        <p:spPr>
          <a:xfrm>
            <a:off x="0" y="0"/>
            <a:ext cx="12192000" cy="6858000"/>
          </a:xfrm>
          <a:prstGeom prst="rect">
            <a:avLst/>
          </a:prstGeom>
        </p:spPr>
      </p:pic>
      <p:pic>
        <p:nvPicPr>
          <p:cNvPr id="6" name="图片 5" descr="经传logo白色"/>
          <p:cNvPicPr>
            <a:picLocks noChangeAspect="1"/>
          </p:cNvPicPr>
          <p:nvPr userDrawn="1"/>
        </p:nvPicPr>
        <p:blipFill>
          <a:blip r:embed="rId9"/>
          <a:stretch>
            <a:fillRect/>
          </a:stretch>
        </p:blipFill>
        <p:spPr>
          <a:xfrm>
            <a:off x="374650" y="289560"/>
            <a:ext cx="1797685" cy="405765"/>
          </a:xfrm>
          <a:prstGeom prst="rect">
            <a:avLst/>
          </a:prstGeom>
        </p:spPr>
      </p:pic>
      <p:pic>
        <p:nvPicPr>
          <p:cNvPr id="5" name="图片 4" descr="龙头"/>
          <p:cNvPicPr>
            <a:picLocks noChangeAspect="1"/>
          </p:cNvPicPr>
          <p:nvPr userDrawn="1"/>
        </p:nvPicPr>
        <p:blipFill>
          <a:blip r:embed="rId10"/>
          <a:stretch>
            <a:fillRect/>
          </a:stretch>
        </p:blipFill>
        <p:spPr>
          <a:xfrm>
            <a:off x="10100310" y="234950"/>
            <a:ext cx="1762125" cy="335915"/>
          </a:xfrm>
          <a:prstGeom prst="rect">
            <a:avLst/>
          </a:prstGeom>
        </p:spPr>
      </p:pic>
      <p:pic>
        <p:nvPicPr>
          <p:cNvPr id="8" name="图片 7"/>
          <p:cNvPicPr>
            <a:picLocks noChangeAspect="1"/>
          </p:cNvPicPr>
          <p:nvPr userDrawn="1"/>
        </p:nvPicPr>
        <p:blipFill>
          <a:blip r:embed="rId11"/>
          <a:stretch>
            <a:fillRect/>
          </a:stretch>
        </p:blipFill>
        <p:spPr>
          <a:xfrm>
            <a:off x="2871470" y="4571365"/>
            <a:ext cx="6231255" cy="461645"/>
          </a:xfrm>
          <a:prstGeom prst="rect">
            <a:avLst/>
          </a:prstGeom>
        </p:spPr>
      </p:pic>
      <p:sp>
        <p:nvSpPr>
          <p:cNvPr id="9" name="文本框 8"/>
          <p:cNvSpPr txBox="1"/>
          <p:nvPr userDrawn="1"/>
        </p:nvSpPr>
        <p:spPr>
          <a:xfrm>
            <a:off x="2723515" y="4541520"/>
            <a:ext cx="6798310" cy="521970"/>
          </a:xfrm>
          <a:prstGeom prst="rect">
            <a:avLst/>
          </a:prstGeom>
          <a:noFill/>
        </p:spPr>
        <p:txBody>
          <a:bodyPr wrap="square" rtlCol="0">
            <a:spAutoFit/>
          </a:bodyPr>
          <a:lstStyle/>
          <a:p>
            <a:pPr algn="ct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1</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-1</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31</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每周日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周四晚</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20:15</a:t>
            </a:r>
            <a:endPar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8" name="图片 7" descr="PPT目录页"/>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7" name="图片 6" descr="组 214"/>
          <p:cNvPicPr>
            <a:picLocks noChangeAspect="1"/>
          </p:cNvPicPr>
          <p:nvPr userDrawn="1"/>
        </p:nvPicPr>
        <p:blipFill>
          <a:blip r:embed="rId9"/>
          <a:stretch>
            <a:fillRect/>
          </a:stretch>
        </p:blipFill>
        <p:spPr>
          <a:xfrm>
            <a:off x="10945495" y="6012180"/>
            <a:ext cx="1246505" cy="2019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标题"/>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9"/>
          <a:stretch>
            <a:fillRect/>
          </a:stretch>
        </p:blipFill>
        <p:spPr>
          <a:xfrm>
            <a:off x="10100310" y="234950"/>
            <a:ext cx="1762125" cy="3359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8" name="图片 7" descr="PPT封面 拷贝"/>
          <p:cNvPicPr>
            <a:picLocks noChangeAspect="1"/>
          </p:cNvPicPr>
          <p:nvPr userDrawn="1"/>
        </p:nvPicPr>
        <p:blipFill>
          <a:blip r:embed="rId8"/>
          <a:stretch>
            <a:fillRect/>
          </a:stretch>
        </p:blipFill>
        <p:spPr>
          <a:xfrm>
            <a:off x="0" y="0"/>
            <a:ext cx="12192000" cy="6858000"/>
          </a:xfrm>
          <a:prstGeom prst="rect">
            <a:avLst/>
          </a:prstGeom>
        </p:spPr>
      </p:pic>
      <p:pic>
        <p:nvPicPr>
          <p:cNvPr id="9" name="图片 8" descr="3"/>
          <p:cNvPicPr>
            <a:picLocks noChangeAspect="1"/>
          </p:cNvPicPr>
          <p:nvPr userDrawn="1"/>
        </p:nvPicPr>
        <p:blipFill>
          <a:blip r:embed="rId9"/>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10"/>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1"/>
          <a:stretch>
            <a:fillRect/>
          </a:stretch>
        </p:blipFill>
        <p:spPr>
          <a:xfrm>
            <a:off x="10100310" y="234950"/>
            <a:ext cx="1762125" cy="3359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62865" y="791210"/>
            <a:ext cx="12317095"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经传多赢资深投顾：刘涛</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丨执业编号：A1120619060024</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风险提示:观点基于软件数据和理论模型分析，仅供参考，不构成买卖建议，股市有风险，投资需谨慎。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descr="PPT封面 拷贝"/>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4"/>
          <p:cNvPicPr>
            <a:picLocks noChangeAspect="1"/>
          </p:cNvPicPr>
          <p:nvPr userDrawn="1"/>
        </p:nvPicPr>
        <p:blipFill>
          <a:blip r:embed="rId6"/>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-9088-988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7"/>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龙头"/>
          <p:cNvPicPr>
            <a:picLocks noChangeAspect="1"/>
          </p:cNvPicPr>
          <p:nvPr userDrawn="1"/>
        </p:nvPicPr>
        <p:blipFill>
          <a:blip r:embed="rId8"/>
          <a:stretch>
            <a:fillRect/>
          </a:stretch>
        </p:blipFill>
        <p:spPr>
          <a:xfrm>
            <a:off x="10100310" y="234950"/>
            <a:ext cx="1762125" cy="33591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168.10.86/素材/营销策划/7.课程/猎手-龙头狙击营/2024年1-2月/1920x1080 拷贝.png1920x1080 拷贝"/>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0"/>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1"/>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3.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6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5.xml"/><Relationship Id="rId1" Type="http://schemas.openxmlformats.org/officeDocument/2006/relationships/tags" Target="../tags/tag64.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7.xml"/><Relationship Id="rId2" Type="http://schemas.openxmlformats.org/officeDocument/2006/relationships/image" Target="../media/image20.png"/><Relationship Id="rId1" Type="http://schemas.openxmlformats.org/officeDocument/2006/relationships/tags" Target="../tags/tag66.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9.xml"/><Relationship Id="rId2" Type="http://schemas.openxmlformats.org/officeDocument/2006/relationships/image" Target="../media/image21.png"/><Relationship Id="rId1" Type="http://schemas.openxmlformats.org/officeDocument/2006/relationships/tags" Target="../tags/tag68.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1.xml"/><Relationship Id="rId2" Type="http://schemas.openxmlformats.org/officeDocument/2006/relationships/image" Target="../media/image22.png"/><Relationship Id="rId1" Type="http://schemas.openxmlformats.org/officeDocument/2006/relationships/tags" Target="../tags/tag70.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3.xml"/><Relationship Id="rId2" Type="http://schemas.openxmlformats.org/officeDocument/2006/relationships/image" Target="../media/image23.png"/><Relationship Id="rId1" Type="http://schemas.openxmlformats.org/officeDocument/2006/relationships/tags" Target="../tags/tag7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4.xml"/><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6.xml"/><Relationship Id="rId2" Type="http://schemas.openxmlformats.org/officeDocument/2006/relationships/image" Target="../media/image25.png"/><Relationship Id="rId1" Type="http://schemas.openxmlformats.org/officeDocument/2006/relationships/tags" Target="../tags/tag7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7.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4.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9.xml"/><Relationship Id="rId2" Type="http://schemas.openxmlformats.org/officeDocument/2006/relationships/image" Target="../media/image27.png"/><Relationship Id="rId1" Type="http://schemas.openxmlformats.org/officeDocument/2006/relationships/tags" Target="../tags/tag78.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82.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tags" Target="../tags/tag81.xml"/><Relationship Id="rId1" Type="http://schemas.openxmlformats.org/officeDocument/2006/relationships/tags" Target="../tags/tag80.xml"/></Relationships>
</file>

<file path=ppt/slides/_rels/slide22.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2" Type="http://schemas.openxmlformats.org/officeDocument/2006/relationships/slideLayout" Target="../slideLayouts/slideLayout5.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tags" Target="../tags/tag8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24.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image" Target="../media/image31.svg"/><Relationship Id="rId7" Type="http://schemas.openxmlformats.org/officeDocument/2006/relationships/image" Target="../media/image30.png"/><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2" Type="http://schemas.openxmlformats.org/officeDocument/2006/relationships/slideLayout" Target="../slideLayouts/slideLayout5.xml"/><Relationship Id="rId31" Type="http://schemas.openxmlformats.org/officeDocument/2006/relationships/tags" Target="../tags/tag117.xml"/><Relationship Id="rId30" Type="http://schemas.openxmlformats.org/officeDocument/2006/relationships/tags" Target="../tags/tag116.xml"/><Relationship Id="rId3" Type="http://schemas.openxmlformats.org/officeDocument/2006/relationships/tags" Target="../tags/tag97.xml"/><Relationship Id="rId29" Type="http://schemas.openxmlformats.org/officeDocument/2006/relationships/tags" Target="../tags/tag115.xml"/><Relationship Id="rId28" Type="http://schemas.openxmlformats.org/officeDocument/2006/relationships/tags" Target="../tags/tag114.xml"/><Relationship Id="rId27" Type="http://schemas.openxmlformats.org/officeDocument/2006/relationships/tags" Target="../tags/tag113.xml"/><Relationship Id="rId26" Type="http://schemas.openxmlformats.org/officeDocument/2006/relationships/tags" Target="../tags/tag112.xml"/><Relationship Id="rId25" Type="http://schemas.openxmlformats.org/officeDocument/2006/relationships/tags" Target="../tags/tag111.xml"/><Relationship Id="rId24" Type="http://schemas.openxmlformats.org/officeDocument/2006/relationships/tags" Target="../tags/tag110.xml"/><Relationship Id="rId23" Type="http://schemas.openxmlformats.org/officeDocument/2006/relationships/tags" Target="../tags/tag109.xml"/><Relationship Id="rId22" Type="http://schemas.openxmlformats.org/officeDocument/2006/relationships/tags" Target="../tags/tag108.xml"/><Relationship Id="rId21" Type="http://schemas.openxmlformats.org/officeDocument/2006/relationships/tags" Target="../tags/tag107.xml"/><Relationship Id="rId20" Type="http://schemas.openxmlformats.org/officeDocument/2006/relationships/image" Target="../media/image37.svg"/><Relationship Id="rId2" Type="http://schemas.openxmlformats.org/officeDocument/2006/relationships/tags" Target="../tags/tag96.xml"/><Relationship Id="rId19" Type="http://schemas.openxmlformats.org/officeDocument/2006/relationships/image" Target="../media/image36.png"/><Relationship Id="rId18" Type="http://schemas.openxmlformats.org/officeDocument/2006/relationships/tags" Target="../tags/tag106.xml"/><Relationship Id="rId17" Type="http://schemas.openxmlformats.org/officeDocument/2006/relationships/tags" Target="../tags/tag105.xml"/><Relationship Id="rId16" Type="http://schemas.openxmlformats.org/officeDocument/2006/relationships/image" Target="../media/image35.svg"/><Relationship Id="rId15" Type="http://schemas.openxmlformats.org/officeDocument/2006/relationships/image" Target="../media/image34.png"/><Relationship Id="rId14" Type="http://schemas.openxmlformats.org/officeDocument/2006/relationships/tags" Target="../tags/tag104.xml"/><Relationship Id="rId13" Type="http://schemas.openxmlformats.org/officeDocument/2006/relationships/image" Target="../media/image33.svg"/><Relationship Id="rId12" Type="http://schemas.openxmlformats.org/officeDocument/2006/relationships/image" Target="../media/image32.png"/><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tags" Target="../tags/tag95.xml"/></Relationships>
</file>

<file path=ppt/slides/_rels/slide25.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6" Type="http://schemas.openxmlformats.org/officeDocument/2006/relationships/slideLayout" Target="../slideLayouts/slideLayout5.xml"/><Relationship Id="rId15" Type="http://schemas.openxmlformats.org/officeDocument/2006/relationships/tags" Target="../tags/tag132.xml"/><Relationship Id="rId14" Type="http://schemas.openxmlformats.org/officeDocument/2006/relationships/tags" Target="../tags/tag131.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tags" Target="../tags/tag118.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tags" Target="../tags/tag134.xml"/><Relationship Id="rId2" Type="http://schemas.openxmlformats.org/officeDocument/2006/relationships/image" Target="../media/image38.png"/><Relationship Id="rId1" Type="http://schemas.openxmlformats.org/officeDocument/2006/relationships/tags" Target="../tags/tag133.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tags" Target="../tags/tag136.xml"/><Relationship Id="rId2" Type="http://schemas.openxmlformats.org/officeDocument/2006/relationships/image" Target="../media/image38.png"/><Relationship Id="rId1" Type="http://schemas.openxmlformats.org/officeDocument/2006/relationships/tags" Target="../tags/tag13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38.png"/><Relationship Id="rId1" Type="http://schemas.openxmlformats.org/officeDocument/2006/relationships/tags" Target="../tags/tag13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38.xml"/><Relationship Id="rId2" Type="http://schemas.openxmlformats.org/officeDocument/2006/relationships/image" Target="../media/image14.png"/><Relationship Id="rId1" Type="http://schemas.openxmlformats.org/officeDocument/2006/relationships/tags" Target="../tags/tag37.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40.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ags" Target="../tags/tag39.xml"/></Relationships>
</file>

<file path=ppt/slides/_rels/slide7.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7" Type="http://schemas.openxmlformats.org/officeDocument/2006/relationships/slideLayout" Target="../slideLayouts/slideLayout5.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58.xml"/><Relationship Id="rId2" Type="http://schemas.openxmlformats.org/officeDocument/2006/relationships/image" Target="../media/image17.png"/><Relationship Id="rId1" Type="http://schemas.openxmlformats.org/officeDocument/2006/relationships/tags" Target="../tags/tag5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0.xml"/><Relationship Id="rId1" Type="http://schemas.openxmlformats.org/officeDocument/2006/relationships/tags" Target="../tags/tag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02</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870585" y="2725420"/>
            <a:ext cx="10295890" cy="1198880"/>
          </a:xfrm>
          <a:prstGeom prst="rect">
            <a:avLst/>
          </a:prstGeom>
          <a:noFill/>
        </p:spPr>
        <p:txBody>
          <a:bodyPr wrap="square" rtlCol="0">
            <a:spAutoFit/>
          </a:bodyPr>
          <a:lstStyle/>
          <a:p>
            <a:pPr algn="ctr"/>
            <a:r>
              <a:rPr lang="zh-CN" altLang="en-US" sz="72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龙头股</a:t>
            </a:r>
            <a:r>
              <a:rPr lang="zh-CN" altLang="en-US" sz="72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操作策略</a:t>
            </a:r>
            <a:endParaRPr lang="zh-CN" altLang="en-US" sz="72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关注政府工作</a:t>
            </a:r>
            <a:r>
              <a:rPr lang="zh-CN" altLang="en-US" sz="4000" b="1">
                <a:solidFill>
                  <a:schemeClr val="bg1"/>
                </a:solidFill>
              </a:rPr>
              <a:t>汇报，紧抱主题</a:t>
            </a:r>
            <a:r>
              <a:rPr lang="zh-CN" altLang="en-US" sz="4000" b="1">
                <a:solidFill>
                  <a:schemeClr val="bg1"/>
                </a:solidFill>
              </a:rPr>
              <a:t>风口</a:t>
            </a:r>
            <a:endParaRPr lang="zh-CN" altLang="en-US" sz="4000" b="1">
              <a:solidFill>
                <a:schemeClr val="bg1"/>
              </a:solidFill>
            </a:endParaRPr>
          </a:p>
        </p:txBody>
      </p:sp>
      <p:pic>
        <p:nvPicPr>
          <p:cNvPr id="4" name="图片 3"/>
          <p:cNvPicPr>
            <a:picLocks noChangeAspect="1"/>
          </p:cNvPicPr>
          <p:nvPr/>
        </p:nvPicPr>
        <p:blipFill>
          <a:blip r:embed="rId2"/>
          <a:stretch>
            <a:fillRect/>
          </a:stretch>
        </p:blipFill>
        <p:spPr>
          <a:xfrm>
            <a:off x="7237095" y="835025"/>
            <a:ext cx="4411980" cy="5476240"/>
          </a:xfrm>
          <a:prstGeom prst="rect">
            <a:avLst/>
          </a:prstGeom>
        </p:spPr>
      </p:pic>
      <p:pic>
        <p:nvPicPr>
          <p:cNvPr id="5" name="图片 4"/>
          <p:cNvPicPr>
            <a:picLocks noChangeAspect="1"/>
          </p:cNvPicPr>
          <p:nvPr/>
        </p:nvPicPr>
        <p:blipFill>
          <a:blip r:embed="rId3"/>
          <a:stretch>
            <a:fillRect/>
          </a:stretch>
        </p:blipFill>
        <p:spPr>
          <a:xfrm>
            <a:off x="327660" y="835025"/>
            <a:ext cx="4712335" cy="2794000"/>
          </a:xfrm>
          <a:prstGeom prst="rect">
            <a:avLst/>
          </a:prstGeom>
        </p:spPr>
      </p:pic>
      <p:sp>
        <p:nvSpPr>
          <p:cNvPr id="2" name="文本框 1"/>
          <p:cNvSpPr txBox="1"/>
          <p:nvPr/>
        </p:nvSpPr>
        <p:spPr>
          <a:xfrm>
            <a:off x="462915" y="3553460"/>
            <a:ext cx="6096000" cy="2861310"/>
          </a:xfrm>
          <a:prstGeom prst="rect">
            <a:avLst/>
          </a:prstGeom>
          <a:noFill/>
        </p:spPr>
        <p:txBody>
          <a:bodyPr wrap="square" rtlCol="0" anchor="t">
            <a:spAutoFit/>
          </a:bodyPr>
          <a:p>
            <a:r>
              <a:rPr lang="zh-CN" altLang="en-US"/>
              <a:t>今年政府工作任务的首位是</a:t>
            </a:r>
            <a:r>
              <a:rPr lang="zh-CN" altLang="en-US" b="1">
                <a:solidFill>
                  <a:srgbClr val="FF0000"/>
                </a:solidFill>
              </a:rPr>
              <a:t>大力推进现代化产业体系建设，加快发展新质生产力</a:t>
            </a:r>
            <a:r>
              <a:rPr lang="zh-CN" altLang="en-US"/>
              <a:t>。强调要以科技创新推动产业创新，推动产业链供应链优化升级，积极培育新材料、创新药、量子技术、生命科学等新兴产业和未来产业，深入推进数字经济创新发展。”黄文涛表示，我国有望充分发挥创新主导作用，打造更多有国际影响力的“中国制造”品牌，形成一批增长新引擎。</a:t>
            </a:r>
            <a:r>
              <a:rPr lang="zh-CN" altLang="en-US" b="1">
                <a:solidFill>
                  <a:srgbClr val="FF0000"/>
                </a:solidFill>
              </a:rPr>
              <a:t>今年政府工作摆在第二位的就是深入实施科教兴国战略，强化高质量发展的基础支撑</a:t>
            </a:r>
            <a:r>
              <a:rPr lang="zh-CN" altLang="en-US"/>
              <a:t>。高质量教育体系建设有望加强，人才政策有望更加积极、开放、有效。</a:t>
            </a:r>
            <a:endParaRPr lang="zh-CN" altLang="en-US"/>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两会看</a:t>
            </a:r>
            <a:r>
              <a:rPr lang="zh-CN" altLang="en-US" sz="4000" b="1">
                <a:solidFill>
                  <a:schemeClr val="bg1"/>
                </a:solidFill>
              </a:rPr>
              <a:t>点</a:t>
            </a:r>
            <a:endParaRPr lang="zh-CN" altLang="en-US" sz="4000" b="1">
              <a:solidFill>
                <a:schemeClr val="bg1"/>
              </a:solidFill>
            </a:endParaRPr>
          </a:p>
        </p:txBody>
      </p:sp>
      <p:sp>
        <p:nvSpPr>
          <p:cNvPr id="2" name="文本框 1"/>
          <p:cNvSpPr txBox="1"/>
          <p:nvPr/>
        </p:nvSpPr>
        <p:spPr>
          <a:xfrm>
            <a:off x="2983230" y="1149350"/>
            <a:ext cx="6096000" cy="3692525"/>
          </a:xfrm>
          <a:prstGeom prst="rect">
            <a:avLst/>
          </a:prstGeom>
          <a:noFill/>
        </p:spPr>
        <p:txBody>
          <a:bodyPr wrap="square" rtlCol="0" anchor="t">
            <a:spAutoFit/>
          </a:bodyPr>
          <a:p>
            <a:r>
              <a:rPr lang="zh-CN" altLang="en-US" b="1"/>
              <a:t>产业方面，新质生产力以及</a:t>
            </a:r>
            <a:r>
              <a:rPr lang="zh-CN" altLang="en-US" b="1">
                <a:solidFill>
                  <a:srgbClr val="FF0000"/>
                </a:solidFill>
              </a:rPr>
              <a:t>新能源车、电子产品</a:t>
            </a:r>
            <a:r>
              <a:rPr lang="zh-CN" altLang="en-US" b="1"/>
              <a:t>这些扩内需的环节依然是今年工作的重点。之前有过预期的氢能、</a:t>
            </a:r>
            <a:r>
              <a:rPr lang="zh-CN" altLang="en-US" b="1">
                <a:solidFill>
                  <a:srgbClr val="FF0000"/>
                </a:solidFill>
              </a:rPr>
              <a:t>低空经济</a:t>
            </a:r>
            <a:r>
              <a:rPr lang="zh-CN" altLang="en-US" b="1"/>
              <a:t>等产业也被首次写入两会报告，给产业进一步明确大方向了。</a:t>
            </a:r>
            <a:endParaRPr lang="zh-CN" altLang="en-US" b="1"/>
          </a:p>
          <a:p>
            <a:endParaRPr lang="zh-CN" altLang="en-US" b="1"/>
          </a:p>
          <a:p>
            <a:endParaRPr lang="zh-CN" altLang="en-US" b="1"/>
          </a:p>
          <a:p>
            <a:r>
              <a:rPr lang="zh-CN" altLang="en-US" b="1"/>
              <a:t>国资委提到“目标是到2025年，</a:t>
            </a:r>
            <a:r>
              <a:rPr lang="zh-CN" altLang="en-US" b="1">
                <a:solidFill>
                  <a:srgbClr val="FF0000"/>
                </a:solidFill>
              </a:rPr>
              <a:t>中央企业战略性新兴产业占比要达到35%，在类脑智能、量子信息科技、可控核聚变等方面要提前布局”</a:t>
            </a:r>
            <a:r>
              <a:rPr lang="zh-CN" altLang="en-US" b="1"/>
              <a:t>。全国战略新兴产业目前占比13%，央企的数据是27%，比平均水平高，并且明年目标要到35%，意味着今年还会继续提速，</a:t>
            </a:r>
            <a:r>
              <a:rPr lang="zh-CN" altLang="en-US" b="1">
                <a:solidFill>
                  <a:srgbClr val="FF0000"/>
                </a:solidFill>
              </a:rPr>
              <a:t>央企会继续加大在战略新兴产业领域的投资布局。</a:t>
            </a:r>
            <a:endParaRPr lang="zh-CN" altLang="en-US" b="1">
              <a:solidFill>
                <a:srgbClr val="FF0000"/>
              </a:solidFill>
            </a:endParaRPr>
          </a:p>
          <a:p>
            <a:endParaRPr lang="zh-CN" altLang="en-US" b="1">
              <a:solidFill>
                <a:srgbClr val="FF0000"/>
              </a:solidFill>
            </a:endParaRPr>
          </a:p>
        </p:txBody>
      </p:sp>
      <p:sp>
        <p:nvSpPr>
          <p:cNvPr id="5" name="椭圆形标注 4"/>
          <p:cNvSpPr/>
          <p:nvPr/>
        </p:nvSpPr>
        <p:spPr>
          <a:xfrm>
            <a:off x="8413115" y="2023110"/>
            <a:ext cx="2669540" cy="1247140"/>
          </a:xfrm>
          <a:prstGeom prst="wedgeEllipse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中央研究机构，中科院系</a:t>
            </a:r>
            <a:r>
              <a:rPr lang="en-US" altLang="zh-CN" b="1"/>
              <a:t>,</a:t>
            </a:r>
            <a:r>
              <a:rPr lang="zh-CN" altLang="en-US" b="1"/>
              <a:t>国企，央企科技型公司</a:t>
            </a:r>
            <a:endParaRPr lang="zh-CN" altLang="en-US" b="1"/>
          </a:p>
        </p:txBody>
      </p:sp>
      <p:sp>
        <p:nvSpPr>
          <p:cNvPr id="6" name="云形标注 5"/>
          <p:cNvSpPr/>
          <p:nvPr/>
        </p:nvSpPr>
        <p:spPr>
          <a:xfrm>
            <a:off x="8679815" y="800735"/>
            <a:ext cx="2532380" cy="1112520"/>
          </a:xfrm>
          <a:prstGeom prst="cloudCallout">
            <a:avLst/>
          </a:prstGeom>
        </p:spPr>
        <p:style>
          <a:lnRef idx="0">
            <a:srgbClr val="FFFFFF"/>
          </a:lnRef>
          <a:fillRef idx="1">
            <a:schemeClr val="accent6"/>
          </a:fillRef>
          <a:effectRef idx="2">
            <a:schemeClr val="accent6"/>
          </a:effectRef>
          <a:fontRef idx="minor">
            <a:schemeClr val="lt1"/>
          </a:fontRef>
        </p:style>
        <p:txBody>
          <a:bodyPr rtlCol="0" anchor="ctr"/>
          <a:p>
            <a:pPr algn="ctr"/>
            <a:r>
              <a:rPr lang="zh-CN" altLang="en-US" b="1"/>
              <a:t>消费电子，新能源车，低</a:t>
            </a:r>
            <a:r>
              <a:rPr lang="zh-CN" altLang="en-US" b="1"/>
              <a:t>空经济</a:t>
            </a:r>
            <a:endParaRPr lang="zh-CN" altLang="en-US" b="1"/>
          </a:p>
        </p:txBody>
      </p:sp>
      <p:sp>
        <p:nvSpPr>
          <p:cNvPr id="8" name="文本框 7"/>
          <p:cNvSpPr txBox="1"/>
          <p:nvPr/>
        </p:nvSpPr>
        <p:spPr>
          <a:xfrm>
            <a:off x="3048000" y="4907280"/>
            <a:ext cx="6096000" cy="1476375"/>
          </a:xfrm>
          <a:prstGeom prst="rect">
            <a:avLst/>
          </a:prstGeom>
          <a:noFill/>
        </p:spPr>
        <p:txBody>
          <a:bodyPr wrap="square" rtlCol="0" anchor="t">
            <a:spAutoFit/>
          </a:bodyPr>
          <a:p>
            <a:r>
              <a:rPr lang="zh-CN" altLang="en-US" b="1"/>
              <a:t>国资委首次提出对三家中央汽车企业进行新能源汽车业务的单独考核，</a:t>
            </a:r>
            <a:r>
              <a:rPr lang="zh-CN" altLang="en-US" b="1">
                <a:solidFill>
                  <a:srgbClr val="FF0000"/>
                </a:solidFill>
              </a:rPr>
              <a:t>主要是因为国有车企在新能源汽车方面发展还不够快</a:t>
            </a:r>
            <a:r>
              <a:rPr lang="zh-CN" altLang="en-US" b="1"/>
              <a:t>，所以鞭策一下，</a:t>
            </a:r>
            <a:r>
              <a:rPr lang="zh-CN" altLang="en-US" b="1">
                <a:solidFill>
                  <a:srgbClr val="00B0F0"/>
                </a:solidFill>
              </a:rPr>
              <a:t>加速央企整车向新能源转型</a:t>
            </a:r>
            <a:r>
              <a:rPr lang="zh-CN" altLang="en-US" b="1"/>
              <a:t>。汽车央企有三个，分别是</a:t>
            </a:r>
            <a:r>
              <a:rPr lang="zh-CN" altLang="en-US" b="1">
                <a:highlight>
                  <a:srgbClr val="FFFF00"/>
                </a:highlight>
              </a:rPr>
              <a:t>一汽</a:t>
            </a:r>
            <a:r>
              <a:rPr lang="zh-CN" altLang="en-US" b="1"/>
              <a:t>；东风，也被称之为</a:t>
            </a:r>
            <a:r>
              <a:rPr lang="zh-CN" altLang="en-US" b="1">
                <a:highlight>
                  <a:srgbClr val="FFFF00"/>
                </a:highlight>
              </a:rPr>
              <a:t>二汽</a:t>
            </a:r>
            <a:r>
              <a:rPr lang="zh-CN" altLang="en-US" b="1"/>
              <a:t>；长安，属于</a:t>
            </a:r>
            <a:r>
              <a:rPr lang="zh-CN" altLang="en-US" b="1">
                <a:highlight>
                  <a:srgbClr val="FFFF00"/>
                </a:highlight>
              </a:rPr>
              <a:t>兵装集团</a:t>
            </a:r>
            <a:r>
              <a:rPr lang="zh-CN" altLang="en-US" b="1"/>
              <a:t>。</a:t>
            </a:r>
            <a:endParaRPr lang="zh-CN" altLang="en-US" b="1"/>
          </a:p>
        </p:txBody>
      </p:sp>
      <p:sp>
        <p:nvSpPr>
          <p:cNvPr id="9" name="矩形标注 8"/>
          <p:cNvSpPr/>
          <p:nvPr/>
        </p:nvSpPr>
        <p:spPr>
          <a:xfrm>
            <a:off x="8858885" y="4239260"/>
            <a:ext cx="2624455" cy="1144270"/>
          </a:xfrm>
          <a:prstGeom prst="wedgeRectCallout">
            <a:avLst/>
          </a:prstGeom>
        </p:spPr>
        <p:style>
          <a:lnRef idx="0">
            <a:srgbClr val="FFFFFF"/>
          </a:lnRef>
          <a:fillRef idx="2">
            <a:schemeClr val="accent5"/>
          </a:fillRef>
          <a:effectRef idx="1">
            <a:schemeClr val="accent5"/>
          </a:effectRef>
          <a:fontRef idx="minor">
            <a:schemeClr val="dk1"/>
          </a:fontRef>
        </p:style>
        <p:txBody>
          <a:bodyPr rtlCol="0" anchor="ctr"/>
          <a:p>
            <a:pPr algn="ctr"/>
            <a:r>
              <a:rPr lang="zh-CN" altLang="en-US" b="1"/>
              <a:t>军工【船舶，航空】</a:t>
            </a:r>
            <a:r>
              <a:rPr lang="en-US" altLang="zh-CN" b="1"/>
              <a:t>+</a:t>
            </a:r>
            <a:r>
              <a:rPr lang="zh-CN" altLang="en-US" b="1"/>
              <a:t>整车转型</a:t>
            </a:r>
            <a:endParaRPr lang="zh-CN" altLang="en-US" b="1"/>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主题猎手抓</a:t>
            </a:r>
            <a:r>
              <a:rPr lang="zh-CN" altLang="en-US" sz="4000" b="1">
                <a:solidFill>
                  <a:schemeClr val="bg1"/>
                </a:solidFill>
              </a:rPr>
              <a:t>龙头</a:t>
            </a:r>
            <a:endParaRPr lang="zh-CN" altLang="en-US" sz="4000" b="1">
              <a:solidFill>
                <a:schemeClr val="bg1"/>
              </a:solidFill>
            </a:endParaRPr>
          </a:p>
        </p:txBody>
      </p:sp>
      <p:sp>
        <p:nvSpPr>
          <p:cNvPr id="5" name="矩形 4"/>
          <p:cNvSpPr/>
          <p:nvPr/>
        </p:nvSpPr>
        <p:spPr>
          <a:xfrm>
            <a:off x="2876550" y="5739130"/>
            <a:ext cx="7226935" cy="742950"/>
          </a:xfrm>
          <a:prstGeom prst="rect">
            <a:avLst/>
          </a:prstGeom>
          <a:noFill/>
          <a:ln>
            <a:noFill/>
          </a:ln>
        </p:spPr>
        <p:txBody>
          <a:bodyPr wrap="none" rtlCol="0" anchor="t">
            <a:noAutofit/>
          </a:bodyPr>
          <a:p>
            <a:pPr algn="ctr"/>
            <a:r>
              <a:rPr lang="zh-CN" altLang="en-US" sz="4800" b="1">
                <a:ln w="15875"/>
                <a:gradFill>
                  <a:gsLst>
                    <a:gs pos="0">
                      <a:schemeClr val="accent1">
                        <a:hueMod val="80000"/>
                      </a:schemeClr>
                    </a:gs>
                    <a:gs pos="100000">
                      <a:schemeClr val="accent1">
                        <a:alpha val="100000"/>
                      </a:schemeClr>
                    </a:gs>
                  </a:gsLst>
                  <a:lin ang="2700000" scaled="0"/>
                </a:gradFill>
                <a:effectLst/>
              </a:rPr>
              <a:t>抓趋势龙头，出机构</a:t>
            </a:r>
            <a:r>
              <a:rPr lang="zh-CN" altLang="en-US" sz="4800" b="1">
                <a:ln w="15875"/>
                <a:gradFill>
                  <a:gsLst>
                    <a:gs pos="0">
                      <a:schemeClr val="accent1">
                        <a:hueMod val="80000"/>
                      </a:schemeClr>
                    </a:gs>
                    <a:gs pos="100000">
                      <a:schemeClr val="accent1">
                        <a:alpha val="100000"/>
                      </a:schemeClr>
                    </a:gs>
                  </a:gsLst>
                  <a:lin ang="2700000" scaled="0"/>
                </a:gradFill>
                <a:effectLst/>
              </a:rPr>
              <a:t>席位，看资金爆量</a:t>
            </a:r>
            <a:endParaRPr lang="zh-CN" altLang="en-US" sz="4800" b="1">
              <a:ln w="15875"/>
              <a:gradFill>
                <a:gsLst>
                  <a:gs pos="0">
                    <a:schemeClr val="accent1">
                      <a:hueMod val="80000"/>
                    </a:schemeClr>
                  </a:gs>
                  <a:gs pos="100000">
                    <a:schemeClr val="accent1">
                      <a:alpha val="100000"/>
                    </a:schemeClr>
                  </a:gs>
                </a:gsLst>
                <a:lin ang="2700000" scaled="0"/>
              </a:gradFill>
              <a:effectLst/>
            </a:endParaRPr>
          </a:p>
        </p:txBody>
      </p:sp>
      <p:pic>
        <p:nvPicPr>
          <p:cNvPr id="6" name="图片 5"/>
          <p:cNvPicPr>
            <a:picLocks noChangeAspect="1"/>
          </p:cNvPicPr>
          <p:nvPr/>
        </p:nvPicPr>
        <p:blipFill>
          <a:blip r:embed="rId2"/>
          <a:stretch>
            <a:fillRect/>
          </a:stretch>
        </p:blipFill>
        <p:spPr>
          <a:xfrm>
            <a:off x="462915" y="1018540"/>
            <a:ext cx="11347450" cy="4438015"/>
          </a:xfrm>
          <a:prstGeom prst="rect">
            <a:avLst/>
          </a:prstGeom>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主题猎手抓</a:t>
            </a:r>
            <a:r>
              <a:rPr lang="zh-CN" altLang="en-US" sz="4000" b="1">
                <a:solidFill>
                  <a:schemeClr val="bg1"/>
                </a:solidFill>
              </a:rPr>
              <a:t>龙头</a:t>
            </a:r>
            <a:endParaRPr lang="zh-CN" altLang="en-US" sz="4000" b="1">
              <a:solidFill>
                <a:schemeClr val="bg1"/>
              </a:solidFill>
            </a:endParaRPr>
          </a:p>
        </p:txBody>
      </p:sp>
      <p:sp>
        <p:nvSpPr>
          <p:cNvPr id="5" name="矩形 4"/>
          <p:cNvSpPr/>
          <p:nvPr/>
        </p:nvSpPr>
        <p:spPr>
          <a:xfrm>
            <a:off x="2876550" y="5739130"/>
            <a:ext cx="7226935" cy="742950"/>
          </a:xfrm>
          <a:prstGeom prst="rect">
            <a:avLst/>
          </a:prstGeom>
          <a:noFill/>
          <a:ln>
            <a:noFill/>
          </a:ln>
        </p:spPr>
        <p:txBody>
          <a:bodyPr wrap="none" rtlCol="0" anchor="t">
            <a:noAutofit/>
          </a:bodyPr>
          <a:p>
            <a:pPr algn="ctr"/>
            <a:r>
              <a:rPr lang="zh-CN" altLang="en-US" sz="4800" b="1">
                <a:ln w="15875"/>
                <a:gradFill>
                  <a:gsLst>
                    <a:gs pos="0">
                      <a:schemeClr val="accent1">
                        <a:hueMod val="80000"/>
                      </a:schemeClr>
                    </a:gs>
                    <a:gs pos="100000">
                      <a:schemeClr val="accent1">
                        <a:alpha val="100000"/>
                      </a:schemeClr>
                    </a:gs>
                  </a:gsLst>
                  <a:lin ang="2700000" scaled="0"/>
                </a:gradFill>
                <a:effectLst/>
              </a:rPr>
              <a:t>抓启动龙头，</a:t>
            </a:r>
            <a:r>
              <a:rPr lang="zh-CN" altLang="en-US" sz="4800" b="1">
                <a:ln w="15875"/>
                <a:gradFill>
                  <a:gsLst>
                    <a:gs pos="0">
                      <a:schemeClr val="accent1">
                        <a:hueMod val="80000"/>
                      </a:schemeClr>
                    </a:gs>
                    <a:gs pos="100000">
                      <a:schemeClr val="accent1">
                        <a:alpha val="100000"/>
                      </a:schemeClr>
                    </a:gs>
                  </a:gsLst>
                  <a:lin ang="2700000" scaled="0"/>
                </a:gradFill>
                <a:effectLst/>
                <a:sym typeface="+mn-ea"/>
              </a:rPr>
              <a:t>出机构席位，</a:t>
            </a:r>
            <a:r>
              <a:rPr lang="zh-CN" altLang="en-US" sz="4800" b="1">
                <a:ln w="15875"/>
                <a:gradFill>
                  <a:gsLst>
                    <a:gs pos="0">
                      <a:schemeClr val="accent1">
                        <a:hueMod val="80000"/>
                      </a:schemeClr>
                    </a:gs>
                    <a:gs pos="100000">
                      <a:schemeClr val="accent1">
                        <a:alpha val="100000"/>
                      </a:schemeClr>
                    </a:gs>
                  </a:gsLst>
                  <a:lin ang="2700000" scaled="0"/>
                </a:gradFill>
                <a:effectLst/>
              </a:rPr>
              <a:t>看资金爆量</a:t>
            </a:r>
            <a:endParaRPr lang="zh-CN" altLang="en-US" sz="4800" b="1">
              <a:ln w="15875"/>
              <a:gradFill>
                <a:gsLst>
                  <a:gs pos="0">
                    <a:schemeClr val="accent1">
                      <a:hueMod val="80000"/>
                    </a:schemeClr>
                  </a:gs>
                  <a:gs pos="100000">
                    <a:schemeClr val="accent1">
                      <a:alpha val="100000"/>
                    </a:schemeClr>
                  </a:gs>
                </a:gsLst>
                <a:lin ang="2700000" scaled="0"/>
              </a:gradFill>
              <a:effectLst/>
            </a:endParaRPr>
          </a:p>
        </p:txBody>
      </p:sp>
      <p:pic>
        <p:nvPicPr>
          <p:cNvPr id="3" name="图片 2"/>
          <p:cNvPicPr>
            <a:picLocks noChangeAspect="1"/>
          </p:cNvPicPr>
          <p:nvPr/>
        </p:nvPicPr>
        <p:blipFill>
          <a:blip r:embed="rId2"/>
          <a:stretch>
            <a:fillRect/>
          </a:stretch>
        </p:blipFill>
        <p:spPr>
          <a:xfrm>
            <a:off x="645160" y="904240"/>
            <a:ext cx="11078845" cy="4665980"/>
          </a:xfrm>
          <a:prstGeom prst="rect">
            <a:avLst/>
          </a:prstGeom>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选对龙头，按照大趋势波段</a:t>
            </a:r>
            <a:r>
              <a:rPr lang="zh-CN" altLang="en-US" sz="4000" b="1">
                <a:solidFill>
                  <a:schemeClr val="bg1"/>
                </a:solidFill>
              </a:rPr>
              <a:t>操作</a:t>
            </a:r>
            <a:endParaRPr lang="zh-CN" altLang="en-US" sz="4000" b="1">
              <a:solidFill>
                <a:schemeClr val="bg1"/>
              </a:solidFill>
            </a:endParaRPr>
          </a:p>
        </p:txBody>
      </p:sp>
      <p:pic>
        <p:nvPicPr>
          <p:cNvPr id="3" name="图片 2"/>
          <p:cNvPicPr>
            <a:picLocks noChangeAspect="1"/>
          </p:cNvPicPr>
          <p:nvPr/>
        </p:nvPicPr>
        <p:blipFill>
          <a:blip r:embed="rId2"/>
          <a:stretch>
            <a:fillRect/>
          </a:stretch>
        </p:blipFill>
        <p:spPr>
          <a:xfrm>
            <a:off x="404495" y="847090"/>
            <a:ext cx="11383010" cy="5768340"/>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选对龙头，按照大趋势波段</a:t>
            </a:r>
            <a:r>
              <a:rPr lang="zh-CN" altLang="en-US" sz="4000" b="1">
                <a:solidFill>
                  <a:schemeClr val="bg1"/>
                </a:solidFill>
              </a:rPr>
              <a:t>操作</a:t>
            </a:r>
            <a:endParaRPr lang="zh-CN" altLang="en-US" sz="4000" b="1">
              <a:solidFill>
                <a:schemeClr val="bg1"/>
              </a:solidFill>
            </a:endParaRPr>
          </a:p>
        </p:txBody>
      </p:sp>
      <p:pic>
        <p:nvPicPr>
          <p:cNvPr id="2" name="图片 1"/>
          <p:cNvPicPr>
            <a:picLocks noChangeAspect="1"/>
          </p:cNvPicPr>
          <p:nvPr/>
        </p:nvPicPr>
        <p:blipFill>
          <a:blip r:embed="rId2"/>
          <a:stretch>
            <a:fillRect/>
          </a:stretch>
        </p:blipFill>
        <p:spPr>
          <a:xfrm>
            <a:off x="209550" y="972185"/>
            <a:ext cx="11632565" cy="5196840"/>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48660" y="59690"/>
            <a:ext cx="6670675" cy="662940"/>
          </a:xfrm>
          <a:prstGeom prst="rect">
            <a:avLst/>
          </a:prstGeom>
          <a:noFill/>
        </p:spPr>
        <p:txBody>
          <a:bodyPr wrap="square" rtlCol="0" anchor="t">
            <a:noAutofit/>
          </a:bodyPr>
          <a:p>
            <a:r>
              <a:rPr lang="zh-CN" altLang="en-US" sz="4000" b="1">
                <a:solidFill>
                  <a:schemeClr val="bg1"/>
                </a:solidFill>
                <a:sym typeface="+mn-ea"/>
              </a:rPr>
              <a:t>按照周线看个股的</a:t>
            </a:r>
            <a:r>
              <a:rPr lang="zh-CN" altLang="en-US" sz="4000" b="1">
                <a:solidFill>
                  <a:schemeClr val="bg1"/>
                </a:solidFill>
                <a:sym typeface="+mn-ea"/>
              </a:rPr>
              <a:t>大趋势</a:t>
            </a:r>
            <a:endParaRPr lang="zh-CN" altLang="en-US" sz="4000" b="1">
              <a:solidFill>
                <a:schemeClr val="bg1"/>
              </a:solidFill>
              <a:sym typeface="+mn-ea"/>
            </a:endParaRPr>
          </a:p>
        </p:txBody>
      </p:sp>
      <p:pic>
        <p:nvPicPr>
          <p:cNvPr id="6" name="图片 5"/>
          <p:cNvPicPr>
            <a:picLocks noChangeAspect="1"/>
          </p:cNvPicPr>
          <p:nvPr/>
        </p:nvPicPr>
        <p:blipFill>
          <a:blip r:embed="rId1"/>
          <a:stretch>
            <a:fillRect/>
          </a:stretch>
        </p:blipFill>
        <p:spPr>
          <a:xfrm>
            <a:off x="285750" y="1132840"/>
            <a:ext cx="11354435" cy="4382770"/>
          </a:xfrm>
          <a:prstGeom prst="rect">
            <a:avLst/>
          </a:prstGeom>
        </p:spPr>
      </p:pic>
      <p:sp>
        <p:nvSpPr>
          <p:cNvPr id="7" name="矩形 6"/>
          <p:cNvSpPr/>
          <p:nvPr/>
        </p:nvSpPr>
        <p:spPr>
          <a:xfrm>
            <a:off x="2907030" y="4232275"/>
            <a:ext cx="6583680" cy="2306955"/>
          </a:xfrm>
          <a:prstGeom prst="rect">
            <a:avLst/>
          </a:prstGeom>
          <a:noFill/>
          <a:ln>
            <a:noFill/>
          </a:ln>
        </p:spPr>
        <p:txBody>
          <a:bodyPr wrap="none" rtlCol="0" anchor="t">
            <a:spAutoFit/>
          </a:bodyPr>
          <a:p>
            <a:pPr algn="ctr"/>
            <a:r>
              <a:rPr lang="zh-CN" altLang="en-US" sz="7200" b="1">
                <a:ln w="15875"/>
                <a:gradFill>
                  <a:gsLst>
                    <a:gs pos="0">
                      <a:schemeClr val="accent1"/>
                    </a:gs>
                    <a:gs pos="100000">
                      <a:schemeClr val="accent6"/>
                    </a:gs>
                  </a:gsLst>
                  <a:lin ang="2700000" scaled="0"/>
                </a:gradFill>
                <a:effectLst/>
              </a:rPr>
              <a:t>周线不跌破，</a:t>
            </a:r>
            <a:endParaRPr lang="zh-CN" altLang="en-US" sz="7200" b="1">
              <a:ln w="15875"/>
              <a:gradFill>
                <a:gsLst>
                  <a:gs pos="0">
                    <a:schemeClr val="accent1"/>
                  </a:gs>
                  <a:gs pos="100000">
                    <a:schemeClr val="accent6"/>
                  </a:gs>
                </a:gsLst>
                <a:lin ang="2700000" scaled="0"/>
              </a:gradFill>
              <a:effectLst/>
            </a:endParaRPr>
          </a:p>
          <a:p>
            <a:pPr algn="ctr"/>
            <a:r>
              <a:rPr lang="zh-CN" altLang="en-US" sz="7200" b="1">
                <a:ln w="15875"/>
                <a:gradFill>
                  <a:gsLst>
                    <a:gs pos="0">
                      <a:schemeClr val="accent1"/>
                    </a:gs>
                    <a:gs pos="100000">
                      <a:schemeClr val="accent6"/>
                    </a:gs>
                  </a:gsLst>
                  <a:lin ang="2700000" scaled="0"/>
                </a:gradFill>
                <a:effectLst/>
              </a:rPr>
              <a:t>上升趋势依然</a:t>
            </a:r>
            <a:r>
              <a:rPr lang="zh-CN" altLang="en-US" sz="7200" b="1">
                <a:ln w="15875"/>
                <a:gradFill>
                  <a:gsLst>
                    <a:gs pos="0">
                      <a:schemeClr val="accent1"/>
                    </a:gs>
                    <a:gs pos="100000">
                      <a:schemeClr val="accent6"/>
                    </a:gs>
                  </a:gsLst>
                  <a:lin ang="2700000" scaled="0"/>
                </a:gradFill>
                <a:effectLst/>
              </a:rPr>
              <a:t>在</a:t>
            </a:r>
            <a:endParaRPr lang="zh-CN" altLang="en-US" sz="7200" b="1">
              <a:ln w="15875"/>
              <a:gradFill>
                <a:gsLst>
                  <a:gs pos="0">
                    <a:schemeClr val="accent1"/>
                  </a:gs>
                  <a:gs pos="100000">
                    <a:schemeClr val="accent6"/>
                  </a:gs>
                </a:gsLst>
                <a:lin ang="2700000" scaled="0"/>
              </a:gradFill>
              <a:effectLst/>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sym typeface="+mn-ea"/>
              </a:rPr>
              <a:t>周线大趋势不破，依然可以</a:t>
            </a:r>
            <a:r>
              <a:rPr lang="zh-CN" altLang="en-US" sz="4000" b="1">
                <a:solidFill>
                  <a:schemeClr val="bg1"/>
                </a:solidFill>
                <a:sym typeface="+mn-ea"/>
              </a:rPr>
              <a:t>做</a:t>
            </a:r>
            <a:endParaRPr lang="zh-CN" altLang="en-US" sz="4000" b="1">
              <a:solidFill>
                <a:schemeClr val="bg1"/>
              </a:solidFill>
              <a:sym typeface="+mn-ea"/>
            </a:endParaRPr>
          </a:p>
        </p:txBody>
      </p:sp>
      <p:pic>
        <p:nvPicPr>
          <p:cNvPr id="2" name="图片 1"/>
          <p:cNvPicPr>
            <a:picLocks noChangeAspect="1"/>
          </p:cNvPicPr>
          <p:nvPr/>
        </p:nvPicPr>
        <p:blipFill>
          <a:blip r:embed="rId2"/>
          <a:stretch>
            <a:fillRect/>
          </a:stretch>
        </p:blipFill>
        <p:spPr>
          <a:xfrm>
            <a:off x="1036320" y="989965"/>
            <a:ext cx="10119995" cy="5407660"/>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02915" y="0"/>
            <a:ext cx="6096000" cy="701675"/>
          </a:xfrm>
          <a:prstGeom prst="rect">
            <a:avLst/>
          </a:prstGeom>
          <a:noFill/>
        </p:spPr>
        <p:txBody>
          <a:bodyPr wrap="square" rtlCol="0" anchor="t">
            <a:noAutofit/>
          </a:bodyPr>
          <a:p>
            <a:pPr algn="ctr"/>
            <a:r>
              <a:rPr lang="zh-CN" altLang="en-US" sz="4000" b="1">
                <a:solidFill>
                  <a:schemeClr val="bg1"/>
                </a:solidFill>
                <a:sym typeface="+mn-ea"/>
              </a:rPr>
              <a:t>按照周线看个股的</a:t>
            </a:r>
            <a:r>
              <a:rPr lang="zh-CN" altLang="en-US" sz="4000" b="1">
                <a:solidFill>
                  <a:schemeClr val="bg1"/>
                </a:solidFill>
                <a:sym typeface="+mn-ea"/>
              </a:rPr>
              <a:t>大趋势</a:t>
            </a:r>
            <a:endParaRPr lang="zh-CN" altLang="en-US" sz="4000" b="1">
              <a:solidFill>
                <a:schemeClr val="bg1"/>
              </a:solidFill>
              <a:sym typeface="+mn-ea"/>
            </a:endParaRPr>
          </a:p>
        </p:txBody>
      </p:sp>
      <p:pic>
        <p:nvPicPr>
          <p:cNvPr id="2" name="图片 1"/>
          <p:cNvPicPr>
            <a:picLocks noChangeAspect="1"/>
          </p:cNvPicPr>
          <p:nvPr/>
        </p:nvPicPr>
        <p:blipFill>
          <a:blip r:embed="rId1"/>
          <a:stretch>
            <a:fillRect/>
          </a:stretch>
        </p:blipFill>
        <p:spPr>
          <a:xfrm>
            <a:off x="612775" y="818515"/>
            <a:ext cx="11097260" cy="5760720"/>
          </a:xfrm>
          <a:prstGeom prst="rect">
            <a:avLst/>
          </a:prstGeom>
        </p:spPr>
      </p:pic>
      <p:sp>
        <p:nvSpPr>
          <p:cNvPr id="4" name="矩形 3"/>
          <p:cNvSpPr/>
          <p:nvPr/>
        </p:nvSpPr>
        <p:spPr>
          <a:xfrm>
            <a:off x="2160905" y="3883025"/>
            <a:ext cx="8412480" cy="2306955"/>
          </a:xfrm>
          <a:prstGeom prst="rect">
            <a:avLst/>
          </a:prstGeom>
          <a:noFill/>
          <a:ln>
            <a:noFill/>
          </a:ln>
        </p:spPr>
        <p:txBody>
          <a:bodyPr wrap="none" rtlCol="0" anchor="t">
            <a:spAutoFit/>
          </a:bodyPr>
          <a:p>
            <a:pPr algn="ctr"/>
            <a:r>
              <a:rPr lang="zh-CN" altLang="en-US" sz="7200" b="1">
                <a:ln w="15875"/>
                <a:gradFill>
                  <a:gsLst>
                    <a:gs pos="0">
                      <a:schemeClr val="accent1"/>
                    </a:gs>
                    <a:gs pos="100000">
                      <a:schemeClr val="accent6"/>
                    </a:gs>
                  </a:gsLst>
                  <a:lin ang="2700000" scaled="0"/>
                </a:gradFill>
                <a:effectLst/>
              </a:rPr>
              <a:t>只要周线不</a:t>
            </a:r>
            <a:r>
              <a:rPr lang="zh-CN" altLang="en-US" sz="7200" b="1">
                <a:ln w="15875"/>
                <a:gradFill>
                  <a:gsLst>
                    <a:gs pos="0">
                      <a:schemeClr val="accent1"/>
                    </a:gs>
                    <a:gs pos="100000">
                      <a:schemeClr val="accent6"/>
                    </a:gs>
                  </a:gsLst>
                  <a:lin ang="2700000" scaled="0"/>
                </a:gradFill>
                <a:effectLst/>
              </a:rPr>
              <a:t>走坏</a:t>
            </a:r>
            <a:endParaRPr lang="zh-CN" altLang="en-US" sz="7200" b="1">
              <a:ln w="15875"/>
              <a:gradFill>
                <a:gsLst>
                  <a:gs pos="0">
                    <a:schemeClr val="accent1"/>
                  </a:gs>
                  <a:gs pos="100000">
                    <a:schemeClr val="accent6"/>
                  </a:gs>
                </a:gsLst>
                <a:lin ang="2700000" scaled="0"/>
              </a:gradFill>
              <a:effectLst/>
            </a:endParaRPr>
          </a:p>
          <a:p>
            <a:pPr algn="ctr"/>
            <a:r>
              <a:rPr lang="zh-CN" altLang="en-US" sz="7200" b="1">
                <a:ln w="15875"/>
                <a:gradFill>
                  <a:gsLst>
                    <a:gs pos="0">
                      <a:schemeClr val="accent1"/>
                    </a:gs>
                    <a:gs pos="100000">
                      <a:schemeClr val="accent6"/>
                    </a:gs>
                  </a:gsLst>
                  <a:lin ang="2700000" scaled="0"/>
                </a:gradFill>
                <a:effectLst/>
              </a:rPr>
              <a:t>大趋势在，底仓就</a:t>
            </a:r>
            <a:r>
              <a:rPr lang="zh-CN" altLang="en-US" sz="7200" b="1">
                <a:ln w="15875"/>
                <a:gradFill>
                  <a:gsLst>
                    <a:gs pos="0">
                      <a:schemeClr val="accent1"/>
                    </a:gs>
                    <a:gs pos="100000">
                      <a:schemeClr val="accent6"/>
                    </a:gs>
                  </a:gsLst>
                  <a:lin ang="2700000" scaled="0"/>
                </a:gradFill>
                <a:effectLst/>
              </a:rPr>
              <a:t>在</a:t>
            </a:r>
            <a:endParaRPr lang="zh-CN" altLang="en-US" sz="7200" b="1">
              <a:ln w="15875"/>
              <a:gradFill>
                <a:gsLst>
                  <a:gs pos="0">
                    <a:schemeClr val="accent1"/>
                  </a:gs>
                  <a:gs pos="100000">
                    <a:schemeClr val="accent6"/>
                  </a:gs>
                </a:gsLst>
                <a:lin ang="2700000" scaled="0"/>
              </a:gradFill>
              <a:effectLst/>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54760" y="4012565"/>
            <a:ext cx="1343660" cy="491490"/>
          </a:xfrm>
          <a:prstGeom prst="rect">
            <a:avLst/>
          </a:prstGeom>
          <a:noFill/>
        </p:spPr>
        <p:txBody>
          <a:bodyPr wrap="square" rtlCol="0">
            <a:spAutoFit/>
          </a:bodyPr>
          <a:lstStyle/>
          <a:p>
            <a:r>
              <a:rPr lang="zh-CN" altLang="en-US" sz="2600">
                <a:solidFill>
                  <a:srgbClr val="C1662D"/>
                </a:solidFill>
                <a:latin typeface="思源黑体 CN Medium" panose="020B0600000000000000" charset="-122"/>
                <a:ea typeface="思源黑体 CN Medium" panose="020B0600000000000000" charset="-122"/>
                <a:sym typeface="+mn-ea"/>
              </a:rPr>
              <a:t>刘涛</a:t>
            </a:r>
            <a:endParaRPr lang="zh-CN" altLang="en-US" sz="2600">
              <a:solidFill>
                <a:srgbClr val="C1662D"/>
              </a:solidFill>
              <a:latin typeface="思源黑体 CN Medium" panose="020B0600000000000000" charset="-122"/>
              <a:ea typeface="思源黑体 CN Medium" panose="020B0600000000000000" charset="-122"/>
              <a:sym typeface="+mn-ea"/>
            </a:endParaRPr>
          </a:p>
        </p:txBody>
      </p:sp>
      <p:sp>
        <p:nvSpPr>
          <p:cNvPr id="9" name="文本框 8"/>
          <p:cNvSpPr txBox="1"/>
          <p:nvPr/>
        </p:nvSpPr>
        <p:spPr>
          <a:xfrm>
            <a:off x="2553970" y="4074160"/>
            <a:ext cx="3497580" cy="368300"/>
          </a:xfrm>
          <a:prstGeom prst="rect">
            <a:avLst/>
          </a:prstGeom>
          <a:noFill/>
        </p:spPr>
        <p:txBody>
          <a:bodyPr wrap="square" rtlCol="0">
            <a:spAutoFit/>
          </a:bodyPr>
          <a:lstStyle/>
          <a:p>
            <a:r>
              <a:rPr>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执业编号:A1120619060024</a:t>
            </a:r>
            <a:endParaRPr>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3" name="文本框 12"/>
          <p:cNvSpPr txBox="1"/>
          <p:nvPr/>
        </p:nvSpPr>
        <p:spPr>
          <a:xfrm>
            <a:off x="977265" y="3206115"/>
            <a:ext cx="4048760" cy="553085"/>
          </a:xfrm>
          <a:prstGeom prst="rect">
            <a:avLst/>
          </a:prstGeom>
          <a:noFill/>
        </p:spPr>
        <p:txBody>
          <a:bodyPr wrap="square" rtlCol="0">
            <a:spAutoFit/>
          </a:bodyPr>
          <a:lstStyle/>
          <a:p>
            <a:r>
              <a:rPr lang="en-US" sz="3000" dirty="0">
                <a:solidFill>
                  <a:srgbClr val="C1662D"/>
                </a:solidFill>
                <a:latin typeface="思源黑体 CN Medium" panose="020B0600000000000000" charset="-122"/>
                <a:ea typeface="思源黑体 CN Medium" panose="020B0600000000000000" charset="-122"/>
                <a:sym typeface="+mn-ea"/>
              </a:rPr>
              <a:t>3</a:t>
            </a:r>
            <a:r>
              <a:rPr sz="3000" dirty="0">
                <a:solidFill>
                  <a:srgbClr val="C1662D"/>
                </a:solidFill>
                <a:latin typeface="思源黑体 CN Medium" panose="020B0600000000000000" charset="-122"/>
                <a:ea typeface="思源黑体 CN Medium" panose="020B0600000000000000" charset="-122"/>
                <a:sym typeface="+mn-ea"/>
              </a:rPr>
              <a:t>月</a:t>
            </a:r>
            <a:r>
              <a:rPr lang="en-US" sz="3000" dirty="0">
                <a:solidFill>
                  <a:srgbClr val="C1662D"/>
                </a:solidFill>
                <a:latin typeface="思源黑体 CN Medium" panose="020B0600000000000000" charset="-122"/>
                <a:ea typeface="思源黑体 CN Medium" panose="020B0600000000000000" charset="-122"/>
                <a:sym typeface="+mn-ea"/>
              </a:rPr>
              <a:t>28</a:t>
            </a:r>
            <a:r>
              <a:rPr sz="3000" dirty="0">
                <a:solidFill>
                  <a:srgbClr val="C1662D"/>
                </a:solidFill>
                <a:latin typeface="思源黑体 CN Medium" panose="020B0600000000000000" charset="-122"/>
                <a:ea typeface="思源黑体 CN Medium" panose="020B0600000000000000" charset="-122"/>
                <a:sym typeface="+mn-ea"/>
              </a:rPr>
              <a:t>日 </a:t>
            </a:r>
            <a:r>
              <a:rPr lang="en-US" sz="3000" dirty="0">
                <a:solidFill>
                  <a:srgbClr val="C1662D"/>
                </a:solidFill>
                <a:latin typeface="思源黑体 CN Medium" panose="020B0600000000000000" charset="-122"/>
                <a:ea typeface="思源黑体 CN Medium" panose="020B0600000000000000" charset="-122"/>
                <a:sym typeface="+mn-ea"/>
              </a:rPr>
              <a:t>20:15</a:t>
            </a:r>
            <a:endParaRPr lang="zh-CN" altLang="en-US" sz="3000" dirty="0">
              <a:solidFill>
                <a:srgbClr val="C1662D"/>
              </a:solidFill>
              <a:latin typeface="思源黑体 CN Medium" panose="020B0600000000000000" charset="-122"/>
              <a:ea typeface="思源黑体 CN Medium" panose="020B0600000000000000" charset="-122"/>
              <a:sym typeface="+mn-ea"/>
            </a:endParaRPr>
          </a:p>
        </p:txBody>
      </p:sp>
      <p:sp>
        <p:nvSpPr>
          <p:cNvPr id="12" name="文本框 11"/>
          <p:cNvSpPr txBox="1"/>
          <p:nvPr>
            <p:custDataLst>
              <p:tags r:id="rId1"/>
            </p:custDataLst>
          </p:nvPr>
        </p:nvSpPr>
        <p:spPr>
          <a:xfrm>
            <a:off x="1254760" y="4561205"/>
            <a:ext cx="6076950" cy="1322070"/>
          </a:xfrm>
          <a:prstGeom prst="rect">
            <a:avLst/>
          </a:prstGeom>
          <a:noFill/>
        </p:spPr>
        <p:txBody>
          <a:bodyPr wrap="square" rtlCol="0">
            <a:spAutoFit/>
          </a:bodyPr>
          <a:lstStyle/>
          <a:p>
            <a:pPr algn="just" fontAlgn="auto">
              <a:lnSpc>
                <a:spcPct val="125000"/>
              </a:lnSpc>
            </a:pPr>
            <a:r>
              <a:rPr lang="zh-CN" altLang="en-US"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专注实战操作研究，独创《人气战法》 《黄金战法》《绝对龙头战法》， 熟知散户操作心理，建立完整盈利模式，精湛的短线技术，准确把握市场热点，帮助散户们在操作中确定方向，深受全国用户喜爱！</a:t>
            </a:r>
            <a:endParaRPr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pic>
        <p:nvPicPr>
          <p:cNvPr id="3" name="图片 2"/>
          <p:cNvPicPr>
            <a:picLocks noChangeAspect="1"/>
          </p:cNvPicPr>
          <p:nvPr/>
        </p:nvPicPr>
        <p:blipFill>
          <a:blip r:embed="rId2"/>
          <a:stretch>
            <a:fillRect/>
          </a:stretch>
        </p:blipFill>
        <p:spPr>
          <a:xfrm>
            <a:off x="977265" y="4033520"/>
            <a:ext cx="314325" cy="619125"/>
          </a:xfrm>
          <a:prstGeom prst="rect">
            <a:avLst/>
          </a:prstGeom>
        </p:spPr>
      </p:pic>
      <p:sp>
        <p:nvSpPr>
          <p:cNvPr id="2" name="文本框 1"/>
          <p:cNvSpPr txBox="1"/>
          <p:nvPr/>
        </p:nvSpPr>
        <p:spPr>
          <a:xfrm>
            <a:off x="633730" y="993954"/>
            <a:ext cx="8658225" cy="1014730"/>
          </a:xfrm>
          <a:prstGeom prst="rect">
            <a:avLst/>
          </a:prstGeom>
          <a:noFill/>
        </p:spPr>
        <p:txBody>
          <a:bodyPr wrap="square" rtlCol="0">
            <a:spAutoFit/>
          </a:bodyPr>
          <a:lstStyle/>
          <a:p>
            <a:pPr>
              <a:lnSpc>
                <a:spcPct val="100000"/>
              </a:lnSpc>
            </a:pPr>
            <a:r>
              <a:rPr lang="zh-CN" altLang="en-US" sz="60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龙头股的把握</a:t>
            </a:r>
            <a:r>
              <a:rPr lang="zh-CN" altLang="en-US" sz="60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细节</a:t>
            </a:r>
            <a:endParaRPr lang="zh-CN" altLang="en-US" sz="60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p:txBody>
      </p:sp>
      <p:pic>
        <p:nvPicPr>
          <p:cNvPr id="4" name="图片 3" descr="刘涛_1661826554142"/>
          <p:cNvPicPr>
            <a:picLocks noChangeAspect="1"/>
          </p:cNvPicPr>
          <p:nvPr/>
        </p:nvPicPr>
        <p:blipFill>
          <a:blip r:embed="rId3"/>
          <a:srcRect b="9903"/>
          <a:stretch>
            <a:fillRect/>
          </a:stretch>
        </p:blipFill>
        <p:spPr>
          <a:xfrm>
            <a:off x="7327265" y="941070"/>
            <a:ext cx="3101340" cy="5083810"/>
          </a:xfrm>
          <a:prstGeom prst="rect">
            <a:avLst/>
          </a:prstGeom>
        </p:spPr>
      </p:pic>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sym typeface="+mn-ea"/>
              </a:rPr>
              <a:t>周线不跌破，看支撑做</a:t>
            </a:r>
            <a:r>
              <a:rPr lang="zh-CN" altLang="en-US" sz="4000" b="1">
                <a:solidFill>
                  <a:schemeClr val="bg1"/>
                </a:solidFill>
                <a:sym typeface="+mn-ea"/>
              </a:rPr>
              <a:t>低吸</a:t>
            </a:r>
            <a:endParaRPr lang="zh-CN" altLang="en-US" sz="4000" b="1">
              <a:solidFill>
                <a:schemeClr val="bg1"/>
              </a:solidFill>
              <a:sym typeface="+mn-ea"/>
            </a:endParaRPr>
          </a:p>
        </p:txBody>
      </p:sp>
      <p:pic>
        <p:nvPicPr>
          <p:cNvPr id="2" name="图片 1"/>
          <p:cNvPicPr>
            <a:picLocks noChangeAspect="1"/>
          </p:cNvPicPr>
          <p:nvPr/>
        </p:nvPicPr>
        <p:blipFill>
          <a:blip r:embed="rId2"/>
          <a:stretch>
            <a:fillRect/>
          </a:stretch>
        </p:blipFill>
        <p:spPr>
          <a:xfrm>
            <a:off x="1560195" y="936625"/>
            <a:ext cx="10090150" cy="5585460"/>
          </a:xfrm>
          <a:prstGeom prst="rect">
            <a:avLst/>
          </a:prstGeom>
        </p:spPr>
      </p:pic>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sym typeface="+mn-ea"/>
              </a:rPr>
              <a:t>跌破蓝线出</a:t>
            </a:r>
            <a:r>
              <a:rPr lang="en-US" altLang="zh-CN" sz="4000" b="1">
                <a:solidFill>
                  <a:schemeClr val="bg1"/>
                </a:solidFill>
                <a:sym typeface="+mn-ea"/>
              </a:rPr>
              <a:t>S</a:t>
            </a:r>
            <a:r>
              <a:rPr lang="zh-CN" altLang="en-US" sz="4000" b="1">
                <a:solidFill>
                  <a:schemeClr val="bg1"/>
                </a:solidFill>
                <a:sym typeface="+mn-ea"/>
              </a:rPr>
              <a:t>点注意风险</a:t>
            </a:r>
            <a:r>
              <a:rPr lang="zh-CN" altLang="en-US" sz="4000" b="1">
                <a:solidFill>
                  <a:schemeClr val="bg1"/>
                </a:solidFill>
                <a:sym typeface="+mn-ea"/>
              </a:rPr>
              <a:t>信号</a:t>
            </a:r>
            <a:endParaRPr lang="zh-CN" altLang="en-US" sz="4000" b="1">
              <a:solidFill>
                <a:schemeClr val="bg1"/>
              </a:solidFill>
              <a:sym typeface="+mn-ea"/>
            </a:endParaRPr>
          </a:p>
        </p:txBody>
      </p:sp>
      <p:pic>
        <p:nvPicPr>
          <p:cNvPr id="4" name="图片 3"/>
          <p:cNvPicPr>
            <a:picLocks noChangeAspect="1"/>
          </p:cNvPicPr>
          <p:nvPr>
            <p:custDataLst>
              <p:tags r:id="rId2"/>
            </p:custDataLst>
          </p:nvPr>
        </p:nvPicPr>
        <p:blipFill>
          <a:blip r:embed="rId3"/>
          <a:stretch>
            <a:fillRect/>
          </a:stretch>
        </p:blipFill>
        <p:spPr>
          <a:xfrm>
            <a:off x="837565" y="1197610"/>
            <a:ext cx="4734560" cy="4902835"/>
          </a:xfrm>
          <a:prstGeom prst="rect">
            <a:avLst/>
          </a:prstGeom>
        </p:spPr>
      </p:pic>
      <p:pic>
        <p:nvPicPr>
          <p:cNvPr id="2" name="图片 1"/>
          <p:cNvPicPr>
            <a:picLocks noChangeAspect="1"/>
          </p:cNvPicPr>
          <p:nvPr/>
        </p:nvPicPr>
        <p:blipFill>
          <a:blip r:embed="rId4"/>
          <a:stretch>
            <a:fillRect/>
          </a:stretch>
        </p:blipFill>
        <p:spPr>
          <a:xfrm>
            <a:off x="5648960" y="1113155"/>
            <a:ext cx="6584950" cy="4987290"/>
          </a:xfrm>
          <a:prstGeom prst="rect">
            <a:avLst/>
          </a:prstGeom>
        </p:spPr>
      </p:pic>
    </p:spTree>
    <p:custDataLst>
      <p:tags r:id="rId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sym typeface="+mn-ea"/>
              </a:rPr>
              <a:t>龙头股操作</a:t>
            </a:r>
            <a:r>
              <a:rPr lang="zh-CN" altLang="en-US" sz="4000" b="1">
                <a:solidFill>
                  <a:schemeClr val="bg1"/>
                </a:solidFill>
                <a:sym typeface="+mn-ea"/>
              </a:rPr>
              <a:t>策略</a:t>
            </a:r>
            <a:endParaRPr lang="zh-CN" altLang="en-US" sz="4000" b="1">
              <a:solidFill>
                <a:schemeClr val="bg1"/>
              </a:solidFill>
              <a:sym typeface="+mn-ea"/>
            </a:endParaRPr>
          </a:p>
        </p:txBody>
      </p:sp>
      <p:sp>
        <p:nvSpPr>
          <p:cNvPr id="15" name="任意多边形: 形状 14"/>
          <p:cNvSpPr/>
          <p:nvPr>
            <p:custDataLst>
              <p:tags r:id="rId2"/>
            </p:custDataLst>
          </p:nvPr>
        </p:nvSpPr>
        <p:spPr>
          <a:xfrm>
            <a:off x="7958773" y="2522220"/>
            <a:ext cx="3071142" cy="1346331"/>
          </a:xfrm>
          <a:custGeom>
            <a:avLst/>
            <a:gdLst>
              <a:gd name="connsiteX0" fmla="*/ 0 w 2979534"/>
              <a:gd name="connsiteY0" fmla="*/ 0 h 1899874"/>
              <a:gd name="connsiteX1" fmla="*/ 2979534 w 2979534"/>
              <a:gd name="connsiteY1" fmla="*/ 0 h 1899874"/>
              <a:gd name="connsiteX2" fmla="*/ 2979534 w 2979534"/>
              <a:gd name="connsiteY2" fmla="*/ 1507390 h 1899874"/>
              <a:gd name="connsiteX3" fmla="*/ 1354752 w 2979534"/>
              <a:gd name="connsiteY3" fmla="*/ 1507390 h 1899874"/>
              <a:gd name="connsiteX4" fmla="*/ 919837 w 2979534"/>
              <a:gd name="connsiteY4" fmla="*/ 1899874 h 1899874"/>
              <a:gd name="connsiteX5" fmla="*/ 949571 w 2979534"/>
              <a:gd name="connsiteY5" fmla="*/ 1507390 h 1899874"/>
              <a:gd name="connsiteX6" fmla="*/ 0 w 2979534"/>
              <a:gd name="connsiteY6" fmla="*/ 1507390 h 1899874"/>
              <a:gd name="connsiteX0-1" fmla="*/ 0 w 2979534"/>
              <a:gd name="connsiteY0-2" fmla="*/ 0 h 1703901"/>
              <a:gd name="connsiteX1-3" fmla="*/ 2979534 w 2979534"/>
              <a:gd name="connsiteY1-4" fmla="*/ 0 h 1703901"/>
              <a:gd name="connsiteX2-5" fmla="*/ 2979534 w 2979534"/>
              <a:gd name="connsiteY2-6" fmla="*/ 1507390 h 1703901"/>
              <a:gd name="connsiteX3-7" fmla="*/ 1354752 w 2979534"/>
              <a:gd name="connsiteY3-8" fmla="*/ 1507390 h 1703901"/>
              <a:gd name="connsiteX4-9" fmla="*/ 1003880 w 2979534"/>
              <a:gd name="connsiteY4-10" fmla="*/ 1703901 h 1703901"/>
              <a:gd name="connsiteX5-11" fmla="*/ 949571 w 2979534"/>
              <a:gd name="connsiteY5-12" fmla="*/ 1507390 h 1703901"/>
              <a:gd name="connsiteX6-13" fmla="*/ 0 w 2979534"/>
              <a:gd name="connsiteY6-14" fmla="*/ 1507390 h 1703901"/>
              <a:gd name="connsiteX7" fmla="*/ 0 w 2979534"/>
              <a:gd name="connsiteY7" fmla="*/ 0 h 17039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 y="connsiteY7"/>
              </a:cxn>
            </a:cxnLst>
            <a:rect l="l" t="t" r="r" b="b"/>
            <a:pathLst>
              <a:path w="2979534" h="1703901">
                <a:moveTo>
                  <a:pt x="0" y="0"/>
                </a:moveTo>
                <a:lnTo>
                  <a:pt x="2979534" y="0"/>
                </a:lnTo>
                <a:lnTo>
                  <a:pt x="2979534" y="1507390"/>
                </a:lnTo>
                <a:lnTo>
                  <a:pt x="1354752" y="1507390"/>
                </a:lnTo>
                <a:lnTo>
                  <a:pt x="1003880" y="1703901"/>
                </a:lnTo>
                <a:lnTo>
                  <a:pt x="949571" y="1507390"/>
                </a:lnTo>
                <a:lnTo>
                  <a:pt x="0" y="1507390"/>
                </a:lnTo>
                <a:lnTo>
                  <a:pt x="0" y="0"/>
                </a:lnTo>
                <a:close/>
              </a:path>
            </a:pathLst>
          </a:custGeom>
          <a:solidFill>
            <a:schemeClr val="accent1">
              <a:lumMod val="60000"/>
              <a:lumOff val="40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 name="椭圆 2"/>
          <p:cNvSpPr/>
          <p:nvPr>
            <p:custDataLst>
              <p:tags r:id="rId3"/>
            </p:custDataLst>
          </p:nvPr>
        </p:nvSpPr>
        <p:spPr>
          <a:xfrm>
            <a:off x="5400358" y="3119755"/>
            <a:ext cx="1437569" cy="1437569"/>
          </a:xfrm>
          <a:prstGeom prst="ellipse">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任意多边形: 形状 25"/>
          <p:cNvSpPr/>
          <p:nvPr>
            <p:custDataLst>
              <p:tags r:id="rId4"/>
            </p:custDataLst>
          </p:nvPr>
        </p:nvSpPr>
        <p:spPr>
          <a:xfrm flipH="1">
            <a:off x="1163003" y="2483485"/>
            <a:ext cx="3189798" cy="1251642"/>
          </a:xfrm>
          <a:custGeom>
            <a:avLst/>
            <a:gdLst>
              <a:gd name="connsiteX0" fmla="*/ 0 w 2979534"/>
              <a:gd name="connsiteY0" fmla="*/ 0 h 1899874"/>
              <a:gd name="connsiteX1" fmla="*/ 2979534 w 2979534"/>
              <a:gd name="connsiteY1" fmla="*/ 0 h 1899874"/>
              <a:gd name="connsiteX2" fmla="*/ 2979534 w 2979534"/>
              <a:gd name="connsiteY2" fmla="*/ 1507390 h 1899874"/>
              <a:gd name="connsiteX3" fmla="*/ 1354752 w 2979534"/>
              <a:gd name="connsiteY3" fmla="*/ 1507390 h 1899874"/>
              <a:gd name="connsiteX4" fmla="*/ 919837 w 2979534"/>
              <a:gd name="connsiteY4" fmla="*/ 1899874 h 1899874"/>
              <a:gd name="connsiteX5" fmla="*/ 949571 w 2979534"/>
              <a:gd name="connsiteY5" fmla="*/ 1507390 h 1899874"/>
              <a:gd name="connsiteX6" fmla="*/ 0 w 2979534"/>
              <a:gd name="connsiteY6" fmla="*/ 1507390 h 1899874"/>
              <a:gd name="connsiteX0-1" fmla="*/ 0 w 2979534"/>
              <a:gd name="connsiteY0-2" fmla="*/ 0 h 1899874"/>
              <a:gd name="connsiteX1-3" fmla="*/ 2979534 w 2979534"/>
              <a:gd name="connsiteY1-4" fmla="*/ 0 h 1899874"/>
              <a:gd name="connsiteX2-5" fmla="*/ 2979534 w 2979534"/>
              <a:gd name="connsiteY2-6" fmla="*/ 1507390 h 1899874"/>
              <a:gd name="connsiteX3-7" fmla="*/ 1354752 w 2979534"/>
              <a:gd name="connsiteY3-8" fmla="*/ 1507390 h 1899874"/>
              <a:gd name="connsiteX4-9" fmla="*/ 919837 w 2979534"/>
              <a:gd name="connsiteY4-10" fmla="*/ 1899874 h 1899874"/>
              <a:gd name="connsiteX5-11" fmla="*/ 455078 w 2979534"/>
              <a:gd name="connsiteY5-12" fmla="*/ 1496258 h 1899874"/>
              <a:gd name="connsiteX6-13" fmla="*/ 0 w 2979534"/>
              <a:gd name="connsiteY6-14" fmla="*/ 1507390 h 1899874"/>
              <a:gd name="connsiteX7" fmla="*/ 0 w 2979534"/>
              <a:gd name="connsiteY7" fmla="*/ 0 h 1899874"/>
              <a:gd name="connsiteX0-15" fmla="*/ 0 w 2979534"/>
              <a:gd name="connsiteY0-16" fmla="*/ 0 h 1899874"/>
              <a:gd name="connsiteX1-17" fmla="*/ 2979534 w 2979534"/>
              <a:gd name="connsiteY1-18" fmla="*/ 0 h 1899874"/>
              <a:gd name="connsiteX2-19" fmla="*/ 2979534 w 2979534"/>
              <a:gd name="connsiteY2-20" fmla="*/ 1507390 h 1899874"/>
              <a:gd name="connsiteX3-21" fmla="*/ 788333 w 2979534"/>
              <a:gd name="connsiteY3-22" fmla="*/ 1507390 h 1899874"/>
              <a:gd name="connsiteX4-23" fmla="*/ 919837 w 2979534"/>
              <a:gd name="connsiteY4-24" fmla="*/ 1899874 h 1899874"/>
              <a:gd name="connsiteX5-25" fmla="*/ 455078 w 2979534"/>
              <a:gd name="connsiteY5-26" fmla="*/ 1496258 h 1899874"/>
              <a:gd name="connsiteX6-27" fmla="*/ 0 w 2979534"/>
              <a:gd name="connsiteY6-28" fmla="*/ 1507390 h 1899874"/>
              <a:gd name="connsiteX7-29" fmla="*/ 0 w 2979534"/>
              <a:gd name="connsiteY7-30" fmla="*/ 0 h 1899874"/>
              <a:gd name="connsiteX0-31" fmla="*/ 0 w 2979534"/>
              <a:gd name="connsiteY0-32" fmla="*/ 0 h 1866477"/>
              <a:gd name="connsiteX1-33" fmla="*/ 2979534 w 2979534"/>
              <a:gd name="connsiteY1-34" fmla="*/ 0 h 1866477"/>
              <a:gd name="connsiteX2-35" fmla="*/ 2979534 w 2979534"/>
              <a:gd name="connsiteY2-36" fmla="*/ 1507390 h 1866477"/>
              <a:gd name="connsiteX3-37" fmla="*/ 788333 w 2979534"/>
              <a:gd name="connsiteY3-38" fmla="*/ 1507390 h 1866477"/>
              <a:gd name="connsiteX4-39" fmla="*/ 443325 w 2979534"/>
              <a:gd name="connsiteY4-40" fmla="*/ 1866477 h 1866477"/>
              <a:gd name="connsiteX5-41" fmla="*/ 455078 w 2979534"/>
              <a:gd name="connsiteY5-42" fmla="*/ 1496258 h 1866477"/>
              <a:gd name="connsiteX6-43" fmla="*/ 0 w 2979534"/>
              <a:gd name="connsiteY6-44" fmla="*/ 1507390 h 1866477"/>
              <a:gd name="connsiteX7-45" fmla="*/ 0 w 2979534"/>
              <a:gd name="connsiteY7-46" fmla="*/ 0 h 1866477"/>
              <a:gd name="connsiteX0-47" fmla="*/ 0 w 2979534"/>
              <a:gd name="connsiteY0-48" fmla="*/ 0 h 1688362"/>
              <a:gd name="connsiteX1-49" fmla="*/ 2979534 w 2979534"/>
              <a:gd name="connsiteY1-50" fmla="*/ 0 h 1688362"/>
              <a:gd name="connsiteX2-51" fmla="*/ 2979534 w 2979534"/>
              <a:gd name="connsiteY2-52" fmla="*/ 1507390 h 1688362"/>
              <a:gd name="connsiteX3-53" fmla="*/ 788333 w 2979534"/>
              <a:gd name="connsiteY3-54" fmla="*/ 1507390 h 1688362"/>
              <a:gd name="connsiteX4-55" fmla="*/ 542223 w 2979534"/>
              <a:gd name="connsiteY4-56" fmla="*/ 1688362 h 1688362"/>
              <a:gd name="connsiteX5-57" fmla="*/ 455078 w 2979534"/>
              <a:gd name="connsiteY5-58" fmla="*/ 1496258 h 1688362"/>
              <a:gd name="connsiteX6-59" fmla="*/ 0 w 2979534"/>
              <a:gd name="connsiteY6-60" fmla="*/ 1507390 h 1688362"/>
              <a:gd name="connsiteX7-61" fmla="*/ 0 w 2979534"/>
              <a:gd name="connsiteY7-62" fmla="*/ 0 h 16883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2979534" h="1688362">
                <a:moveTo>
                  <a:pt x="0" y="0"/>
                </a:moveTo>
                <a:lnTo>
                  <a:pt x="2979534" y="0"/>
                </a:lnTo>
                <a:lnTo>
                  <a:pt x="2979534" y="1507390"/>
                </a:lnTo>
                <a:lnTo>
                  <a:pt x="788333" y="1507390"/>
                </a:lnTo>
                <a:lnTo>
                  <a:pt x="542223" y="1688362"/>
                </a:lnTo>
                <a:lnTo>
                  <a:pt x="455078" y="1496258"/>
                </a:lnTo>
                <a:lnTo>
                  <a:pt x="0" y="1507390"/>
                </a:lnTo>
                <a:lnTo>
                  <a:pt x="0" y="0"/>
                </a:lnTo>
                <a:close/>
              </a:path>
            </a:pathLst>
          </a:custGeom>
          <a:solidFill>
            <a:schemeClr val="accent1">
              <a:lumMod val="60000"/>
              <a:lumOff val="4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1" name="任意多边形: 形状 20"/>
          <p:cNvSpPr/>
          <p:nvPr>
            <p:custDataLst>
              <p:tags r:id="rId5"/>
            </p:custDataLst>
          </p:nvPr>
        </p:nvSpPr>
        <p:spPr>
          <a:xfrm>
            <a:off x="4308158" y="1353185"/>
            <a:ext cx="4069987" cy="1261266"/>
          </a:xfrm>
          <a:custGeom>
            <a:avLst/>
            <a:gdLst>
              <a:gd name="connsiteX0" fmla="*/ 0 w 3231726"/>
              <a:gd name="connsiteY0" fmla="*/ 0 h 2185192"/>
              <a:gd name="connsiteX1" fmla="*/ 3231726 w 3231726"/>
              <a:gd name="connsiteY1" fmla="*/ 0 h 2185192"/>
              <a:gd name="connsiteX2" fmla="*/ 3231726 w 3231726"/>
              <a:gd name="connsiteY2" fmla="*/ 1836000 h 2185192"/>
              <a:gd name="connsiteX3" fmla="*/ 2925662 w 3231726"/>
              <a:gd name="connsiteY3" fmla="*/ 1836000 h 2185192"/>
              <a:gd name="connsiteX4" fmla="*/ 3062302 w 3231726"/>
              <a:gd name="connsiteY4" fmla="*/ 2185192 h 2185192"/>
              <a:gd name="connsiteX5" fmla="*/ 2490350 w 3231726"/>
              <a:gd name="connsiteY5" fmla="*/ 1836000 h 2185192"/>
              <a:gd name="connsiteX6" fmla="*/ 0 w 3231726"/>
              <a:gd name="connsiteY6" fmla="*/ 1836000 h 2185192"/>
              <a:gd name="connsiteX0-1" fmla="*/ 0 w 3231726"/>
              <a:gd name="connsiteY0-2" fmla="*/ 0 h 2390617"/>
              <a:gd name="connsiteX1-3" fmla="*/ 3231726 w 3231726"/>
              <a:gd name="connsiteY1-4" fmla="*/ 0 h 2390617"/>
              <a:gd name="connsiteX2-5" fmla="*/ 3231726 w 3231726"/>
              <a:gd name="connsiteY2-6" fmla="*/ 1836000 h 2390617"/>
              <a:gd name="connsiteX3-7" fmla="*/ 2925662 w 3231726"/>
              <a:gd name="connsiteY3-8" fmla="*/ 1836000 h 2390617"/>
              <a:gd name="connsiteX4-9" fmla="*/ 2291911 w 3231726"/>
              <a:gd name="connsiteY4-10" fmla="*/ 2390617 h 2390617"/>
              <a:gd name="connsiteX5-11" fmla="*/ 2490350 w 3231726"/>
              <a:gd name="connsiteY5-12" fmla="*/ 1836000 h 2390617"/>
              <a:gd name="connsiteX6-13" fmla="*/ 0 w 3231726"/>
              <a:gd name="connsiteY6-14" fmla="*/ 1836000 h 2390617"/>
              <a:gd name="connsiteX7" fmla="*/ 0 w 3231726"/>
              <a:gd name="connsiteY7" fmla="*/ 0 h 2390617"/>
              <a:gd name="connsiteX0-15" fmla="*/ 0 w 3231726"/>
              <a:gd name="connsiteY0-16" fmla="*/ 0 h 2390617"/>
              <a:gd name="connsiteX1-17" fmla="*/ 3231726 w 3231726"/>
              <a:gd name="connsiteY1-18" fmla="*/ 0 h 2390617"/>
              <a:gd name="connsiteX2-19" fmla="*/ 3231726 w 3231726"/>
              <a:gd name="connsiteY2-20" fmla="*/ 1836000 h 2390617"/>
              <a:gd name="connsiteX3-21" fmla="*/ 2925662 w 3231726"/>
              <a:gd name="connsiteY3-22" fmla="*/ 1836000 h 2390617"/>
              <a:gd name="connsiteX4-23" fmla="*/ 2291911 w 3231726"/>
              <a:gd name="connsiteY4-24" fmla="*/ 2390617 h 2390617"/>
              <a:gd name="connsiteX5-25" fmla="*/ 1519711 w 3231726"/>
              <a:gd name="connsiteY5-26" fmla="*/ 1836001 h 2390617"/>
              <a:gd name="connsiteX6-27" fmla="*/ 0 w 3231726"/>
              <a:gd name="connsiteY6-28" fmla="*/ 1836000 h 2390617"/>
              <a:gd name="connsiteX7-29" fmla="*/ 0 w 3231726"/>
              <a:gd name="connsiteY7-30" fmla="*/ 0 h 2390617"/>
              <a:gd name="connsiteX0-31" fmla="*/ 0 w 3231726"/>
              <a:gd name="connsiteY0-32" fmla="*/ 0 h 2390617"/>
              <a:gd name="connsiteX1-33" fmla="*/ 3231726 w 3231726"/>
              <a:gd name="connsiteY1-34" fmla="*/ 0 h 2390617"/>
              <a:gd name="connsiteX2-35" fmla="*/ 3231726 w 3231726"/>
              <a:gd name="connsiteY2-36" fmla="*/ 1836000 h 2390617"/>
              <a:gd name="connsiteX3-37" fmla="*/ 1878595 w 3231726"/>
              <a:gd name="connsiteY3-38" fmla="*/ 1848839 h 2390617"/>
              <a:gd name="connsiteX4-39" fmla="*/ 2291911 w 3231726"/>
              <a:gd name="connsiteY4-40" fmla="*/ 2390617 h 2390617"/>
              <a:gd name="connsiteX5-41" fmla="*/ 1519711 w 3231726"/>
              <a:gd name="connsiteY5-42" fmla="*/ 1836001 h 2390617"/>
              <a:gd name="connsiteX6-43" fmla="*/ 0 w 3231726"/>
              <a:gd name="connsiteY6-44" fmla="*/ 1836000 h 2390617"/>
              <a:gd name="connsiteX7-45" fmla="*/ 0 w 3231726"/>
              <a:gd name="connsiteY7-46" fmla="*/ 0 h 2390617"/>
              <a:gd name="connsiteX0-47" fmla="*/ 0 w 3231726"/>
              <a:gd name="connsiteY0-48" fmla="*/ 0 h 2390617"/>
              <a:gd name="connsiteX1-49" fmla="*/ 3231726 w 3231726"/>
              <a:gd name="connsiteY1-50" fmla="*/ 0 h 2390617"/>
              <a:gd name="connsiteX2-51" fmla="*/ 3231726 w 3231726"/>
              <a:gd name="connsiteY2-52" fmla="*/ 1836000 h 2390617"/>
              <a:gd name="connsiteX3-53" fmla="*/ 1878595 w 3231726"/>
              <a:gd name="connsiteY3-54" fmla="*/ 1848839 h 2390617"/>
              <a:gd name="connsiteX4-55" fmla="*/ 1420628 w 3231726"/>
              <a:gd name="connsiteY4-56" fmla="*/ 2390617 h 2390617"/>
              <a:gd name="connsiteX5-57" fmla="*/ 1519711 w 3231726"/>
              <a:gd name="connsiteY5-58" fmla="*/ 1836001 h 2390617"/>
              <a:gd name="connsiteX6-59" fmla="*/ 0 w 3231726"/>
              <a:gd name="connsiteY6-60" fmla="*/ 1836000 h 2390617"/>
              <a:gd name="connsiteX7-61" fmla="*/ 0 w 3231726"/>
              <a:gd name="connsiteY7-62" fmla="*/ 0 h 2390617"/>
              <a:gd name="connsiteX0-63" fmla="*/ 0 w 3231726"/>
              <a:gd name="connsiteY0-64" fmla="*/ 0 h 2439320"/>
              <a:gd name="connsiteX1-65" fmla="*/ 3231726 w 3231726"/>
              <a:gd name="connsiteY1-66" fmla="*/ 0 h 2439320"/>
              <a:gd name="connsiteX2-67" fmla="*/ 3231726 w 3231726"/>
              <a:gd name="connsiteY2-68" fmla="*/ 1836000 h 2439320"/>
              <a:gd name="connsiteX3-69" fmla="*/ 1878595 w 3231726"/>
              <a:gd name="connsiteY3-70" fmla="*/ 1848839 h 2439320"/>
              <a:gd name="connsiteX4-71" fmla="*/ 1604056 w 3231726"/>
              <a:gd name="connsiteY4-72" fmla="*/ 2439320 h 2439320"/>
              <a:gd name="connsiteX5-73" fmla="*/ 1519711 w 3231726"/>
              <a:gd name="connsiteY5-74" fmla="*/ 1836001 h 2439320"/>
              <a:gd name="connsiteX6-75" fmla="*/ 0 w 3231726"/>
              <a:gd name="connsiteY6-76" fmla="*/ 1836000 h 2439320"/>
              <a:gd name="connsiteX7-77" fmla="*/ 0 w 3231726"/>
              <a:gd name="connsiteY7-78" fmla="*/ 0 h 24393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3231726" h="2439320">
                <a:moveTo>
                  <a:pt x="0" y="0"/>
                </a:moveTo>
                <a:lnTo>
                  <a:pt x="3231726" y="0"/>
                </a:lnTo>
                <a:lnTo>
                  <a:pt x="3231726" y="1836000"/>
                </a:lnTo>
                <a:lnTo>
                  <a:pt x="1878595" y="1848839"/>
                </a:lnTo>
                <a:lnTo>
                  <a:pt x="1604056" y="2439320"/>
                </a:lnTo>
                <a:lnTo>
                  <a:pt x="1519711" y="1836001"/>
                </a:lnTo>
                <a:lnTo>
                  <a:pt x="0" y="1836000"/>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52000" rIns="144000" bIns="144000" rtlCol="0" anchor="ctr">
            <a:noAutofit/>
          </a:bodyPr>
          <a:p>
            <a:pPr algn="ctr"/>
            <a:r>
              <a:rPr lang="zh-CN" altLang="en-US" sz="1600" kern="0" dirty="0">
                <a:ln>
                  <a:noFill/>
                  <a:prstDash val="sysDot"/>
                </a:ln>
                <a:solidFill>
                  <a:schemeClr val="lt1">
                    <a:lumMod val="100000"/>
                  </a:schemeClr>
                </a:solidFill>
                <a:latin typeface="+mn-ea"/>
                <a:cs typeface="+mn-ea"/>
              </a:rPr>
              <a:t>主题风口符合，龙头股特征一定要清晰，比如席位，控盘，业绩</a:t>
            </a:r>
            <a:r>
              <a:rPr lang="zh-CN" altLang="en-US" sz="1600" kern="0" dirty="0">
                <a:ln>
                  <a:noFill/>
                  <a:prstDash val="sysDot"/>
                </a:ln>
                <a:solidFill>
                  <a:schemeClr val="lt1">
                    <a:lumMod val="100000"/>
                  </a:schemeClr>
                </a:solidFill>
                <a:latin typeface="+mn-ea"/>
                <a:cs typeface="+mn-ea"/>
              </a:rPr>
              <a:t>等</a:t>
            </a:r>
            <a:endParaRPr lang="zh-CN" altLang="en-US" sz="1600" kern="0" dirty="0">
              <a:ln>
                <a:noFill/>
                <a:prstDash val="sysDot"/>
              </a:ln>
              <a:solidFill>
                <a:schemeClr val="lt1">
                  <a:lumMod val="100000"/>
                </a:schemeClr>
              </a:solidFill>
              <a:latin typeface="+mn-ea"/>
              <a:cs typeface="+mn-ea"/>
            </a:endParaRPr>
          </a:p>
        </p:txBody>
      </p:sp>
      <p:sp>
        <p:nvSpPr>
          <p:cNvPr id="14" name="任意多边形: 形状 13"/>
          <p:cNvSpPr/>
          <p:nvPr>
            <p:custDataLst>
              <p:tags r:id="rId6"/>
            </p:custDataLst>
          </p:nvPr>
        </p:nvSpPr>
        <p:spPr>
          <a:xfrm>
            <a:off x="1416050" y="2687955"/>
            <a:ext cx="3710940" cy="1325880"/>
          </a:xfrm>
          <a:custGeom>
            <a:avLst/>
            <a:gdLst>
              <a:gd name="connsiteX0" fmla="*/ 0 w 3480888"/>
              <a:gd name="connsiteY0" fmla="*/ 0 h 1533525"/>
              <a:gd name="connsiteX1" fmla="*/ 3149648 w 3480888"/>
              <a:gd name="connsiteY1" fmla="*/ 0 h 1533525"/>
              <a:gd name="connsiteX2" fmla="*/ 3149648 w 3480888"/>
              <a:gd name="connsiteY2" fmla="*/ 823081 h 1533525"/>
              <a:gd name="connsiteX3" fmla="*/ 3480888 w 3480888"/>
              <a:gd name="connsiteY3" fmla="*/ 914457 h 1533525"/>
              <a:gd name="connsiteX4" fmla="*/ 3149648 w 3480888"/>
              <a:gd name="connsiteY4" fmla="*/ 1120562 h 1533525"/>
              <a:gd name="connsiteX5" fmla="*/ 3149648 w 3480888"/>
              <a:gd name="connsiteY5" fmla="*/ 1533525 h 1533525"/>
              <a:gd name="connsiteX6" fmla="*/ 0 w 3480888"/>
              <a:gd name="connsiteY6" fmla="*/ 1533525 h 1533525"/>
              <a:gd name="connsiteX0-1" fmla="*/ 0 w 3474538"/>
              <a:gd name="connsiteY0-2" fmla="*/ 0 h 1533525"/>
              <a:gd name="connsiteX1-3" fmla="*/ 3149648 w 3474538"/>
              <a:gd name="connsiteY1-4" fmla="*/ 0 h 1533525"/>
              <a:gd name="connsiteX2-5" fmla="*/ 3149648 w 3474538"/>
              <a:gd name="connsiteY2-6" fmla="*/ 823081 h 1533525"/>
              <a:gd name="connsiteX3-7" fmla="*/ 3474538 w 3474538"/>
              <a:gd name="connsiteY3-8" fmla="*/ 958907 h 1533525"/>
              <a:gd name="connsiteX4-9" fmla="*/ 3149648 w 3474538"/>
              <a:gd name="connsiteY4-10" fmla="*/ 1120562 h 1533525"/>
              <a:gd name="connsiteX5-11" fmla="*/ 3149648 w 3474538"/>
              <a:gd name="connsiteY5-12" fmla="*/ 1533525 h 1533525"/>
              <a:gd name="connsiteX6-13" fmla="*/ 0 w 3474538"/>
              <a:gd name="connsiteY6-14" fmla="*/ 1533525 h 1533525"/>
              <a:gd name="connsiteX7" fmla="*/ 0 w 3474538"/>
              <a:gd name="connsiteY7" fmla="*/ 0 h 1533525"/>
              <a:gd name="connsiteX0-15" fmla="*/ 0 w 3474538"/>
              <a:gd name="connsiteY0-16" fmla="*/ 0 h 1533525"/>
              <a:gd name="connsiteX1-17" fmla="*/ 3149648 w 3474538"/>
              <a:gd name="connsiteY1-18" fmla="*/ 0 h 1533525"/>
              <a:gd name="connsiteX2-19" fmla="*/ 3149648 w 3474538"/>
              <a:gd name="connsiteY2-20" fmla="*/ 823081 h 1533525"/>
              <a:gd name="connsiteX3-21" fmla="*/ 3474538 w 3474538"/>
              <a:gd name="connsiteY3-22" fmla="*/ 1157079 h 1533525"/>
              <a:gd name="connsiteX4-23" fmla="*/ 3149648 w 3474538"/>
              <a:gd name="connsiteY4-24" fmla="*/ 1120562 h 1533525"/>
              <a:gd name="connsiteX5-25" fmla="*/ 3149648 w 3474538"/>
              <a:gd name="connsiteY5-26" fmla="*/ 1533525 h 1533525"/>
              <a:gd name="connsiteX6-27" fmla="*/ 0 w 3474538"/>
              <a:gd name="connsiteY6-28" fmla="*/ 1533525 h 1533525"/>
              <a:gd name="connsiteX7-29" fmla="*/ 0 w 3474538"/>
              <a:gd name="connsiteY7-30" fmla="*/ 0 h 1533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3474538" h="1533525">
                <a:moveTo>
                  <a:pt x="0" y="0"/>
                </a:moveTo>
                <a:lnTo>
                  <a:pt x="3149648" y="0"/>
                </a:lnTo>
                <a:lnTo>
                  <a:pt x="3149648" y="823081"/>
                </a:lnTo>
                <a:lnTo>
                  <a:pt x="3474538" y="1157079"/>
                </a:lnTo>
                <a:lnTo>
                  <a:pt x="3149648" y="1120562"/>
                </a:lnTo>
                <a:lnTo>
                  <a:pt x="3149648" y="1533525"/>
                </a:lnTo>
                <a:lnTo>
                  <a:pt x="0" y="1533525"/>
                </a:lnTo>
                <a:lnTo>
                  <a:pt x="0" y="0"/>
                </a:lnTo>
                <a:close/>
              </a:path>
            </a:pathLst>
          </a:cu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lIns="432000" tIns="288000" rIns="792000" rtlCol="0" anchor="ctr">
            <a:noAutofit/>
          </a:bodyPr>
          <a:p>
            <a:pPr algn="ctr"/>
            <a:r>
              <a:rPr lang="en-US" altLang="zh-CN" sz="1600" kern="0" dirty="0">
                <a:ln>
                  <a:noFill/>
                  <a:prstDash val="sysDot"/>
                </a:ln>
                <a:solidFill>
                  <a:schemeClr val="lt1">
                    <a:lumMod val="100000"/>
                  </a:schemeClr>
                </a:solidFill>
                <a:latin typeface="+mn-ea"/>
                <a:cs typeface="+mn-ea"/>
              </a:rPr>
              <a:t>4</a:t>
            </a:r>
            <a:r>
              <a:rPr lang="zh-CN" altLang="en-US" sz="1600" kern="0" dirty="0">
                <a:ln>
                  <a:noFill/>
                  <a:prstDash val="sysDot"/>
                </a:ln>
                <a:solidFill>
                  <a:schemeClr val="lt1">
                    <a:lumMod val="100000"/>
                  </a:schemeClr>
                </a:solidFill>
                <a:latin typeface="+mn-ea"/>
                <a:cs typeface="+mn-ea"/>
              </a:rPr>
              <a:t>，看好流动资金把握龙头股人气问题，人气减少，仓位减少，流动资金翻红注意</a:t>
            </a:r>
            <a:r>
              <a:rPr lang="zh-CN" altLang="en-US" sz="1600" kern="0" dirty="0">
                <a:ln>
                  <a:noFill/>
                  <a:prstDash val="sysDot"/>
                </a:ln>
                <a:solidFill>
                  <a:schemeClr val="lt1">
                    <a:lumMod val="100000"/>
                  </a:schemeClr>
                </a:solidFill>
                <a:latin typeface="+mn-ea"/>
                <a:cs typeface="+mn-ea"/>
              </a:rPr>
              <a:t>低吸</a:t>
            </a:r>
            <a:endParaRPr lang="zh-CN" altLang="en-US" sz="1600" kern="0" dirty="0">
              <a:ln>
                <a:noFill/>
                <a:prstDash val="sysDot"/>
              </a:ln>
              <a:solidFill>
                <a:schemeClr val="lt1">
                  <a:lumMod val="100000"/>
                </a:schemeClr>
              </a:solidFill>
              <a:latin typeface="+mn-ea"/>
              <a:cs typeface="+mn-ea"/>
            </a:endParaRPr>
          </a:p>
        </p:txBody>
      </p:sp>
      <p:sp>
        <p:nvSpPr>
          <p:cNvPr id="10" name="任意多边形: 形状 9"/>
          <p:cNvSpPr/>
          <p:nvPr>
            <p:custDataLst>
              <p:tags r:id="rId7"/>
            </p:custDataLst>
          </p:nvPr>
        </p:nvSpPr>
        <p:spPr>
          <a:xfrm>
            <a:off x="1751013" y="4406900"/>
            <a:ext cx="3611528" cy="1088528"/>
          </a:xfrm>
          <a:custGeom>
            <a:avLst/>
            <a:gdLst>
              <a:gd name="connsiteX0" fmla="*/ 0 w 3480888"/>
              <a:gd name="connsiteY0" fmla="*/ 0 h 1533525"/>
              <a:gd name="connsiteX1" fmla="*/ 3149648 w 3480888"/>
              <a:gd name="connsiteY1" fmla="*/ 0 h 1533525"/>
              <a:gd name="connsiteX2" fmla="*/ 3149648 w 3480888"/>
              <a:gd name="connsiteY2" fmla="*/ 823081 h 1533525"/>
              <a:gd name="connsiteX3" fmla="*/ 3480888 w 3480888"/>
              <a:gd name="connsiteY3" fmla="*/ 914457 h 1533525"/>
              <a:gd name="connsiteX4" fmla="*/ 3149648 w 3480888"/>
              <a:gd name="connsiteY4" fmla="*/ 1120562 h 1533525"/>
              <a:gd name="connsiteX5" fmla="*/ 3149648 w 3480888"/>
              <a:gd name="connsiteY5" fmla="*/ 1533525 h 1533525"/>
              <a:gd name="connsiteX6" fmla="*/ 0 w 3480888"/>
              <a:gd name="connsiteY6" fmla="*/ 1533525 h 1533525"/>
              <a:gd name="connsiteX0-1" fmla="*/ 0 w 3474538"/>
              <a:gd name="connsiteY0-2" fmla="*/ 0 h 1533525"/>
              <a:gd name="connsiteX1-3" fmla="*/ 3149648 w 3474538"/>
              <a:gd name="connsiteY1-4" fmla="*/ 0 h 1533525"/>
              <a:gd name="connsiteX2-5" fmla="*/ 3149648 w 3474538"/>
              <a:gd name="connsiteY2-6" fmla="*/ 823081 h 1533525"/>
              <a:gd name="connsiteX3-7" fmla="*/ 3474538 w 3474538"/>
              <a:gd name="connsiteY3-8" fmla="*/ 958907 h 1533525"/>
              <a:gd name="connsiteX4-9" fmla="*/ 3149648 w 3474538"/>
              <a:gd name="connsiteY4-10" fmla="*/ 1120562 h 1533525"/>
              <a:gd name="connsiteX5-11" fmla="*/ 3149648 w 3474538"/>
              <a:gd name="connsiteY5-12" fmla="*/ 1533525 h 1533525"/>
              <a:gd name="connsiteX6-13" fmla="*/ 0 w 3474538"/>
              <a:gd name="connsiteY6-14" fmla="*/ 1533525 h 1533525"/>
              <a:gd name="connsiteX7" fmla="*/ 0 w 3474538"/>
              <a:gd name="connsiteY7" fmla="*/ 0 h 1533525"/>
              <a:gd name="connsiteX0-15" fmla="*/ 0 w 3485890"/>
              <a:gd name="connsiteY0-16" fmla="*/ 0 h 1533525"/>
              <a:gd name="connsiteX1-17" fmla="*/ 3149648 w 3485890"/>
              <a:gd name="connsiteY1-18" fmla="*/ 0 h 1533525"/>
              <a:gd name="connsiteX2-19" fmla="*/ 3149648 w 3485890"/>
              <a:gd name="connsiteY2-20" fmla="*/ 823081 h 1533525"/>
              <a:gd name="connsiteX3-21" fmla="*/ 3485890 w 3485890"/>
              <a:gd name="connsiteY3-22" fmla="*/ 682983 h 1533525"/>
              <a:gd name="connsiteX4-23" fmla="*/ 3149648 w 3485890"/>
              <a:gd name="connsiteY4-24" fmla="*/ 1120562 h 1533525"/>
              <a:gd name="connsiteX5-25" fmla="*/ 3149648 w 3485890"/>
              <a:gd name="connsiteY5-26" fmla="*/ 1533525 h 1533525"/>
              <a:gd name="connsiteX6-27" fmla="*/ 0 w 3485890"/>
              <a:gd name="connsiteY6-28" fmla="*/ 1533525 h 1533525"/>
              <a:gd name="connsiteX7-29" fmla="*/ 0 w 3485890"/>
              <a:gd name="connsiteY7-30" fmla="*/ 0 h 1533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3485890" h="1533525">
                <a:moveTo>
                  <a:pt x="0" y="0"/>
                </a:moveTo>
                <a:lnTo>
                  <a:pt x="3149648" y="0"/>
                </a:lnTo>
                <a:lnTo>
                  <a:pt x="3149648" y="823081"/>
                </a:lnTo>
                <a:lnTo>
                  <a:pt x="3485890" y="682983"/>
                </a:lnTo>
                <a:lnTo>
                  <a:pt x="3149648" y="1120562"/>
                </a:lnTo>
                <a:lnTo>
                  <a:pt x="3149648" y="1533525"/>
                </a:lnTo>
                <a:lnTo>
                  <a:pt x="0" y="1533525"/>
                </a:lnTo>
                <a:lnTo>
                  <a:pt x="0" y="0"/>
                </a:lnTo>
                <a:close/>
              </a:path>
            </a:pathLst>
          </a:cu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288000" rIns="468000" rtlCol="0" anchor="ctr">
            <a:noAutofit/>
          </a:bodyPr>
          <a:p>
            <a:pPr algn="ctr"/>
            <a:r>
              <a:rPr lang="en-US" altLang="zh-CN" sz="1600" kern="0" dirty="0">
                <a:ln>
                  <a:noFill/>
                  <a:prstDash val="sysDot"/>
                </a:ln>
                <a:solidFill>
                  <a:schemeClr val="lt1">
                    <a:lumMod val="100000"/>
                  </a:schemeClr>
                </a:solidFill>
                <a:latin typeface="+mn-ea"/>
                <a:cs typeface="+mn-ea"/>
              </a:rPr>
              <a:t>3</a:t>
            </a:r>
            <a:r>
              <a:rPr lang="zh-CN" altLang="en-US" sz="1600" kern="0" dirty="0">
                <a:ln>
                  <a:noFill/>
                  <a:prstDash val="sysDot"/>
                </a:ln>
                <a:solidFill>
                  <a:schemeClr val="lt1">
                    <a:lumMod val="100000"/>
                  </a:schemeClr>
                </a:solidFill>
                <a:latin typeface="+mn-ea"/>
                <a:cs typeface="+mn-ea"/>
              </a:rPr>
              <a:t>，</a:t>
            </a:r>
            <a:r>
              <a:rPr lang="en-US" altLang="zh-CN" sz="1600" kern="0" dirty="0">
                <a:ln>
                  <a:noFill/>
                  <a:prstDash val="sysDot"/>
                </a:ln>
                <a:solidFill>
                  <a:schemeClr val="lt1">
                    <a:lumMod val="100000"/>
                  </a:schemeClr>
                </a:solidFill>
                <a:latin typeface="+mn-ea"/>
                <a:cs typeface="+mn-ea"/>
              </a:rPr>
              <a:t> </a:t>
            </a:r>
            <a:r>
              <a:rPr lang="zh-CN" altLang="en-US" sz="1600" kern="0" dirty="0">
                <a:ln>
                  <a:noFill/>
                  <a:prstDash val="sysDot"/>
                </a:ln>
                <a:solidFill>
                  <a:schemeClr val="lt1">
                    <a:lumMod val="100000"/>
                  </a:schemeClr>
                </a:solidFill>
                <a:latin typeface="+mn-ea"/>
                <a:cs typeface="+mn-ea"/>
              </a:rPr>
              <a:t>看好爆量位置，在智能交易附近进行</a:t>
            </a:r>
            <a:r>
              <a:rPr lang="zh-CN" altLang="en-US" sz="1600" kern="0" dirty="0">
                <a:ln>
                  <a:noFill/>
                  <a:prstDash val="sysDot"/>
                </a:ln>
                <a:solidFill>
                  <a:schemeClr val="lt1">
                    <a:lumMod val="100000"/>
                  </a:schemeClr>
                </a:solidFill>
                <a:latin typeface="+mn-ea"/>
                <a:cs typeface="+mn-ea"/>
              </a:rPr>
              <a:t>低吸</a:t>
            </a:r>
            <a:endParaRPr lang="zh-CN" altLang="en-US" sz="1600" kern="0" dirty="0">
              <a:ln>
                <a:noFill/>
                <a:prstDash val="sysDot"/>
              </a:ln>
              <a:solidFill>
                <a:schemeClr val="lt1">
                  <a:lumMod val="100000"/>
                </a:schemeClr>
              </a:solidFill>
              <a:latin typeface="+mn-ea"/>
              <a:cs typeface="+mn-ea"/>
            </a:endParaRPr>
          </a:p>
        </p:txBody>
      </p:sp>
      <p:sp>
        <p:nvSpPr>
          <p:cNvPr id="23" name="任意多边形: 形状 22"/>
          <p:cNvSpPr/>
          <p:nvPr>
            <p:custDataLst>
              <p:tags r:id="rId8"/>
            </p:custDataLst>
          </p:nvPr>
        </p:nvSpPr>
        <p:spPr>
          <a:xfrm flipH="1">
            <a:off x="7054533" y="2802890"/>
            <a:ext cx="3664712" cy="1166316"/>
          </a:xfrm>
          <a:custGeom>
            <a:avLst/>
            <a:gdLst>
              <a:gd name="connsiteX0" fmla="*/ 0 w 3480888"/>
              <a:gd name="connsiteY0" fmla="*/ 0 h 1533525"/>
              <a:gd name="connsiteX1" fmla="*/ 3149648 w 3480888"/>
              <a:gd name="connsiteY1" fmla="*/ 0 h 1533525"/>
              <a:gd name="connsiteX2" fmla="*/ 3149648 w 3480888"/>
              <a:gd name="connsiteY2" fmla="*/ 823081 h 1533525"/>
              <a:gd name="connsiteX3" fmla="*/ 3480888 w 3480888"/>
              <a:gd name="connsiteY3" fmla="*/ 914457 h 1533525"/>
              <a:gd name="connsiteX4" fmla="*/ 3149648 w 3480888"/>
              <a:gd name="connsiteY4" fmla="*/ 1120562 h 1533525"/>
              <a:gd name="connsiteX5" fmla="*/ 3149648 w 3480888"/>
              <a:gd name="connsiteY5" fmla="*/ 1533525 h 1533525"/>
              <a:gd name="connsiteX6" fmla="*/ 0 w 3480888"/>
              <a:gd name="connsiteY6" fmla="*/ 1533525 h 1533525"/>
              <a:gd name="connsiteX0-1" fmla="*/ 0 w 3474538"/>
              <a:gd name="connsiteY0-2" fmla="*/ 0 h 1533525"/>
              <a:gd name="connsiteX1-3" fmla="*/ 3149648 w 3474538"/>
              <a:gd name="connsiteY1-4" fmla="*/ 0 h 1533525"/>
              <a:gd name="connsiteX2-5" fmla="*/ 3149648 w 3474538"/>
              <a:gd name="connsiteY2-6" fmla="*/ 823081 h 1533525"/>
              <a:gd name="connsiteX3-7" fmla="*/ 3474538 w 3474538"/>
              <a:gd name="connsiteY3-8" fmla="*/ 958907 h 1533525"/>
              <a:gd name="connsiteX4-9" fmla="*/ 3149648 w 3474538"/>
              <a:gd name="connsiteY4-10" fmla="*/ 1120562 h 1533525"/>
              <a:gd name="connsiteX5-11" fmla="*/ 3149648 w 3474538"/>
              <a:gd name="connsiteY5-12" fmla="*/ 1533525 h 1533525"/>
              <a:gd name="connsiteX6-13" fmla="*/ 0 w 3474538"/>
              <a:gd name="connsiteY6-14" fmla="*/ 1533525 h 1533525"/>
              <a:gd name="connsiteX7" fmla="*/ 0 w 3474538"/>
              <a:gd name="connsiteY7" fmla="*/ 0 h 1533525"/>
              <a:gd name="connsiteX0-15" fmla="*/ 0 w 3474538"/>
              <a:gd name="connsiteY0-16" fmla="*/ 0 h 1533525"/>
              <a:gd name="connsiteX1-17" fmla="*/ 3149648 w 3474538"/>
              <a:gd name="connsiteY1-18" fmla="*/ 0 h 1533525"/>
              <a:gd name="connsiteX2-19" fmla="*/ 3149648 w 3474538"/>
              <a:gd name="connsiteY2-20" fmla="*/ 823081 h 1533525"/>
              <a:gd name="connsiteX3-21" fmla="*/ 3474538 w 3474538"/>
              <a:gd name="connsiteY3-22" fmla="*/ 1157079 h 1533525"/>
              <a:gd name="connsiteX4-23" fmla="*/ 3149648 w 3474538"/>
              <a:gd name="connsiteY4-24" fmla="*/ 1120562 h 1533525"/>
              <a:gd name="connsiteX5-25" fmla="*/ 3149648 w 3474538"/>
              <a:gd name="connsiteY5-26" fmla="*/ 1533525 h 1533525"/>
              <a:gd name="connsiteX6-27" fmla="*/ 0 w 3474538"/>
              <a:gd name="connsiteY6-28" fmla="*/ 1533525 h 1533525"/>
              <a:gd name="connsiteX7-29" fmla="*/ 0 w 3474538"/>
              <a:gd name="connsiteY7-30" fmla="*/ 0 h 1533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3474538" h="1533525">
                <a:moveTo>
                  <a:pt x="0" y="0"/>
                </a:moveTo>
                <a:lnTo>
                  <a:pt x="3149648" y="0"/>
                </a:lnTo>
                <a:lnTo>
                  <a:pt x="3149648" y="823081"/>
                </a:lnTo>
                <a:lnTo>
                  <a:pt x="3474538" y="1157079"/>
                </a:lnTo>
                <a:lnTo>
                  <a:pt x="3149648" y="1120562"/>
                </a:lnTo>
                <a:lnTo>
                  <a:pt x="3149648" y="1533525"/>
                </a:lnTo>
                <a:lnTo>
                  <a:pt x="0" y="1533525"/>
                </a:lnTo>
                <a:lnTo>
                  <a:pt x="0" y="0"/>
                </a:lnTo>
                <a:close/>
              </a:path>
            </a:pathLst>
          </a:cu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lIns="504000" tIns="252000" rIns="144000" rtlCol="0" anchor="ctr">
            <a:noAutofit/>
          </a:bodyPr>
          <a:p>
            <a:pPr algn="ctr"/>
            <a:r>
              <a:rPr lang="en-US" altLang="zh-CN" sz="1600" kern="0" dirty="0">
                <a:ln>
                  <a:noFill/>
                  <a:prstDash val="sysDot"/>
                </a:ln>
                <a:solidFill>
                  <a:schemeClr val="lt1">
                    <a:lumMod val="100000"/>
                  </a:schemeClr>
                </a:solidFill>
                <a:latin typeface="+mn-ea"/>
                <a:cs typeface="+mn-ea"/>
              </a:rPr>
              <a:t>1</a:t>
            </a:r>
            <a:r>
              <a:rPr lang="zh-CN" altLang="en-US" sz="1600" kern="0" dirty="0">
                <a:ln>
                  <a:noFill/>
                  <a:prstDash val="sysDot"/>
                </a:ln>
                <a:solidFill>
                  <a:schemeClr val="lt1">
                    <a:lumMod val="100000"/>
                  </a:schemeClr>
                </a:solidFill>
                <a:latin typeface="+mn-ea"/>
                <a:cs typeface="+mn-ea"/>
              </a:rPr>
              <a:t>，</a:t>
            </a:r>
            <a:r>
              <a:rPr lang="en-US" altLang="zh-CN" sz="1600" kern="0" dirty="0">
                <a:ln>
                  <a:noFill/>
                  <a:prstDash val="sysDot"/>
                </a:ln>
                <a:solidFill>
                  <a:schemeClr val="lt1">
                    <a:lumMod val="100000"/>
                  </a:schemeClr>
                </a:solidFill>
                <a:latin typeface="+mn-ea"/>
                <a:cs typeface="+mn-ea"/>
              </a:rPr>
              <a:t> </a:t>
            </a:r>
            <a:r>
              <a:rPr lang="zh-CN" altLang="en-US" sz="1600" kern="0" dirty="0">
                <a:ln>
                  <a:noFill/>
                  <a:prstDash val="sysDot"/>
                </a:ln>
                <a:solidFill>
                  <a:schemeClr val="lt1">
                    <a:lumMod val="100000"/>
                  </a:schemeClr>
                </a:solidFill>
                <a:latin typeface="+mn-ea"/>
                <a:cs typeface="+mn-ea"/>
              </a:rPr>
              <a:t>周线不跌破大趋势依然在，要么以周线智能辅助线为低吸，大趋势不跌破，不必</a:t>
            </a:r>
            <a:r>
              <a:rPr lang="zh-CN" altLang="en-US" sz="1600" kern="0" dirty="0">
                <a:ln>
                  <a:noFill/>
                  <a:prstDash val="sysDot"/>
                </a:ln>
                <a:solidFill>
                  <a:schemeClr val="lt1">
                    <a:lumMod val="100000"/>
                  </a:schemeClr>
                </a:solidFill>
                <a:latin typeface="+mn-ea"/>
                <a:cs typeface="+mn-ea"/>
              </a:rPr>
              <a:t>清仓</a:t>
            </a:r>
            <a:endParaRPr lang="zh-CN" altLang="en-US" sz="1600" kern="0" dirty="0">
              <a:ln>
                <a:noFill/>
                <a:prstDash val="sysDot"/>
              </a:ln>
              <a:solidFill>
                <a:schemeClr val="lt1">
                  <a:lumMod val="100000"/>
                </a:schemeClr>
              </a:solidFill>
              <a:latin typeface="+mn-ea"/>
              <a:cs typeface="+mn-ea"/>
            </a:endParaRPr>
          </a:p>
        </p:txBody>
      </p:sp>
      <p:sp>
        <p:nvSpPr>
          <p:cNvPr id="25" name="任意多边形: 形状 24"/>
          <p:cNvSpPr/>
          <p:nvPr>
            <p:custDataLst>
              <p:tags r:id="rId9"/>
            </p:custDataLst>
          </p:nvPr>
        </p:nvSpPr>
        <p:spPr>
          <a:xfrm flipH="1">
            <a:off x="6799898" y="4416425"/>
            <a:ext cx="3630667" cy="1088528"/>
          </a:xfrm>
          <a:custGeom>
            <a:avLst/>
            <a:gdLst>
              <a:gd name="connsiteX0" fmla="*/ 0 w 3480888"/>
              <a:gd name="connsiteY0" fmla="*/ 0 h 1533525"/>
              <a:gd name="connsiteX1" fmla="*/ 3149648 w 3480888"/>
              <a:gd name="connsiteY1" fmla="*/ 0 h 1533525"/>
              <a:gd name="connsiteX2" fmla="*/ 3149648 w 3480888"/>
              <a:gd name="connsiteY2" fmla="*/ 823081 h 1533525"/>
              <a:gd name="connsiteX3" fmla="*/ 3480888 w 3480888"/>
              <a:gd name="connsiteY3" fmla="*/ 914457 h 1533525"/>
              <a:gd name="connsiteX4" fmla="*/ 3149648 w 3480888"/>
              <a:gd name="connsiteY4" fmla="*/ 1120562 h 1533525"/>
              <a:gd name="connsiteX5" fmla="*/ 3149648 w 3480888"/>
              <a:gd name="connsiteY5" fmla="*/ 1533525 h 1533525"/>
              <a:gd name="connsiteX6" fmla="*/ 0 w 3480888"/>
              <a:gd name="connsiteY6" fmla="*/ 1533525 h 1533525"/>
              <a:gd name="connsiteX0-1" fmla="*/ 0 w 3474538"/>
              <a:gd name="connsiteY0-2" fmla="*/ 0 h 1533525"/>
              <a:gd name="connsiteX1-3" fmla="*/ 3149648 w 3474538"/>
              <a:gd name="connsiteY1-4" fmla="*/ 0 h 1533525"/>
              <a:gd name="connsiteX2-5" fmla="*/ 3149648 w 3474538"/>
              <a:gd name="connsiteY2-6" fmla="*/ 823081 h 1533525"/>
              <a:gd name="connsiteX3-7" fmla="*/ 3474538 w 3474538"/>
              <a:gd name="connsiteY3-8" fmla="*/ 958907 h 1533525"/>
              <a:gd name="connsiteX4-9" fmla="*/ 3149648 w 3474538"/>
              <a:gd name="connsiteY4-10" fmla="*/ 1120562 h 1533525"/>
              <a:gd name="connsiteX5-11" fmla="*/ 3149648 w 3474538"/>
              <a:gd name="connsiteY5-12" fmla="*/ 1533525 h 1533525"/>
              <a:gd name="connsiteX6-13" fmla="*/ 0 w 3474538"/>
              <a:gd name="connsiteY6-14" fmla="*/ 1533525 h 1533525"/>
              <a:gd name="connsiteX7" fmla="*/ 0 w 3474538"/>
              <a:gd name="connsiteY7" fmla="*/ 0 h 1533525"/>
              <a:gd name="connsiteX0-15" fmla="*/ 0 w 3485890"/>
              <a:gd name="connsiteY0-16" fmla="*/ 0 h 1533525"/>
              <a:gd name="connsiteX1-17" fmla="*/ 3149648 w 3485890"/>
              <a:gd name="connsiteY1-18" fmla="*/ 0 h 1533525"/>
              <a:gd name="connsiteX2-19" fmla="*/ 3149648 w 3485890"/>
              <a:gd name="connsiteY2-20" fmla="*/ 823081 h 1533525"/>
              <a:gd name="connsiteX3-21" fmla="*/ 3485890 w 3485890"/>
              <a:gd name="connsiteY3-22" fmla="*/ 682983 h 1533525"/>
              <a:gd name="connsiteX4-23" fmla="*/ 3149648 w 3485890"/>
              <a:gd name="connsiteY4-24" fmla="*/ 1120562 h 1533525"/>
              <a:gd name="connsiteX5-25" fmla="*/ 3149648 w 3485890"/>
              <a:gd name="connsiteY5-26" fmla="*/ 1533525 h 1533525"/>
              <a:gd name="connsiteX6-27" fmla="*/ 0 w 3485890"/>
              <a:gd name="connsiteY6-28" fmla="*/ 1533525 h 1533525"/>
              <a:gd name="connsiteX7-29" fmla="*/ 0 w 3485890"/>
              <a:gd name="connsiteY7-30" fmla="*/ 0 h 1533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3485890" h="1533525">
                <a:moveTo>
                  <a:pt x="0" y="0"/>
                </a:moveTo>
                <a:lnTo>
                  <a:pt x="3149648" y="0"/>
                </a:lnTo>
                <a:lnTo>
                  <a:pt x="3149648" y="823081"/>
                </a:lnTo>
                <a:lnTo>
                  <a:pt x="3485890" y="682983"/>
                </a:lnTo>
                <a:lnTo>
                  <a:pt x="3149648" y="1120562"/>
                </a:lnTo>
                <a:lnTo>
                  <a:pt x="3149648" y="1533525"/>
                </a:lnTo>
                <a:lnTo>
                  <a:pt x="0" y="1533525"/>
                </a:lnTo>
                <a:lnTo>
                  <a:pt x="0" y="0"/>
                </a:lnTo>
                <a:close/>
              </a:path>
            </a:pathLst>
          </a:cu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lIns="504000" tIns="252000" rIns="144000" rtlCol="0" anchor="ctr">
            <a:noAutofit/>
          </a:bodyPr>
          <a:p>
            <a:pPr algn="ctr"/>
            <a:r>
              <a:rPr lang="en-US" altLang="zh-CN" sz="1600" kern="0" dirty="0">
                <a:ln>
                  <a:noFill/>
                  <a:prstDash val="sysDot"/>
                </a:ln>
                <a:solidFill>
                  <a:schemeClr val="lt1">
                    <a:lumMod val="100000"/>
                  </a:schemeClr>
                </a:solidFill>
                <a:latin typeface="+mn-ea"/>
                <a:cs typeface="+mn-ea"/>
              </a:rPr>
              <a:t>2</a:t>
            </a:r>
            <a:r>
              <a:rPr lang="zh-CN" altLang="en-US" sz="1600" kern="0" dirty="0">
                <a:ln>
                  <a:noFill/>
                  <a:prstDash val="sysDot"/>
                </a:ln>
                <a:solidFill>
                  <a:schemeClr val="lt1">
                    <a:lumMod val="100000"/>
                  </a:schemeClr>
                </a:solidFill>
                <a:latin typeface="+mn-ea"/>
                <a:cs typeface="+mn-ea"/>
              </a:rPr>
              <a:t>，</a:t>
            </a:r>
            <a:r>
              <a:rPr lang="en-US" altLang="zh-CN" sz="1600" kern="0" dirty="0">
                <a:ln>
                  <a:noFill/>
                  <a:prstDash val="sysDot"/>
                </a:ln>
                <a:solidFill>
                  <a:schemeClr val="lt1">
                    <a:lumMod val="100000"/>
                  </a:schemeClr>
                </a:solidFill>
                <a:latin typeface="+mn-ea"/>
                <a:cs typeface="+mn-ea"/>
              </a:rPr>
              <a:t> </a:t>
            </a:r>
            <a:r>
              <a:rPr lang="zh-CN" altLang="en-US" sz="1600" kern="0" dirty="0">
                <a:ln>
                  <a:noFill/>
                  <a:prstDash val="sysDot"/>
                </a:ln>
                <a:solidFill>
                  <a:schemeClr val="lt1">
                    <a:lumMod val="100000"/>
                  </a:schemeClr>
                </a:solidFill>
                <a:latin typeface="+mn-ea"/>
                <a:cs typeface="+mn-ea"/>
              </a:rPr>
              <a:t>看好周线大趋势，依照控盘增加来回做波段，确定性趋势最容易</a:t>
            </a:r>
            <a:r>
              <a:rPr lang="zh-CN" altLang="en-US" sz="1600" kern="0" dirty="0">
                <a:ln>
                  <a:noFill/>
                  <a:prstDash val="sysDot"/>
                </a:ln>
                <a:solidFill>
                  <a:schemeClr val="lt1">
                    <a:lumMod val="100000"/>
                  </a:schemeClr>
                </a:solidFill>
                <a:latin typeface="+mn-ea"/>
                <a:cs typeface="+mn-ea"/>
              </a:rPr>
              <a:t>赚钱</a:t>
            </a:r>
            <a:endParaRPr lang="zh-CN" altLang="en-US" sz="1600" kern="0" dirty="0">
              <a:ln>
                <a:noFill/>
                <a:prstDash val="sysDot"/>
              </a:ln>
              <a:solidFill>
                <a:schemeClr val="lt1">
                  <a:lumMod val="100000"/>
                </a:schemeClr>
              </a:solidFill>
              <a:latin typeface="+mn-ea"/>
              <a:cs typeface="+mn-ea"/>
            </a:endParaRPr>
          </a:p>
        </p:txBody>
      </p:sp>
      <p:sp>
        <p:nvSpPr>
          <p:cNvPr id="5" name="图片 7" descr="343439383331313b343532303032333bc6f3d2b5bcf2bde9"/>
          <p:cNvSpPr/>
          <p:nvPr>
            <p:custDataLst>
              <p:tags r:id="rId10"/>
            </p:custDataLst>
          </p:nvPr>
        </p:nvSpPr>
        <p:spPr>
          <a:xfrm>
            <a:off x="5795328" y="3514725"/>
            <a:ext cx="648000" cy="648000"/>
          </a:xfrm>
          <a:custGeom>
            <a:avLst/>
            <a:gdLst>
              <a:gd name="connsiteX0" fmla="*/ 625851 w 648000"/>
              <a:gd name="connsiteY0" fmla="*/ 601551 h 648000"/>
              <a:gd name="connsiteX1" fmla="*/ 648114 w 648000"/>
              <a:gd name="connsiteY1" fmla="*/ 625851 h 648000"/>
              <a:gd name="connsiteX2" fmla="*/ 625851 w 648000"/>
              <a:gd name="connsiteY2" fmla="*/ 648114 h 648000"/>
              <a:gd name="connsiteX3" fmla="*/ 22331 w 648000"/>
              <a:gd name="connsiteY3" fmla="*/ 648114 h 648000"/>
              <a:gd name="connsiteX4" fmla="*/ 114 w 648000"/>
              <a:gd name="connsiteY4" fmla="*/ 623814 h 648000"/>
              <a:gd name="connsiteX5" fmla="*/ 22377 w 648000"/>
              <a:gd name="connsiteY5" fmla="*/ 601551 h 648000"/>
              <a:gd name="connsiteX6" fmla="*/ 56814 w 648000"/>
              <a:gd name="connsiteY6" fmla="*/ 601551 h 648000"/>
              <a:gd name="connsiteX7" fmla="*/ 56814 w 648000"/>
              <a:gd name="connsiteY7" fmla="*/ 32514 h 648000"/>
              <a:gd name="connsiteX8" fmla="*/ 89214 w 648000"/>
              <a:gd name="connsiteY8" fmla="*/ 114 h 648000"/>
              <a:gd name="connsiteX9" fmla="*/ 386878 w 648000"/>
              <a:gd name="connsiteY9" fmla="*/ 114 h 648000"/>
              <a:gd name="connsiteX10" fmla="*/ 419278 w 648000"/>
              <a:gd name="connsiteY10" fmla="*/ 32514 h 648000"/>
              <a:gd name="connsiteX11" fmla="*/ 419278 w 648000"/>
              <a:gd name="connsiteY11" fmla="*/ 212751 h 648000"/>
              <a:gd name="connsiteX12" fmla="*/ 546887 w 648000"/>
              <a:gd name="connsiteY12" fmla="*/ 253251 h 648000"/>
              <a:gd name="connsiteX13" fmla="*/ 591414 w 648000"/>
              <a:gd name="connsiteY13" fmla="*/ 313978 h 648000"/>
              <a:gd name="connsiteX14" fmla="*/ 591414 w 648000"/>
              <a:gd name="connsiteY14" fmla="*/ 601551 h 648000"/>
              <a:gd name="connsiteX15" fmla="*/ 625851 w 648000"/>
              <a:gd name="connsiteY15" fmla="*/ 601551 h 648000"/>
              <a:gd name="connsiteX16" fmla="*/ 267414 w 648000"/>
              <a:gd name="connsiteY16" fmla="*/ 135731 h 648000"/>
              <a:gd name="connsiteX17" fmla="*/ 267414 w 648000"/>
              <a:gd name="connsiteY17" fmla="*/ 192431 h 648000"/>
              <a:gd name="connsiteX18" fmla="*/ 358551 w 648000"/>
              <a:gd name="connsiteY18" fmla="*/ 192431 h 648000"/>
              <a:gd name="connsiteX19" fmla="*/ 358551 w 648000"/>
              <a:gd name="connsiteY19" fmla="*/ 135777 h 648000"/>
              <a:gd name="connsiteX20" fmla="*/ 267414 w 648000"/>
              <a:gd name="connsiteY20" fmla="*/ 135777 h 648000"/>
              <a:gd name="connsiteX21" fmla="*/ 267414 w 648000"/>
              <a:gd name="connsiteY21" fmla="*/ 135777 h 648000"/>
              <a:gd name="connsiteX22" fmla="*/ 267414 w 648000"/>
              <a:gd name="connsiteY22" fmla="*/ 135731 h 648000"/>
              <a:gd name="connsiteX23" fmla="*/ 208678 w 648000"/>
              <a:gd name="connsiteY23" fmla="*/ 494168 h 648000"/>
              <a:gd name="connsiteX24" fmla="*/ 208678 w 648000"/>
              <a:gd name="connsiteY24" fmla="*/ 437514 h 648000"/>
              <a:gd name="connsiteX25" fmla="*/ 117587 w 648000"/>
              <a:gd name="connsiteY25" fmla="*/ 437514 h 648000"/>
              <a:gd name="connsiteX26" fmla="*/ 117587 w 648000"/>
              <a:gd name="connsiteY26" fmla="*/ 494214 h 648000"/>
              <a:gd name="connsiteX27" fmla="*/ 208678 w 648000"/>
              <a:gd name="connsiteY27" fmla="*/ 494214 h 648000"/>
              <a:gd name="connsiteX28" fmla="*/ 208678 w 648000"/>
              <a:gd name="connsiteY28" fmla="*/ 494214 h 648000"/>
              <a:gd name="connsiteX29" fmla="*/ 208678 w 648000"/>
              <a:gd name="connsiteY29" fmla="*/ 494168 h 648000"/>
              <a:gd name="connsiteX30" fmla="*/ 117587 w 648000"/>
              <a:gd name="connsiteY30" fmla="*/ 344341 h 648000"/>
              <a:gd name="connsiteX31" fmla="*/ 208678 w 648000"/>
              <a:gd name="connsiteY31" fmla="*/ 344341 h 648000"/>
              <a:gd name="connsiteX32" fmla="*/ 208678 w 648000"/>
              <a:gd name="connsiteY32" fmla="*/ 287687 h 648000"/>
              <a:gd name="connsiteX33" fmla="*/ 117587 w 648000"/>
              <a:gd name="connsiteY33" fmla="*/ 287687 h 648000"/>
              <a:gd name="connsiteX34" fmla="*/ 117587 w 648000"/>
              <a:gd name="connsiteY34" fmla="*/ 344434 h 648000"/>
              <a:gd name="connsiteX35" fmla="*/ 117587 w 648000"/>
              <a:gd name="connsiteY35" fmla="*/ 344341 h 648000"/>
              <a:gd name="connsiteX36" fmla="*/ 117587 w 648000"/>
              <a:gd name="connsiteY36" fmla="*/ 192524 h 648000"/>
              <a:gd name="connsiteX37" fmla="*/ 208678 w 648000"/>
              <a:gd name="connsiteY37" fmla="*/ 192524 h 648000"/>
              <a:gd name="connsiteX38" fmla="*/ 208678 w 648000"/>
              <a:gd name="connsiteY38" fmla="*/ 135731 h 648000"/>
              <a:gd name="connsiteX39" fmla="*/ 117587 w 648000"/>
              <a:gd name="connsiteY39" fmla="*/ 135731 h 648000"/>
              <a:gd name="connsiteX40" fmla="*/ 117587 w 648000"/>
              <a:gd name="connsiteY40" fmla="*/ 192431 h 648000"/>
              <a:gd name="connsiteX41" fmla="*/ 117587 w 648000"/>
              <a:gd name="connsiteY41" fmla="*/ 192524 h 648000"/>
              <a:gd name="connsiteX42" fmla="*/ 267414 w 648000"/>
              <a:gd name="connsiteY42" fmla="*/ 285651 h 648000"/>
              <a:gd name="connsiteX43" fmla="*/ 267414 w 648000"/>
              <a:gd name="connsiteY43" fmla="*/ 344387 h 648000"/>
              <a:gd name="connsiteX44" fmla="*/ 358551 w 648000"/>
              <a:gd name="connsiteY44" fmla="*/ 344387 h 648000"/>
              <a:gd name="connsiteX45" fmla="*/ 358551 w 648000"/>
              <a:gd name="connsiteY45" fmla="*/ 285604 h 648000"/>
              <a:gd name="connsiteX46" fmla="*/ 267414 w 648000"/>
              <a:gd name="connsiteY46" fmla="*/ 285604 h 648000"/>
              <a:gd name="connsiteX47" fmla="*/ 267414 w 648000"/>
              <a:gd name="connsiteY47" fmla="*/ 285604 h 648000"/>
              <a:gd name="connsiteX48" fmla="*/ 267414 w 648000"/>
              <a:gd name="connsiteY48" fmla="*/ 285651 h 648000"/>
              <a:gd name="connsiteX49" fmla="*/ 360587 w 648000"/>
              <a:gd name="connsiteY49" fmla="*/ 494214 h 648000"/>
              <a:gd name="connsiteX50" fmla="*/ 360587 w 648000"/>
              <a:gd name="connsiteY50" fmla="*/ 437514 h 648000"/>
              <a:gd name="connsiteX51" fmla="*/ 269404 w 648000"/>
              <a:gd name="connsiteY51" fmla="*/ 437514 h 648000"/>
              <a:gd name="connsiteX52" fmla="*/ 269404 w 648000"/>
              <a:gd name="connsiteY52" fmla="*/ 494214 h 648000"/>
              <a:gd name="connsiteX53" fmla="*/ 360587 w 648000"/>
              <a:gd name="connsiteY53" fmla="*/ 494214 h 648000"/>
              <a:gd name="connsiteX54" fmla="*/ 360587 w 648000"/>
              <a:gd name="connsiteY54" fmla="*/ 494214 h 648000"/>
              <a:gd name="connsiteX55" fmla="*/ 457787 w 648000"/>
              <a:gd name="connsiteY55" fmla="*/ 561051 h 648000"/>
              <a:gd name="connsiteX56" fmla="*/ 504351 w 648000"/>
              <a:gd name="connsiteY56" fmla="*/ 561051 h 648000"/>
              <a:gd name="connsiteX57" fmla="*/ 504351 w 648000"/>
              <a:gd name="connsiteY57" fmla="*/ 467878 h 648000"/>
              <a:gd name="connsiteX58" fmla="*/ 457787 w 648000"/>
              <a:gd name="connsiteY58" fmla="*/ 467878 h 648000"/>
              <a:gd name="connsiteX59" fmla="*/ 457787 w 648000"/>
              <a:gd name="connsiteY59" fmla="*/ 561051 h 648000"/>
              <a:gd name="connsiteX60" fmla="*/ 457787 w 648000"/>
              <a:gd name="connsiteY60" fmla="*/ 425387 h 648000"/>
              <a:gd name="connsiteX61" fmla="*/ 504351 w 648000"/>
              <a:gd name="connsiteY61" fmla="*/ 425387 h 648000"/>
              <a:gd name="connsiteX62" fmla="*/ 504351 w 648000"/>
              <a:gd name="connsiteY62" fmla="*/ 332214 h 648000"/>
              <a:gd name="connsiteX63" fmla="*/ 457787 w 648000"/>
              <a:gd name="connsiteY63" fmla="*/ 332214 h 648000"/>
              <a:gd name="connsiteX64" fmla="*/ 457787 w 648000"/>
              <a:gd name="connsiteY64" fmla="*/ 425387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8000" h="648000">
                <a:moveTo>
                  <a:pt x="625851" y="601551"/>
                </a:moveTo>
                <a:cubicBezTo>
                  <a:pt x="637978" y="601551"/>
                  <a:pt x="648114" y="611641"/>
                  <a:pt x="648114" y="625851"/>
                </a:cubicBezTo>
                <a:cubicBezTo>
                  <a:pt x="647989" y="638093"/>
                  <a:pt x="638093" y="647989"/>
                  <a:pt x="625851" y="648114"/>
                </a:cubicBezTo>
                <a:lnTo>
                  <a:pt x="22331" y="648114"/>
                </a:lnTo>
                <a:cubicBezTo>
                  <a:pt x="10297" y="648114"/>
                  <a:pt x="114" y="637978"/>
                  <a:pt x="114" y="623814"/>
                </a:cubicBezTo>
                <a:cubicBezTo>
                  <a:pt x="114" y="611641"/>
                  <a:pt x="10251" y="601551"/>
                  <a:pt x="22377" y="601551"/>
                </a:cubicBezTo>
                <a:lnTo>
                  <a:pt x="56814" y="601551"/>
                </a:lnTo>
                <a:lnTo>
                  <a:pt x="56814" y="32514"/>
                </a:lnTo>
                <a:cubicBezTo>
                  <a:pt x="56814" y="14277"/>
                  <a:pt x="70977" y="114"/>
                  <a:pt x="89214" y="114"/>
                </a:cubicBezTo>
                <a:lnTo>
                  <a:pt x="386878" y="114"/>
                </a:lnTo>
                <a:cubicBezTo>
                  <a:pt x="405114" y="114"/>
                  <a:pt x="419278" y="14277"/>
                  <a:pt x="419278" y="32514"/>
                </a:cubicBezTo>
                <a:lnTo>
                  <a:pt x="419278" y="212751"/>
                </a:lnTo>
                <a:lnTo>
                  <a:pt x="546887" y="253251"/>
                </a:lnTo>
                <a:cubicBezTo>
                  <a:pt x="573178" y="261351"/>
                  <a:pt x="591414" y="285651"/>
                  <a:pt x="591414" y="313978"/>
                </a:cubicBezTo>
                <a:lnTo>
                  <a:pt x="591414" y="601551"/>
                </a:lnTo>
                <a:lnTo>
                  <a:pt x="625851" y="601551"/>
                </a:lnTo>
                <a:moveTo>
                  <a:pt x="267414" y="135731"/>
                </a:moveTo>
                <a:lnTo>
                  <a:pt x="267414" y="192431"/>
                </a:lnTo>
                <a:lnTo>
                  <a:pt x="358551" y="192431"/>
                </a:lnTo>
                <a:lnTo>
                  <a:pt x="358551" y="135777"/>
                </a:lnTo>
                <a:lnTo>
                  <a:pt x="267414" y="135777"/>
                </a:lnTo>
                <a:cubicBezTo>
                  <a:pt x="269451" y="133741"/>
                  <a:pt x="267414" y="133741"/>
                  <a:pt x="267414" y="135777"/>
                </a:cubicBezTo>
                <a:lnTo>
                  <a:pt x="267414" y="135731"/>
                </a:lnTo>
                <a:moveTo>
                  <a:pt x="208678" y="494168"/>
                </a:moveTo>
                <a:lnTo>
                  <a:pt x="208678" y="437514"/>
                </a:lnTo>
                <a:lnTo>
                  <a:pt x="117587" y="437514"/>
                </a:lnTo>
                <a:lnTo>
                  <a:pt x="117587" y="494214"/>
                </a:lnTo>
                <a:lnTo>
                  <a:pt x="208678" y="494214"/>
                </a:lnTo>
                <a:cubicBezTo>
                  <a:pt x="208678" y="496251"/>
                  <a:pt x="208678" y="494214"/>
                  <a:pt x="208678" y="494214"/>
                </a:cubicBezTo>
                <a:lnTo>
                  <a:pt x="208678" y="494168"/>
                </a:lnTo>
                <a:moveTo>
                  <a:pt x="117587" y="344341"/>
                </a:moveTo>
                <a:lnTo>
                  <a:pt x="208678" y="344341"/>
                </a:lnTo>
                <a:lnTo>
                  <a:pt x="208678" y="287687"/>
                </a:lnTo>
                <a:lnTo>
                  <a:pt x="117587" y="287687"/>
                </a:lnTo>
                <a:lnTo>
                  <a:pt x="117587" y="344434"/>
                </a:lnTo>
                <a:lnTo>
                  <a:pt x="117587" y="344341"/>
                </a:lnTo>
                <a:moveTo>
                  <a:pt x="117587" y="192524"/>
                </a:moveTo>
                <a:lnTo>
                  <a:pt x="208678" y="192524"/>
                </a:lnTo>
                <a:lnTo>
                  <a:pt x="208678" y="135731"/>
                </a:lnTo>
                <a:lnTo>
                  <a:pt x="117587" y="135731"/>
                </a:lnTo>
                <a:lnTo>
                  <a:pt x="117587" y="192431"/>
                </a:lnTo>
                <a:lnTo>
                  <a:pt x="117587" y="192524"/>
                </a:lnTo>
                <a:moveTo>
                  <a:pt x="267414" y="285651"/>
                </a:moveTo>
                <a:lnTo>
                  <a:pt x="267414" y="344387"/>
                </a:lnTo>
                <a:lnTo>
                  <a:pt x="358551" y="344387"/>
                </a:lnTo>
                <a:lnTo>
                  <a:pt x="358551" y="285604"/>
                </a:lnTo>
                <a:lnTo>
                  <a:pt x="267414" y="285604"/>
                </a:lnTo>
                <a:cubicBezTo>
                  <a:pt x="269451" y="285604"/>
                  <a:pt x="267414" y="285604"/>
                  <a:pt x="267414" y="285604"/>
                </a:cubicBezTo>
                <a:lnTo>
                  <a:pt x="267414" y="285651"/>
                </a:lnTo>
                <a:moveTo>
                  <a:pt x="360587" y="494214"/>
                </a:moveTo>
                <a:lnTo>
                  <a:pt x="360587" y="437514"/>
                </a:lnTo>
                <a:lnTo>
                  <a:pt x="269404" y="437514"/>
                </a:lnTo>
                <a:lnTo>
                  <a:pt x="269404" y="494214"/>
                </a:lnTo>
                <a:lnTo>
                  <a:pt x="360587" y="494214"/>
                </a:lnTo>
                <a:cubicBezTo>
                  <a:pt x="360587" y="496251"/>
                  <a:pt x="360587" y="494214"/>
                  <a:pt x="360587" y="494214"/>
                </a:cubicBezTo>
                <a:moveTo>
                  <a:pt x="457787" y="561051"/>
                </a:moveTo>
                <a:lnTo>
                  <a:pt x="504351" y="561051"/>
                </a:lnTo>
                <a:lnTo>
                  <a:pt x="504351" y="467878"/>
                </a:lnTo>
                <a:lnTo>
                  <a:pt x="457787" y="467878"/>
                </a:lnTo>
                <a:lnTo>
                  <a:pt x="457787" y="561051"/>
                </a:lnTo>
                <a:moveTo>
                  <a:pt x="457787" y="425387"/>
                </a:moveTo>
                <a:lnTo>
                  <a:pt x="504351" y="425387"/>
                </a:lnTo>
                <a:lnTo>
                  <a:pt x="504351" y="332214"/>
                </a:lnTo>
                <a:lnTo>
                  <a:pt x="457787" y="332214"/>
                </a:lnTo>
                <a:lnTo>
                  <a:pt x="457787" y="425387"/>
                </a:lnTo>
              </a:path>
            </a:pathLst>
          </a:custGeom>
          <a:solidFill>
            <a:schemeClr val="accent1"/>
          </a:solidFill>
          <a:ln w="23131" cap="flat">
            <a:noFill/>
            <a:prstDash val="solid"/>
            <a:miter/>
          </a:ln>
        </p:spPr>
        <p:txBody>
          <a:bodyPr rtlCol="0" anchor="ctr"/>
          <a:p>
            <a:endParaRPr lang="zh-CN" altLang="en-US"/>
          </a:p>
        </p:txBody>
      </p:sp>
    </p:spTree>
    <p:custDataLst>
      <p:tags r:id="rId1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03</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心态与</a:t>
            </a:r>
            <a:r>
              <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操作</a:t>
            </a:r>
            <a:endPar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操作与</a:t>
            </a:r>
            <a:r>
              <a:rPr lang="zh-CN" altLang="en-US" sz="4000" b="1">
                <a:solidFill>
                  <a:schemeClr val="bg1"/>
                </a:solidFill>
              </a:rPr>
              <a:t>心态篇</a:t>
            </a:r>
            <a:endParaRPr lang="zh-CN" altLang="en-US" sz="4000" b="1">
              <a:solidFill>
                <a:schemeClr val="bg1"/>
              </a:solidFill>
            </a:endParaRPr>
          </a:p>
        </p:txBody>
      </p:sp>
      <p:sp>
        <p:nvSpPr>
          <p:cNvPr id="4" name="椭圆 3"/>
          <p:cNvSpPr/>
          <p:nvPr>
            <p:custDataLst>
              <p:tags r:id="rId2"/>
            </p:custDataLst>
          </p:nvPr>
        </p:nvSpPr>
        <p:spPr>
          <a:xfrm>
            <a:off x="3666808" y="1282700"/>
            <a:ext cx="4326890" cy="4326890"/>
          </a:xfrm>
          <a:prstGeom prst="ellipse">
            <a:avLst/>
          </a:prstGeom>
          <a:gradFill>
            <a:gsLst>
              <a:gs pos="0">
                <a:schemeClr val="accent1">
                  <a:lumMod val="20000"/>
                  <a:lumOff val="80000"/>
                  <a:alpha val="0"/>
                </a:schemeClr>
              </a:gs>
              <a:gs pos="100000">
                <a:schemeClr val="accent1">
                  <a:lumMod val="20000"/>
                  <a:lumOff val="80000"/>
                  <a:alpha val="51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pitchFamily="34" charset="-122"/>
              <a:sym typeface="+mn-ea"/>
            </a:endParaRPr>
          </a:p>
        </p:txBody>
      </p:sp>
      <p:sp>
        <p:nvSpPr>
          <p:cNvPr id="5" name="椭圆 4"/>
          <p:cNvSpPr/>
          <p:nvPr>
            <p:custDataLst>
              <p:tags r:id="rId3"/>
            </p:custDataLst>
          </p:nvPr>
        </p:nvSpPr>
        <p:spPr>
          <a:xfrm>
            <a:off x="4706303" y="2322195"/>
            <a:ext cx="2247900" cy="2247900"/>
          </a:xfrm>
          <a:prstGeom prst="ellipse">
            <a:avLst/>
          </a:prstGeom>
          <a:solidFill>
            <a:schemeClr val="accent1">
              <a:lumMod val="20000"/>
              <a:lumOff val="8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pitchFamily="34" charset="-122"/>
              <a:sym typeface="+mn-ea"/>
            </a:endParaRPr>
          </a:p>
        </p:txBody>
      </p:sp>
      <p:sp>
        <p:nvSpPr>
          <p:cNvPr id="10" name="椭圆 9"/>
          <p:cNvSpPr/>
          <p:nvPr>
            <p:custDataLst>
              <p:tags r:id="rId4"/>
            </p:custDataLst>
          </p:nvPr>
        </p:nvSpPr>
        <p:spPr>
          <a:xfrm>
            <a:off x="4866958" y="2474595"/>
            <a:ext cx="1944000" cy="1944000"/>
          </a:xfrm>
          <a:prstGeom prst="ellipse">
            <a:avLst/>
          </a:prstGeom>
          <a:gradFill>
            <a:gsLst>
              <a:gs pos="100000">
                <a:schemeClr val="accent1"/>
              </a:gs>
              <a:gs pos="50000">
                <a:schemeClr val="accent1">
                  <a:lumMod val="80000"/>
                  <a:lumOff val="20000"/>
                </a:schemeClr>
              </a:gs>
              <a:gs pos="0">
                <a:schemeClr val="accent1">
                  <a:lumMod val="60000"/>
                  <a:lumOff val="40000"/>
                </a:schemeClr>
              </a:gs>
            </a:gsLst>
            <a:lin ang="16200000" scaled="0"/>
          </a:gradFill>
          <a:ln>
            <a:no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sz="2000" b="1">
              <a:solidFill>
                <a:srgbClr val="FFFFFF"/>
              </a:solidFill>
              <a:latin typeface="+mj-ea"/>
              <a:ea typeface="+mj-ea"/>
              <a:cs typeface="微软雅黑" panose="020B0503020204020204" pitchFamily="34" charset="-122"/>
              <a:sym typeface="+mn-ea"/>
            </a:endParaRPr>
          </a:p>
        </p:txBody>
      </p:sp>
      <p:sp>
        <p:nvSpPr>
          <p:cNvPr id="6" name="椭圆 5"/>
          <p:cNvSpPr/>
          <p:nvPr>
            <p:custDataLst>
              <p:tags r:id="rId5"/>
            </p:custDataLst>
          </p:nvPr>
        </p:nvSpPr>
        <p:spPr>
          <a:xfrm>
            <a:off x="4111943" y="1727835"/>
            <a:ext cx="3436620" cy="3437255"/>
          </a:xfrm>
          <a:prstGeom prst="ellipse">
            <a:avLst/>
          </a:prstGeom>
          <a:noFill/>
          <a:ln>
            <a:solidFill>
              <a:schemeClr val="accent1"/>
            </a:solid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pic>
        <p:nvPicPr>
          <p:cNvPr id="12" name="图片 11" descr="343439383331313b343532303032373bbfcdbba7b5b5b0b8"/>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5614353" y="2945765"/>
            <a:ext cx="431406" cy="432000"/>
          </a:xfrm>
          <a:prstGeom prst="rect">
            <a:avLst/>
          </a:prstGeom>
        </p:spPr>
      </p:pic>
      <p:sp>
        <p:nvSpPr>
          <p:cNvPr id="593" name="椭圆 592"/>
          <p:cNvSpPr/>
          <p:nvPr>
            <p:custDataLst>
              <p:tags r:id="rId9"/>
            </p:custDataLst>
          </p:nvPr>
        </p:nvSpPr>
        <p:spPr>
          <a:xfrm>
            <a:off x="4469448" y="4424045"/>
            <a:ext cx="584200" cy="58420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pitchFamily="34" charset="-122"/>
              <a:sym typeface="+mn-ea"/>
            </a:endParaRPr>
          </a:p>
        </p:txBody>
      </p:sp>
      <p:sp>
        <p:nvSpPr>
          <p:cNvPr id="587" name="椭圆 586"/>
          <p:cNvSpPr/>
          <p:nvPr>
            <p:custDataLst>
              <p:tags r:id="rId10"/>
            </p:custDataLst>
          </p:nvPr>
        </p:nvSpPr>
        <p:spPr>
          <a:xfrm>
            <a:off x="4463733" y="1870075"/>
            <a:ext cx="584200" cy="58420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pitchFamily="34" charset="-122"/>
              <a:sym typeface="+mn-ea"/>
            </a:endParaRPr>
          </a:p>
        </p:txBody>
      </p:sp>
      <p:pic>
        <p:nvPicPr>
          <p:cNvPr id="8" name="图片 7" descr="343439383331313b343532303033323bd3a6d3c3b9dcc0ed"/>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4631373" y="2037715"/>
            <a:ext cx="248920" cy="248920"/>
          </a:xfrm>
          <a:prstGeom prst="rect">
            <a:avLst/>
          </a:prstGeom>
          <a:gradFill>
            <a:gsLst>
              <a:gs pos="50000">
                <a:srgbClr val="5F8CFF"/>
              </a:gs>
              <a:gs pos="0">
                <a:schemeClr val="accent1">
                  <a:lumMod val="60000"/>
                  <a:lumOff val="40000"/>
                  <a:alpha val="100000"/>
                </a:schemeClr>
              </a:gs>
              <a:gs pos="100000">
                <a:schemeClr val="accent1"/>
              </a:gs>
            </a:gsLst>
            <a:lin ang="18900000" scaled="0"/>
          </a:gradFill>
          <a:effectLst>
            <a:outerShdw blurRad="139700" dist="50800" dir="2700000" algn="tl" rotWithShape="0">
              <a:schemeClr val="accent1">
                <a:lumMod val="75000"/>
                <a:alpha val="20000"/>
              </a:schemeClr>
            </a:outerShdw>
          </a:effectLst>
        </p:spPr>
      </p:pic>
      <p:pic>
        <p:nvPicPr>
          <p:cNvPr id="9" name="图片 8" descr="343439383331313b343532303031393bd2b5bca8b9dcc0ed"/>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4637723" y="4592320"/>
            <a:ext cx="248285" cy="248285"/>
          </a:xfrm>
          <a:prstGeom prst="rect">
            <a:avLst/>
          </a:prstGeom>
        </p:spPr>
      </p:pic>
      <p:sp>
        <p:nvSpPr>
          <p:cNvPr id="588" name="椭圆 587"/>
          <p:cNvSpPr/>
          <p:nvPr>
            <p:custDataLst>
              <p:tags r:id="rId17"/>
            </p:custDataLst>
          </p:nvPr>
        </p:nvSpPr>
        <p:spPr>
          <a:xfrm>
            <a:off x="7202488" y="3282315"/>
            <a:ext cx="584200" cy="584200"/>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pitchFamily="34" charset="-122"/>
              <a:sym typeface="+mn-ea"/>
            </a:endParaRPr>
          </a:p>
        </p:txBody>
      </p:sp>
      <p:pic>
        <p:nvPicPr>
          <p:cNvPr id="11" name="图片 10" descr="343439383331313b343532303032303bb8f6c8cbd0c5cfa2"/>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7370128" y="3449955"/>
            <a:ext cx="248920" cy="248920"/>
          </a:xfrm>
          <a:prstGeom prst="rect">
            <a:avLst/>
          </a:prstGeom>
          <a:gradFill>
            <a:gsLst>
              <a:gs pos="50000">
                <a:srgbClr val="5F8CFF"/>
              </a:gs>
              <a:gs pos="0">
                <a:schemeClr val="accent1">
                  <a:lumMod val="60000"/>
                  <a:lumOff val="40000"/>
                  <a:alpha val="100000"/>
                </a:schemeClr>
              </a:gs>
              <a:gs pos="100000">
                <a:schemeClr val="accent1"/>
              </a:gs>
            </a:gsLst>
            <a:lin ang="18900000" scaled="0"/>
          </a:gradFill>
          <a:effectLst>
            <a:outerShdw blurRad="139700" dist="50800" dir="2700000" algn="tl" rotWithShape="0">
              <a:schemeClr val="accent1">
                <a:lumMod val="75000"/>
                <a:alpha val="20000"/>
              </a:schemeClr>
            </a:outerShdw>
          </a:effectLst>
        </p:spPr>
      </p:pic>
      <p:sp>
        <p:nvSpPr>
          <p:cNvPr id="18" name="正文"/>
          <p:cNvSpPr txBox="1"/>
          <p:nvPr>
            <p:custDataLst>
              <p:tags r:id="rId21"/>
            </p:custDataLst>
          </p:nvPr>
        </p:nvSpPr>
        <p:spPr>
          <a:xfrm>
            <a:off x="1279843" y="1856105"/>
            <a:ext cx="2680970" cy="1057275"/>
          </a:xfrm>
          <a:prstGeom prst="rect">
            <a:avLst/>
          </a:prstGeom>
          <a:noFill/>
        </p:spPr>
        <p:txBody>
          <a:bodyPr wrap="square" lIns="0" tIns="0" rIns="0" bIns="0" rtlCol="0" anchor="t" anchorCtr="0">
            <a:normAutofit/>
          </a:bodyPr>
          <a:lstStyle/>
          <a:p>
            <a:pPr indent="0" algn="r" fontAlgn="auto">
              <a:lnSpc>
                <a:spcPct val="130000"/>
              </a:lnSpc>
            </a:pPr>
            <a:r>
              <a:rPr lang="en-US" altLang="zh-CN" sz="1200" spc="150" dirty="0">
                <a:solidFill>
                  <a:schemeClr val="tx1">
                    <a:lumMod val="65000"/>
                    <a:lumOff val="35000"/>
                  </a:schemeClr>
                </a:solidFill>
                <a:latin typeface="+mn-ea"/>
              </a:rPr>
              <a:t> </a:t>
            </a:r>
            <a:r>
              <a:rPr lang="zh-CN" altLang="en-US" sz="1200" spc="150" dirty="0">
                <a:solidFill>
                  <a:schemeClr val="tx1">
                    <a:lumMod val="65000"/>
                    <a:lumOff val="35000"/>
                  </a:schemeClr>
                </a:solidFill>
                <a:latin typeface="+mn-ea"/>
              </a:rPr>
              <a:t>看到别的股票上涨，手里的股票不动就忍不住想换票，</a:t>
            </a:r>
            <a:r>
              <a:rPr lang="en-US" altLang="zh-CN" sz="1200" spc="150" dirty="0">
                <a:solidFill>
                  <a:schemeClr val="tx1">
                    <a:lumMod val="65000"/>
                    <a:lumOff val="35000"/>
                  </a:schemeClr>
                </a:solidFill>
                <a:latin typeface="+mn-ea"/>
              </a:rPr>
              <a:t> </a:t>
            </a:r>
            <a:r>
              <a:rPr lang="zh-CN" altLang="en-US" sz="1200" spc="150" dirty="0">
                <a:solidFill>
                  <a:schemeClr val="tx1">
                    <a:lumMod val="65000"/>
                    <a:lumOff val="35000"/>
                  </a:schemeClr>
                </a:solidFill>
                <a:latin typeface="+mn-ea"/>
              </a:rPr>
              <a:t>卖了就涨，买了就开始调整，这种心态需要</a:t>
            </a:r>
            <a:r>
              <a:rPr lang="zh-CN" altLang="en-US" sz="1200" spc="150" dirty="0">
                <a:solidFill>
                  <a:schemeClr val="tx1">
                    <a:lumMod val="65000"/>
                    <a:lumOff val="35000"/>
                  </a:schemeClr>
                </a:solidFill>
                <a:latin typeface="+mn-ea"/>
              </a:rPr>
              <a:t>调整</a:t>
            </a:r>
            <a:endParaRPr lang="zh-CN" altLang="en-US" sz="1200" spc="150" dirty="0">
              <a:solidFill>
                <a:schemeClr val="tx1">
                  <a:lumMod val="65000"/>
                  <a:lumOff val="35000"/>
                </a:schemeClr>
              </a:solidFill>
              <a:latin typeface="+mn-ea"/>
            </a:endParaRPr>
          </a:p>
          <a:p>
            <a:pPr indent="0" algn="r" fontAlgn="auto">
              <a:lnSpc>
                <a:spcPct val="130000"/>
              </a:lnSpc>
            </a:pPr>
            <a:r>
              <a:rPr lang="zh-CN" altLang="en-US" sz="1200" spc="150" dirty="0">
                <a:solidFill>
                  <a:schemeClr val="tx1">
                    <a:lumMod val="65000"/>
                    <a:lumOff val="35000"/>
                  </a:schemeClr>
                </a:solidFill>
                <a:latin typeface="+mn-ea"/>
              </a:rPr>
              <a:t>不能只允许上涨，不允许</a:t>
            </a:r>
            <a:r>
              <a:rPr lang="zh-CN" altLang="en-US" sz="1200" spc="150" dirty="0">
                <a:solidFill>
                  <a:schemeClr val="tx1">
                    <a:lumMod val="65000"/>
                    <a:lumOff val="35000"/>
                  </a:schemeClr>
                </a:solidFill>
                <a:latin typeface="+mn-ea"/>
              </a:rPr>
              <a:t>调整</a:t>
            </a:r>
            <a:endParaRPr lang="zh-CN" altLang="en-US" sz="1200" spc="150" dirty="0">
              <a:solidFill>
                <a:schemeClr val="tx1">
                  <a:lumMod val="65000"/>
                  <a:lumOff val="35000"/>
                </a:schemeClr>
              </a:solidFill>
              <a:latin typeface="+mn-ea"/>
            </a:endParaRPr>
          </a:p>
        </p:txBody>
      </p:sp>
      <p:sp>
        <p:nvSpPr>
          <p:cNvPr id="23" name="标题"/>
          <p:cNvSpPr txBox="1"/>
          <p:nvPr>
            <p:custDataLst>
              <p:tags r:id="rId22"/>
            </p:custDataLst>
          </p:nvPr>
        </p:nvSpPr>
        <p:spPr>
          <a:xfrm>
            <a:off x="1280478" y="1072515"/>
            <a:ext cx="2680970" cy="753745"/>
          </a:xfrm>
          <a:prstGeom prst="rect">
            <a:avLst/>
          </a:prstGeom>
          <a:noFill/>
        </p:spPr>
        <p:txBody>
          <a:bodyPr wrap="square" lIns="0" tIns="0" rIns="0" bIns="0" rtlCol="0" anchor="b">
            <a:normAutofit/>
          </a:bodyPr>
          <a:lstStyle/>
          <a:p>
            <a:pPr algn="r"/>
            <a:r>
              <a:rPr lang="en-US" b="1" spc="300" dirty="0">
                <a:solidFill>
                  <a:schemeClr val="accent1"/>
                </a:solidFill>
                <a:latin typeface="+mj-ea"/>
                <a:ea typeface="+mj-ea"/>
              </a:rPr>
              <a:t>1</a:t>
            </a:r>
            <a:r>
              <a:rPr lang="zh-CN" altLang="en-US" b="1" spc="300" dirty="0">
                <a:solidFill>
                  <a:schemeClr val="accent1"/>
                </a:solidFill>
                <a:latin typeface="+mj-ea"/>
                <a:ea typeface="+mj-ea"/>
              </a:rPr>
              <a:t>，太过</a:t>
            </a:r>
            <a:r>
              <a:rPr lang="zh-CN" altLang="en-US" b="1" spc="300" dirty="0">
                <a:solidFill>
                  <a:schemeClr val="accent1"/>
                </a:solidFill>
                <a:latin typeface="+mj-ea"/>
                <a:ea typeface="+mj-ea"/>
              </a:rPr>
              <a:t>急躁</a:t>
            </a:r>
            <a:endParaRPr lang="zh-CN" altLang="en-US" b="1" spc="300" dirty="0">
              <a:solidFill>
                <a:schemeClr val="accent1"/>
              </a:solidFill>
              <a:latin typeface="+mj-ea"/>
              <a:ea typeface="+mj-ea"/>
            </a:endParaRPr>
          </a:p>
        </p:txBody>
      </p:sp>
      <p:sp>
        <p:nvSpPr>
          <p:cNvPr id="25" name="正文"/>
          <p:cNvSpPr txBox="1"/>
          <p:nvPr>
            <p:custDataLst>
              <p:tags r:id="rId23"/>
            </p:custDataLst>
          </p:nvPr>
        </p:nvSpPr>
        <p:spPr>
          <a:xfrm>
            <a:off x="1577658" y="4729480"/>
            <a:ext cx="2680970" cy="1057275"/>
          </a:xfrm>
          <a:prstGeom prst="rect">
            <a:avLst/>
          </a:prstGeom>
          <a:noFill/>
        </p:spPr>
        <p:txBody>
          <a:bodyPr wrap="square" lIns="0" tIns="0" rIns="0" bIns="0" rtlCol="0" anchor="t" anchorCtr="0">
            <a:normAutofit lnSpcReduction="20000"/>
          </a:bodyPr>
          <a:lstStyle/>
          <a:p>
            <a:pPr indent="0" algn="r" fontAlgn="auto">
              <a:lnSpc>
                <a:spcPct val="130000"/>
              </a:lnSpc>
            </a:pPr>
            <a:r>
              <a:rPr lang="zh-CN" altLang="en-US" sz="1200" spc="150" dirty="0">
                <a:solidFill>
                  <a:schemeClr val="tx1">
                    <a:lumMod val="65000"/>
                    <a:lumOff val="35000"/>
                  </a:schemeClr>
                </a:solidFill>
                <a:latin typeface="+mn-ea"/>
              </a:rPr>
              <a:t>按照自己的心情操作，不看软件信号，赚亏全靠心情，蓝线上移，爆量，股票涨停了</a:t>
            </a:r>
            <a:r>
              <a:rPr lang="en-US" altLang="zh-CN" sz="1200" spc="150" dirty="0">
                <a:solidFill>
                  <a:schemeClr val="tx1">
                    <a:lumMod val="65000"/>
                    <a:lumOff val="35000"/>
                  </a:schemeClr>
                </a:solidFill>
                <a:latin typeface="+mn-ea"/>
              </a:rPr>
              <a:t> </a:t>
            </a:r>
            <a:r>
              <a:rPr lang="zh-CN" altLang="en-US" sz="1200" spc="150" dirty="0">
                <a:solidFill>
                  <a:schemeClr val="tx1">
                    <a:lumMod val="65000"/>
                    <a:lumOff val="35000"/>
                  </a:schemeClr>
                </a:solidFill>
                <a:latin typeface="+mn-ea"/>
              </a:rPr>
              <a:t>，涨停之后卖出，阴线下跌，自己承受不了调整</a:t>
            </a:r>
            <a:r>
              <a:rPr lang="en-US" altLang="zh-CN" sz="1200" spc="150" dirty="0">
                <a:solidFill>
                  <a:schemeClr val="tx1">
                    <a:lumMod val="65000"/>
                    <a:lumOff val="35000"/>
                  </a:schemeClr>
                </a:solidFill>
                <a:latin typeface="+mn-ea"/>
              </a:rPr>
              <a:t> </a:t>
            </a:r>
            <a:r>
              <a:rPr lang="zh-CN" altLang="en-US" sz="1200" spc="150" dirty="0">
                <a:solidFill>
                  <a:schemeClr val="tx1">
                    <a:lumMod val="65000"/>
                    <a:lumOff val="35000"/>
                  </a:schemeClr>
                </a:solidFill>
                <a:latin typeface="+mn-ea"/>
              </a:rPr>
              <a:t>割肉，然后在换</a:t>
            </a:r>
            <a:r>
              <a:rPr lang="zh-CN" altLang="en-US" sz="1200" spc="150" dirty="0">
                <a:solidFill>
                  <a:schemeClr val="tx1">
                    <a:lumMod val="65000"/>
                    <a:lumOff val="35000"/>
                  </a:schemeClr>
                </a:solidFill>
                <a:latin typeface="+mn-ea"/>
              </a:rPr>
              <a:t>股</a:t>
            </a:r>
            <a:endParaRPr lang="zh-CN" altLang="en-US" sz="1200" spc="150" dirty="0">
              <a:solidFill>
                <a:schemeClr val="tx1">
                  <a:lumMod val="65000"/>
                  <a:lumOff val="35000"/>
                </a:schemeClr>
              </a:solidFill>
              <a:latin typeface="+mn-ea"/>
            </a:endParaRPr>
          </a:p>
        </p:txBody>
      </p:sp>
      <p:sp>
        <p:nvSpPr>
          <p:cNvPr id="26" name="标题"/>
          <p:cNvSpPr txBox="1"/>
          <p:nvPr>
            <p:custDataLst>
              <p:tags r:id="rId24"/>
            </p:custDataLst>
          </p:nvPr>
        </p:nvSpPr>
        <p:spPr>
          <a:xfrm>
            <a:off x="1351915" y="3946525"/>
            <a:ext cx="2907030" cy="753745"/>
          </a:xfrm>
          <a:prstGeom prst="rect">
            <a:avLst/>
          </a:prstGeom>
          <a:noFill/>
        </p:spPr>
        <p:txBody>
          <a:bodyPr wrap="square" lIns="0" tIns="0" rIns="0" bIns="0" rtlCol="0" anchor="b">
            <a:normAutofit/>
          </a:bodyPr>
          <a:lstStyle/>
          <a:p>
            <a:pPr algn="r"/>
            <a:r>
              <a:rPr lang="en-US" altLang="zh-CN" b="1" spc="300" dirty="0">
                <a:solidFill>
                  <a:schemeClr val="accent1"/>
                </a:solidFill>
                <a:latin typeface="+mj-ea"/>
                <a:ea typeface="+mj-ea"/>
              </a:rPr>
              <a:t>3</a:t>
            </a:r>
            <a:r>
              <a:rPr lang="zh-CN" altLang="en-US" b="1" spc="300" dirty="0">
                <a:solidFill>
                  <a:schemeClr val="accent1"/>
                </a:solidFill>
                <a:latin typeface="+mj-ea"/>
                <a:ea typeface="+mj-ea"/>
              </a:rPr>
              <a:t>，情绪化交易不看</a:t>
            </a:r>
            <a:r>
              <a:rPr lang="zh-CN" altLang="en-US" b="1" spc="300" dirty="0">
                <a:solidFill>
                  <a:schemeClr val="accent1"/>
                </a:solidFill>
                <a:latin typeface="+mj-ea"/>
                <a:ea typeface="+mj-ea"/>
              </a:rPr>
              <a:t>信号</a:t>
            </a:r>
            <a:endParaRPr lang="zh-CN" altLang="en-US" b="1" spc="300" dirty="0">
              <a:solidFill>
                <a:schemeClr val="accent1"/>
              </a:solidFill>
              <a:latin typeface="+mj-ea"/>
              <a:ea typeface="+mj-ea"/>
            </a:endParaRPr>
          </a:p>
        </p:txBody>
      </p:sp>
      <p:sp>
        <p:nvSpPr>
          <p:cNvPr id="30" name="正文"/>
          <p:cNvSpPr txBox="1"/>
          <p:nvPr>
            <p:custDataLst>
              <p:tags r:id="rId25"/>
            </p:custDataLst>
          </p:nvPr>
        </p:nvSpPr>
        <p:spPr>
          <a:xfrm>
            <a:off x="8234363" y="3114675"/>
            <a:ext cx="2678430" cy="1057275"/>
          </a:xfrm>
          <a:prstGeom prst="rect">
            <a:avLst/>
          </a:prstGeom>
          <a:noFill/>
        </p:spPr>
        <p:txBody>
          <a:bodyPr wrap="square" lIns="0" tIns="0" rIns="0" bIns="0" rtlCol="0" anchor="t" anchorCtr="0">
            <a:normAutofit/>
          </a:bodyPr>
          <a:lstStyle/>
          <a:p>
            <a:pPr indent="0" algn="l" fontAlgn="auto">
              <a:lnSpc>
                <a:spcPct val="130000"/>
              </a:lnSpc>
            </a:pPr>
            <a:r>
              <a:rPr lang="zh-CN" altLang="en-US" sz="1200" spc="150" dirty="0">
                <a:solidFill>
                  <a:schemeClr val="tx1">
                    <a:lumMod val="65000"/>
                    <a:lumOff val="35000"/>
                  </a:schemeClr>
                </a:solidFill>
                <a:latin typeface="+mn-ea"/>
              </a:rPr>
              <a:t>看到一个买一个，手中个股太多，分散仓位又不多，</a:t>
            </a:r>
            <a:r>
              <a:rPr lang="en-US" altLang="zh-CN" sz="1200" spc="150" dirty="0">
                <a:solidFill>
                  <a:schemeClr val="tx1">
                    <a:lumMod val="65000"/>
                    <a:lumOff val="35000"/>
                  </a:schemeClr>
                </a:solidFill>
                <a:latin typeface="+mn-ea"/>
              </a:rPr>
              <a:t> </a:t>
            </a:r>
            <a:r>
              <a:rPr lang="zh-CN" altLang="en-US" sz="1200" spc="150" dirty="0">
                <a:solidFill>
                  <a:schemeClr val="tx1">
                    <a:lumMod val="65000"/>
                    <a:lumOff val="35000"/>
                  </a:schemeClr>
                </a:solidFill>
                <a:latin typeface="+mn-ea"/>
              </a:rPr>
              <a:t>这种情况只能调整自身的心态，</a:t>
            </a:r>
            <a:r>
              <a:rPr lang="en-US" altLang="zh-CN" sz="1200" spc="150" dirty="0">
                <a:solidFill>
                  <a:schemeClr val="tx1">
                    <a:lumMod val="65000"/>
                    <a:lumOff val="35000"/>
                  </a:schemeClr>
                </a:solidFill>
                <a:latin typeface="+mn-ea"/>
              </a:rPr>
              <a:t> </a:t>
            </a:r>
            <a:r>
              <a:rPr lang="zh-CN" altLang="en-US" sz="1200" spc="150" dirty="0">
                <a:solidFill>
                  <a:schemeClr val="tx1">
                    <a:lumMod val="65000"/>
                    <a:lumOff val="35000"/>
                  </a:schemeClr>
                </a:solidFill>
                <a:latin typeface="+mn-ea"/>
              </a:rPr>
              <a:t>一个主题只做</a:t>
            </a:r>
            <a:r>
              <a:rPr lang="zh-CN" altLang="en-US" sz="1200" spc="150" dirty="0">
                <a:solidFill>
                  <a:schemeClr val="tx1">
                    <a:lumMod val="65000"/>
                    <a:lumOff val="35000"/>
                  </a:schemeClr>
                </a:solidFill>
                <a:latin typeface="+mn-ea"/>
              </a:rPr>
              <a:t>一只</a:t>
            </a:r>
            <a:endParaRPr lang="zh-CN" altLang="en-US" sz="1200" spc="150" dirty="0">
              <a:solidFill>
                <a:schemeClr val="tx1">
                  <a:lumMod val="65000"/>
                  <a:lumOff val="35000"/>
                </a:schemeClr>
              </a:solidFill>
              <a:latin typeface="+mn-ea"/>
            </a:endParaRPr>
          </a:p>
        </p:txBody>
      </p:sp>
      <p:sp>
        <p:nvSpPr>
          <p:cNvPr id="31" name="标题"/>
          <p:cNvSpPr txBox="1"/>
          <p:nvPr>
            <p:custDataLst>
              <p:tags r:id="rId26"/>
            </p:custDataLst>
          </p:nvPr>
        </p:nvSpPr>
        <p:spPr>
          <a:xfrm>
            <a:off x="8234998" y="2331720"/>
            <a:ext cx="2677160" cy="753745"/>
          </a:xfrm>
          <a:prstGeom prst="rect">
            <a:avLst/>
          </a:prstGeom>
          <a:noFill/>
        </p:spPr>
        <p:txBody>
          <a:bodyPr wrap="square" lIns="0" tIns="0" rIns="0" bIns="0" rtlCol="0" anchor="b">
            <a:normAutofit/>
          </a:bodyPr>
          <a:lstStyle/>
          <a:p>
            <a:pPr algn="l"/>
            <a:r>
              <a:rPr lang="en-US" altLang="zh-CN" b="1" spc="300" dirty="0">
                <a:solidFill>
                  <a:srgbClr val="FF0000"/>
                </a:solidFill>
                <a:latin typeface="+mj-ea"/>
                <a:ea typeface="+mj-ea"/>
              </a:rPr>
              <a:t>2</a:t>
            </a:r>
            <a:r>
              <a:rPr lang="zh-CN" altLang="en-US" b="1" spc="300" dirty="0">
                <a:solidFill>
                  <a:srgbClr val="FF0000"/>
                </a:solidFill>
                <a:latin typeface="+mj-ea"/>
                <a:ea typeface="+mj-ea"/>
              </a:rPr>
              <a:t>，买入股票</a:t>
            </a:r>
            <a:r>
              <a:rPr lang="zh-CN" altLang="en-US" b="1" spc="300" dirty="0">
                <a:solidFill>
                  <a:srgbClr val="FF0000"/>
                </a:solidFill>
                <a:latin typeface="+mj-ea"/>
                <a:ea typeface="+mj-ea"/>
              </a:rPr>
              <a:t>太多</a:t>
            </a:r>
            <a:endParaRPr lang="zh-CN" altLang="en-US" b="1" spc="300" dirty="0">
              <a:solidFill>
                <a:srgbClr val="FF0000"/>
              </a:solidFill>
              <a:latin typeface="+mj-ea"/>
              <a:ea typeface="+mj-ea"/>
            </a:endParaRPr>
          </a:p>
        </p:txBody>
      </p:sp>
      <p:sp>
        <p:nvSpPr>
          <p:cNvPr id="14" name="弧形 13"/>
          <p:cNvSpPr/>
          <p:nvPr>
            <p:custDataLst>
              <p:tags r:id="rId27"/>
            </p:custDataLst>
          </p:nvPr>
        </p:nvSpPr>
        <p:spPr>
          <a:xfrm rot="7200000">
            <a:off x="4445953" y="2061845"/>
            <a:ext cx="2769235" cy="2769235"/>
          </a:xfrm>
          <a:prstGeom prst="arc">
            <a:avLst>
              <a:gd name="adj1" fmla="val 15835561"/>
              <a:gd name="adj2" fmla="val 21121678"/>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pitchFamily="34" charset="-122"/>
            </a:endParaRPr>
          </a:p>
        </p:txBody>
      </p:sp>
      <p:sp>
        <p:nvSpPr>
          <p:cNvPr id="15" name="弧形 14"/>
          <p:cNvSpPr/>
          <p:nvPr>
            <p:custDataLst>
              <p:tags r:id="rId28"/>
            </p:custDataLst>
          </p:nvPr>
        </p:nvSpPr>
        <p:spPr>
          <a:xfrm rot="20880000">
            <a:off x="4459288" y="2062480"/>
            <a:ext cx="2769235" cy="2769235"/>
          </a:xfrm>
          <a:prstGeom prst="arc">
            <a:avLst>
              <a:gd name="adj1" fmla="val 15835561"/>
              <a:gd name="adj2" fmla="val 21121678"/>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pitchFamily="34" charset="-122"/>
            </a:endParaRPr>
          </a:p>
        </p:txBody>
      </p:sp>
      <p:sp>
        <p:nvSpPr>
          <p:cNvPr id="16" name="弧形 15"/>
          <p:cNvSpPr/>
          <p:nvPr>
            <p:custDataLst>
              <p:tags r:id="rId29"/>
            </p:custDataLst>
          </p:nvPr>
        </p:nvSpPr>
        <p:spPr>
          <a:xfrm rot="13140000">
            <a:off x="4459288" y="2062480"/>
            <a:ext cx="2769235" cy="2769235"/>
          </a:xfrm>
          <a:prstGeom prst="arc">
            <a:avLst>
              <a:gd name="adj1" fmla="val 15835561"/>
              <a:gd name="adj2" fmla="val 21121678"/>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pitchFamily="34" charset="-122"/>
            </a:endParaRPr>
          </a:p>
        </p:txBody>
      </p:sp>
      <p:sp>
        <p:nvSpPr>
          <p:cNvPr id="13" name="标题"/>
          <p:cNvSpPr txBox="1"/>
          <p:nvPr>
            <p:custDataLst>
              <p:tags r:id="rId30"/>
            </p:custDataLst>
          </p:nvPr>
        </p:nvSpPr>
        <p:spPr>
          <a:xfrm>
            <a:off x="5052378" y="3417570"/>
            <a:ext cx="1573530" cy="589280"/>
          </a:xfrm>
          <a:prstGeom prst="rect">
            <a:avLst/>
          </a:prstGeom>
          <a:noFill/>
        </p:spPr>
        <p:txBody>
          <a:bodyPr wrap="square" lIns="36195" tIns="36195" rIns="36195" bIns="36195" rtlCol="0" anchor="t" anchorCtr="0">
            <a:normAutofit/>
          </a:bodyPr>
          <a:lstStyle/>
          <a:p>
            <a:pPr algn="ctr"/>
            <a:r>
              <a:rPr lang="zh-CN" altLang="en-US" b="1" spc="300" dirty="0">
                <a:solidFill>
                  <a:schemeClr val="bg1"/>
                </a:solidFill>
                <a:latin typeface="+mj-ea"/>
                <a:ea typeface="+mj-ea"/>
                <a:cs typeface="微软雅黑" panose="020B0503020204020204" pitchFamily="34" charset="-122"/>
              </a:rPr>
              <a:t>无敌</a:t>
            </a:r>
            <a:r>
              <a:rPr lang="zh-CN" altLang="en-US" b="1" spc="300" dirty="0">
                <a:solidFill>
                  <a:schemeClr val="bg1"/>
                </a:solidFill>
                <a:latin typeface="+mj-ea"/>
                <a:ea typeface="+mj-ea"/>
                <a:cs typeface="微软雅黑" panose="020B0503020204020204" pitchFamily="34" charset="-122"/>
              </a:rPr>
              <a:t>爆量</a:t>
            </a:r>
            <a:endParaRPr lang="zh-CN" altLang="en-US" b="1" spc="300" dirty="0">
              <a:solidFill>
                <a:schemeClr val="bg1"/>
              </a:solidFill>
              <a:latin typeface="+mj-ea"/>
              <a:ea typeface="+mj-ea"/>
              <a:cs typeface="微软雅黑" panose="020B0503020204020204" pitchFamily="34" charset="-122"/>
            </a:endParaRPr>
          </a:p>
        </p:txBody>
      </p:sp>
    </p:spTree>
    <p:custDataLst>
      <p:tags r:id="rId3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形 20"/>
          <p:cNvSpPr/>
          <p:nvPr>
            <p:custDataLst>
              <p:tags r:id="rId1"/>
            </p:custDataLst>
          </p:nvPr>
        </p:nvSpPr>
        <p:spPr>
          <a:xfrm>
            <a:off x="4416108" y="1942465"/>
            <a:ext cx="3360420" cy="3033395"/>
          </a:xfrm>
          <a:custGeom>
            <a:avLst/>
            <a:gdLst>
              <a:gd name="connsiteX0" fmla="*/ 1013244 w 2026644"/>
              <a:gd name="connsiteY0" fmla="*/ 1828310 h 1828713"/>
              <a:gd name="connsiteX1" fmla="*/ 275723 w 2026644"/>
              <a:gd name="connsiteY1" fmla="*/ 1828310 h 1828713"/>
              <a:gd name="connsiteX2" fmla="*/ -102 w 2026644"/>
              <a:gd name="connsiteY2" fmla="*/ 1551685 h 1828713"/>
              <a:gd name="connsiteX3" fmla="*/ 36741 w 2026644"/>
              <a:gd name="connsiteY3" fmla="*/ 1414258 h 1828713"/>
              <a:gd name="connsiteX4" fmla="*/ 405454 w 2026644"/>
              <a:gd name="connsiteY4" fmla="*/ 776083 h 1828713"/>
              <a:gd name="connsiteX5" fmla="*/ 774167 w 2026644"/>
              <a:gd name="connsiteY5" fmla="*/ 137432 h 1828713"/>
              <a:gd name="connsiteX6" fmla="*/ 1151633 w 2026644"/>
              <a:gd name="connsiteY6" fmla="*/ 36838 h 1828713"/>
              <a:gd name="connsiteX7" fmla="*/ 1252227 w 2026644"/>
              <a:gd name="connsiteY7" fmla="*/ 137432 h 1828713"/>
              <a:gd name="connsiteX8" fmla="*/ 1620939 w 2026644"/>
              <a:gd name="connsiteY8" fmla="*/ 776083 h 1828713"/>
              <a:gd name="connsiteX9" fmla="*/ 1989652 w 2026644"/>
              <a:gd name="connsiteY9" fmla="*/ 1414258 h 1828713"/>
              <a:gd name="connsiteX10" fmla="*/ 1888096 w 2026644"/>
              <a:gd name="connsiteY10" fmla="*/ 1791467 h 1828713"/>
              <a:gd name="connsiteX11" fmla="*/ 1750670 w 2026644"/>
              <a:gd name="connsiteY11" fmla="*/ 1828310 h 182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644" h="1828713">
                <a:moveTo>
                  <a:pt x="1013244" y="1828310"/>
                </a:moveTo>
                <a:lnTo>
                  <a:pt x="275723" y="1828310"/>
                </a:lnTo>
                <a:cubicBezTo>
                  <a:pt x="123171" y="1828091"/>
                  <a:pt x="-321" y="1704237"/>
                  <a:pt x="-102" y="1551685"/>
                </a:cubicBezTo>
                <a:cubicBezTo>
                  <a:pt x="-35" y="1503441"/>
                  <a:pt x="12671" y="1456063"/>
                  <a:pt x="36741" y="1414258"/>
                </a:cubicBezTo>
                <a:lnTo>
                  <a:pt x="405454" y="776083"/>
                </a:lnTo>
                <a:lnTo>
                  <a:pt x="774167" y="137432"/>
                </a:lnTo>
                <a:cubicBezTo>
                  <a:pt x="850624" y="5415"/>
                  <a:pt x="1019626" y="-39619"/>
                  <a:pt x="1151633" y="36838"/>
                </a:cubicBezTo>
                <a:cubicBezTo>
                  <a:pt x="1193372" y="61013"/>
                  <a:pt x="1228052" y="95694"/>
                  <a:pt x="1252227" y="137432"/>
                </a:cubicBezTo>
                <a:lnTo>
                  <a:pt x="1620939" y="776083"/>
                </a:lnTo>
                <a:lnTo>
                  <a:pt x="1989652" y="1414258"/>
                </a:lnTo>
                <a:cubicBezTo>
                  <a:pt x="2065776" y="1546466"/>
                  <a:pt x="2020303" y="1715344"/>
                  <a:pt x="1888096" y="1791467"/>
                </a:cubicBezTo>
                <a:cubicBezTo>
                  <a:pt x="1846291" y="1815537"/>
                  <a:pt x="1798914" y="1828243"/>
                  <a:pt x="1750670" y="1828310"/>
                </a:cubicBezTo>
                <a:close/>
              </a:path>
            </a:pathLst>
          </a:custGeom>
          <a:solidFill>
            <a:schemeClr val="accent1">
              <a:lumMod val="20000"/>
              <a:lumOff val="80000"/>
              <a:alpha val="3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dk1"/>
              </a:solidFill>
              <a:sym typeface="+mn-ea"/>
            </a:endParaRPr>
          </a:p>
        </p:txBody>
      </p:sp>
      <p:sp>
        <p:nvSpPr>
          <p:cNvPr id="18" name="椭圆 17"/>
          <p:cNvSpPr/>
          <p:nvPr>
            <p:custDataLst>
              <p:tags r:id="rId2"/>
            </p:custDataLst>
          </p:nvPr>
        </p:nvSpPr>
        <p:spPr>
          <a:xfrm>
            <a:off x="7104063" y="4324350"/>
            <a:ext cx="483870" cy="483870"/>
          </a:xfrm>
          <a:prstGeom prst="ellipse">
            <a:avLst/>
          </a:prstGeom>
          <a:gradFill>
            <a:gsLst>
              <a:gs pos="0">
                <a:schemeClr val="accent1"/>
              </a:gs>
              <a:gs pos="100000">
                <a:schemeClr val="accent1">
                  <a:lumMod val="80000"/>
                  <a:lumOff val="20000"/>
                </a:schemeClr>
              </a:gs>
            </a:gsLst>
            <a:path path="circle">
              <a:fillToRect l="50000" t="50000" r="50000" b="50000"/>
            </a:path>
            <a:tileRect/>
          </a:gradFill>
          <a:ln w="9525" cap="flat">
            <a:noFill/>
            <a:prstDash val="solid"/>
            <a:miter/>
          </a:ln>
        </p:spPr>
        <p:txBody>
          <a:bodyPr rot="0" spcFirstLastPara="0" vertOverflow="overflow" horzOverflow="overflow" vert="horz" wrap="square" lIns="431800" tIns="612140" rIns="431800" bIns="39624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b="1" spc="130" dirty="0">
              <a:solidFill>
                <a:schemeClr val="lt1"/>
              </a:solidFill>
              <a:uFillTx/>
              <a:latin typeface="+中文标题" charset="0"/>
              <a:ea typeface="+mj-ea"/>
              <a:cs typeface="+mj-ea"/>
              <a:sym typeface="+mn-ea"/>
            </a:endParaRPr>
          </a:p>
        </p:txBody>
      </p:sp>
      <p:sp>
        <p:nvSpPr>
          <p:cNvPr id="20" name="椭圆 19"/>
          <p:cNvSpPr/>
          <p:nvPr>
            <p:custDataLst>
              <p:tags r:id="rId3"/>
            </p:custDataLst>
          </p:nvPr>
        </p:nvSpPr>
        <p:spPr>
          <a:xfrm>
            <a:off x="4597083" y="4321175"/>
            <a:ext cx="483870" cy="483870"/>
          </a:xfrm>
          <a:prstGeom prst="ellipse">
            <a:avLst/>
          </a:prstGeom>
          <a:gradFill>
            <a:gsLst>
              <a:gs pos="0">
                <a:schemeClr val="accent1"/>
              </a:gs>
              <a:gs pos="100000">
                <a:schemeClr val="accent1">
                  <a:lumMod val="80000"/>
                  <a:lumOff val="20000"/>
                </a:schemeClr>
              </a:gs>
            </a:gsLst>
            <a:path path="circle">
              <a:fillToRect l="50000" t="50000" r="50000" b="50000"/>
            </a:path>
            <a:tileRect/>
          </a:gradFill>
          <a:ln w="9525" cap="flat">
            <a:noFill/>
            <a:prstDash val="solid"/>
            <a:miter/>
          </a:ln>
        </p:spPr>
        <p:txBody>
          <a:bodyPr rot="0" spcFirstLastPara="0" vertOverflow="overflow" horzOverflow="overflow" vert="horz" wrap="square" lIns="431800" tIns="612140" rIns="431800" bIns="39624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b="1" spc="130" dirty="0">
              <a:solidFill>
                <a:schemeClr val="lt1"/>
              </a:solidFill>
              <a:uFillTx/>
              <a:latin typeface="+中文标题" charset="0"/>
              <a:ea typeface="+mj-ea"/>
              <a:cs typeface="+mj-ea"/>
              <a:sym typeface="+mn-ea"/>
            </a:endParaRPr>
          </a:p>
        </p:txBody>
      </p:sp>
      <p:sp>
        <p:nvSpPr>
          <p:cNvPr id="2" name="矩形 1"/>
          <p:cNvSpPr/>
          <p:nvPr>
            <p:custDataLst>
              <p:tags r:id="rId4"/>
            </p:custDataLst>
          </p:nvPr>
        </p:nvSpPr>
        <p:spPr>
          <a:xfrm>
            <a:off x="7776845" y="4008120"/>
            <a:ext cx="3031490" cy="632460"/>
          </a:xfrm>
          <a:prstGeom prst="rect">
            <a:avLst/>
          </a:prstGeom>
          <a:noFill/>
        </p:spPr>
        <p:txBody>
          <a:bodyPr wrap="square" lIns="0" tIns="0" rIns="0" bIns="0" rtlCol="0" anchor="b">
            <a:noAutofit/>
          </a:bodyPr>
          <a:lstStyle/>
          <a:p>
            <a:pPr>
              <a:spcBef>
                <a:spcPct val="0"/>
              </a:spcBef>
              <a:spcAft>
                <a:spcPct val="0"/>
              </a:spcAft>
            </a:pPr>
            <a:r>
              <a:rPr lang="zh-CN" altLang="en-US" b="1" dirty="0">
                <a:solidFill>
                  <a:schemeClr val="accent1"/>
                </a:solidFill>
                <a:latin typeface="+mn-ea"/>
                <a:cs typeface="+mn-ea"/>
              </a:rPr>
              <a:t>以流动资金主力动向为</a:t>
            </a:r>
            <a:r>
              <a:rPr lang="zh-CN" altLang="en-US" b="1" dirty="0">
                <a:solidFill>
                  <a:schemeClr val="accent1"/>
                </a:solidFill>
                <a:latin typeface="+mn-ea"/>
                <a:cs typeface="+mn-ea"/>
              </a:rPr>
              <a:t>依据</a:t>
            </a:r>
            <a:endParaRPr lang="zh-CN" altLang="en-US" b="1" dirty="0">
              <a:solidFill>
                <a:schemeClr val="accent1"/>
              </a:solidFill>
              <a:latin typeface="+mn-ea"/>
              <a:cs typeface="+mn-ea"/>
            </a:endParaRPr>
          </a:p>
        </p:txBody>
      </p:sp>
      <p:sp>
        <p:nvSpPr>
          <p:cNvPr id="4" name="矩形 3"/>
          <p:cNvSpPr/>
          <p:nvPr>
            <p:custDataLst>
              <p:tags r:id="rId5"/>
            </p:custDataLst>
          </p:nvPr>
        </p:nvSpPr>
        <p:spPr>
          <a:xfrm>
            <a:off x="8151178" y="4640580"/>
            <a:ext cx="2308225" cy="62103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1400" dirty="0">
                <a:solidFill>
                  <a:schemeClr val="tx1">
                    <a:lumMod val="85000"/>
                    <a:lumOff val="15000"/>
                  </a:schemeClr>
                </a:solidFill>
                <a:latin typeface="+mn-ea"/>
                <a:cs typeface="+mn-ea"/>
              </a:rPr>
              <a:t>选股操作看资金</a:t>
            </a:r>
            <a:r>
              <a:rPr lang="en-US" altLang="zh-CN" sz="1400" dirty="0">
                <a:solidFill>
                  <a:schemeClr val="tx1">
                    <a:lumMod val="85000"/>
                    <a:lumOff val="15000"/>
                  </a:schemeClr>
                </a:solidFill>
                <a:latin typeface="+mn-ea"/>
                <a:cs typeface="+mn-ea"/>
              </a:rPr>
              <a:t>  </a:t>
            </a:r>
            <a:endParaRPr lang="en-US" altLang="zh-CN" sz="1400" dirty="0">
              <a:solidFill>
                <a:schemeClr val="tx1">
                  <a:lumMod val="85000"/>
                  <a:lumOff val="15000"/>
                </a:schemeClr>
              </a:solidFill>
              <a:latin typeface="+mn-ea"/>
              <a:cs typeface="+mn-ea"/>
            </a:endParaRPr>
          </a:p>
        </p:txBody>
      </p:sp>
      <p:sp>
        <p:nvSpPr>
          <p:cNvPr id="6" name="矩形 5"/>
          <p:cNvSpPr/>
          <p:nvPr>
            <p:custDataLst>
              <p:tags r:id="rId6"/>
            </p:custDataLst>
          </p:nvPr>
        </p:nvSpPr>
        <p:spPr>
          <a:xfrm>
            <a:off x="1733233" y="4008120"/>
            <a:ext cx="2308225" cy="632460"/>
          </a:xfrm>
          <a:prstGeom prst="rect">
            <a:avLst/>
          </a:prstGeom>
          <a:noFill/>
        </p:spPr>
        <p:txBody>
          <a:bodyPr wrap="square" lIns="0" tIns="0" rIns="0" bIns="0" rtlCol="0" anchor="b">
            <a:noAutofit/>
          </a:bodyPr>
          <a:lstStyle/>
          <a:p>
            <a:pPr algn="r">
              <a:spcBef>
                <a:spcPct val="0"/>
              </a:spcBef>
              <a:spcAft>
                <a:spcPct val="0"/>
              </a:spcAft>
            </a:pPr>
            <a:r>
              <a:rPr lang="zh-CN" altLang="en-US" b="1" dirty="0">
                <a:solidFill>
                  <a:schemeClr val="accent1"/>
                </a:solidFill>
                <a:latin typeface="+mn-ea"/>
                <a:cs typeface="+mn-ea"/>
              </a:rPr>
              <a:t>重点留意控盘</a:t>
            </a:r>
            <a:r>
              <a:rPr lang="zh-CN" altLang="en-US" b="1" dirty="0">
                <a:solidFill>
                  <a:schemeClr val="accent1"/>
                </a:solidFill>
                <a:latin typeface="+mn-ea"/>
                <a:cs typeface="+mn-ea"/>
              </a:rPr>
              <a:t>个股</a:t>
            </a:r>
            <a:endParaRPr lang="zh-CN" altLang="en-US" b="1" dirty="0">
              <a:solidFill>
                <a:schemeClr val="accent1"/>
              </a:solidFill>
              <a:latin typeface="+mn-ea"/>
              <a:cs typeface="+mn-ea"/>
            </a:endParaRPr>
          </a:p>
        </p:txBody>
      </p:sp>
      <p:sp>
        <p:nvSpPr>
          <p:cNvPr id="5" name="矩形 4"/>
          <p:cNvSpPr/>
          <p:nvPr>
            <p:custDataLst>
              <p:tags r:id="rId7"/>
            </p:custDataLst>
          </p:nvPr>
        </p:nvSpPr>
        <p:spPr>
          <a:xfrm>
            <a:off x="1733233" y="4640580"/>
            <a:ext cx="2308225" cy="62103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a:solidFill>
                  <a:schemeClr val="tx1">
                    <a:lumMod val="85000"/>
                    <a:lumOff val="15000"/>
                  </a:schemeClr>
                </a:solidFill>
                <a:latin typeface="+mn-ea"/>
                <a:cs typeface="+mn-ea"/>
              </a:rPr>
              <a:t>出现控盘已经跑赢市场，注意</a:t>
            </a:r>
            <a:r>
              <a:rPr lang="zh-CN" altLang="en-US" sz="1400">
                <a:solidFill>
                  <a:schemeClr val="tx1">
                    <a:lumMod val="85000"/>
                    <a:lumOff val="15000"/>
                  </a:schemeClr>
                </a:solidFill>
                <a:latin typeface="+mn-ea"/>
                <a:cs typeface="+mn-ea"/>
              </a:rPr>
              <a:t>强者恒强</a:t>
            </a:r>
            <a:endParaRPr lang="zh-CN" altLang="en-US" sz="1400">
              <a:solidFill>
                <a:schemeClr val="tx1">
                  <a:lumMod val="85000"/>
                  <a:lumOff val="15000"/>
                </a:schemeClr>
              </a:solidFill>
              <a:latin typeface="+mn-ea"/>
              <a:cs typeface="+mn-ea"/>
            </a:endParaRPr>
          </a:p>
        </p:txBody>
      </p:sp>
      <p:sp>
        <p:nvSpPr>
          <p:cNvPr id="8" name="矩形 7"/>
          <p:cNvSpPr/>
          <p:nvPr>
            <p:custDataLst>
              <p:tags r:id="rId8"/>
            </p:custDataLst>
          </p:nvPr>
        </p:nvSpPr>
        <p:spPr>
          <a:xfrm>
            <a:off x="3016568" y="1597660"/>
            <a:ext cx="2308225" cy="632460"/>
          </a:xfrm>
          <a:prstGeom prst="rect">
            <a:avLst/>
          </a:prstGeom>
          <a:noFill/>
        </p:spPr>
        <p:txBody>
          <a:bodyPr wrap="square" lIns="0" tIns="0" rIns="0" bIns="0" rtlCol="0" anchor="b">
            <a:noAutofit/>
          </a:bodyPr>
          <a:lstStyle/>
          <a:p>
            <a:pPr algn="r">
              <a:spcBef>
                <a:spcPct val="0"/>
              </a:spcBef>
              <a:spcAft>
                <a:spcPct val="0"/>
              </a:spcAft>
            </a:pPr>
            <a:r>
              <a:rPr lang="zh-CN" altLang="en-US" b="1" dirty="0">
                <a:solidFill>
                  <a:schemeClr val="accent1"/>
                </a:solidFill>
                <a:latin typeface="+mn-ea"/>
                <a:cs typeface="+mn-ea"/>
              </a:rPr>
              <a:t>以蓝线为短线支撑，智能辅助线中线</a:t>
            </a:r>
            <a:r>
              <a:rPr lang="zh-CN" altLang="en-US" b="1" dirty="0">
                <a:solidFill>
                  <a:schemeClr val="accent1"/>
                </a:solidFill>
                <a:latin typeface="+mn-ea"/>
                <a:cs typeface="+mn-ea"/>
              </a:rPr>
              <a:t>支撑</a:t>
            </a:r>
            <a:endParaRPr lang="zh-CN" altLang="en-US" b="1" dirty="0">
              <a:solidFill>
                <a:schemeClr val="accent1"/>
              </a:solidFill>
              <a:latin typeface="+mn-ea"/>
              <a:cs typeface="+mn-ea"/>
            </a:endParaRPr>
          </a:p>
        </p:txBody>
      </p:sp>
      <p:sp>
        <p:nvSpPr>
          <p:cNvPr id="10" name="矩形 9"/>
          <p:cNvSpPr/>
          <p:nvPr>
            <p:custDataLst>
              <p:tags r:id="rId9"/>
            </p:custDataLst>
          </p:nvPr>
        </p:nvSpPr>
        <p:spPr>
          <a:xfrm>
            <a:off x="2687320" y="2245360"/>
            <a:ext cx="2637790" cy="60579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dirty="0">
                <a:solidFill>
                  <a:schemeClr val="tx1">
                    <a:lumMod val="85000"/>
                    <a:lumOff val="15000"/>
                  </a:schemeClr>
                </a:solidFill>
                <a:latin typeface="+mn-ea"/>
                <a:cs typeface="+mn-ea"/>
              </a:rPr>
              <a:t>趋势不破不清仓，来回做</a:t>
            </a:r>
            <a:r>
              <a:rPr lang="zh-CN" altLang="en-US" sz="1400" dirty="0">
                <a:solidFill>
                  <a:schemeClr val="tx1">
                    <a:lumMod val="85000"/>
                    <a:lumOff val="15000"/>
                  </a:schemeClr>
                </a:solidFill>
                <a:latin typeface="+mn-ea"/>
                <a:cs typeface="+mn-ea"/>
              </a:rPr>
              <a:t>波段</a:t>
            </a:r>
            <a:endParaRPr lang="zh-CN" altLang="en-US" sz="1400" dirty="0">
              <a:solidFill>
                <a:schemeClr val="tx1">
                  <a:lumMod val="85000"/>
                  <a:lumOff val="15000"/>
                </a:schemeClr>
              </a:solidFill>
              <a:latin typeface="+mn-ea"/>
              <a:cs typeface="+mn-ea"/>
            </a:endParaRPr>
          </a:p>
        </p:txBody>
      </p:sp>
      <p:sp>
        <p:nvSpPr>
          <p:cNvPr id="12" name="图形 20"/>
          <p:cNvSpPr/>
          <p:nvPr>
            <p:custDataLst>
              <p:tags r:id="rId10"/>
            </p:custDataLst>
          </p:nvPr>
        </p:nvSpPr>
        <p:spPr>
          <a:xfrm>
            <a:off x="5211128" y="2800350"/>
            <a:ext cx="1774190" cy="1601470"/>
          </a:xfrm>
          <a:custGeom>
            <a:avLst/>
            <a:gdLst>
              <a:gd name="connsiteX0" fmla="*/ 1013244 w 2026644"/>
              <a:gd name="connsiteY0" fmla="*/ 1828310 h 1828713"/>
              <a:gd name="connsiteX1" fmla="*/ 275723 w 2026644"/>
              <a:gd name="connsiteY1" fmla="*/ 1828310 h 1828713"/>
              <a:gd name="connsiteX2" fmla="*/ -102 w 2026644"/>
              <a:gd name="connsiteY2" fmla="*/ 1551685 h 1828713"/>
              <a:gd name="connsiteX3" fmla="*/ 36741 w 2026644"/>
              <a:gd name="connsiteY3" fmla="*/ 1414258 h 1828713"/>
              <a:gd name="connsiteX4" fmla="*/ 405454 w 2026644"/>
              <a:gd name="connsiteY4" fmla="*/ 776083 h 1828713"/>
              <a:gd name="connsiteX5" fmla="*/ 774167 w 2026644"/>
              <a:gd name="connsiteY5" fmla="*/ 137432 h 1828713"/>
              <a:gd name="connsiteX6" fmla="*/ 1151633 w 2026644"/>
              <a:gd name="connsiteY6" fmla="*/ 36838 h 1828713"/>
              <a:gd name="connsiteX7" fmla="*/ 1252227 w 2026644"/>
              <a:gd name="connsiteY7" fmla="*/ 137432 h 1828713"/>
              <a:gd name="connsiteX8" fmla="*/ 1620939 w 2026644"/>
              <a:gd name="connsiteY8" fmla="*/ 776083 h 1828713"/>
              <a:gd name="connsiteX9" fmla="*/ 1989652 w 2026644"/>
              <a:gd name="connsiteY9" fmla="*/ 1414258 h 1828713"/>
              <a:gd name="connsiteX10" fmla="*/ 1888096 w 2026644"/>
              <a:gd name="connsiteY10" fmla="*/ 1791467 h 1828713"/>
              <a:gd name="connsiteX11" fmla="*/ 1750670 w 2026644"/>
              <a:gd name="connsiteY11" fmla="*/ 1828310 h 182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644" h="1828713">
                <a:moveTo>
                  <a:pt x="1013244" y="1828310"/>
                </a:moveTo>
                <a:lnTo>
                  <a:pt x="275723" y="1828310"/>
                </a:lnTo>
                <a:cubicBezTo>
                  <a:pt x="123171" y="1828091"/>
                  <a:pt x="-321" y="1704237"/>
                  <a:pt x="-102" y="1551685"/>
                </a:cubicBezTo>
                <a:cubicBezTo>
                  <a:pt x="-35" y="1503441"/>
                  <a:pt x="12671" y="1456063"/>
                  <a:pt x="36741" y="1414258"/>
                </a:cubicBezTo>
                <a:lnTo>
                  <a:pt x="405454" y="776083"/>
                </a:lnTo>
                <a:lnTo>
                  <a:pt x="774167" y="137432"/>
                </a:lnTo>
                <a:cubicBezTo>
                  <a:pt x="850624" y="5415"/>
                  <a:pt x="1019626" y="-39619"/>
                  <a:pt x="1151633" y="36838"/>
                </a:cubicBezTo>
                <a:cubicBezTo>
                  <a:pt x="1193372" y="61013"/>
                  <a:pt x="1228052" y="95694"/>
                  <a:pt x="1252227" y="137432"/>
                </a:cubicBezTo>
                <a:lnTo>
                  <a:pt x="1620939" y="776083"/>
                </a:lnTo>
                <a:lnTo>
                  <a:pt x="1989652" y="1414258"/>
                </a:lnTo>
                <a:cubicBezTo>
                  <a:pt x="2065776" y="1546466"/>
                  <a:pt x="2020303" y="1715344"/>
                  <a:pt x="1888096" y="1791467"/>
                </a:cubicBezTo>
                <a:cubicBezTo>
                  <a:pt x="1846291" y="1815537"/>
                  <a:pt x="1798914" y="1828243"/>
                  <a:pt x="1750670" y="1828310"/>
                </a:cubicBezTo>
                <a:close/>
              </a:path>
            </a:pathLst>
          </a:custGeom>
          <a:gradFill>
            <a:gsLst>
              <a:gs pos="0">
                <a:schemeClr val="accent1"/>
              </a:gs>
              <a:gs pos="100000">
                <a:schemeClr val="accent1">
                  <a:lumMod val="80000"/>
                  <a:lumOff val="20000"/>
                </a:schemeClr>
              </a:gs>
            </a:gsLst>
            <a:path path="circle">
              <a:fillToRect l="50000" t="50000" r="50000" b="50000"/>
            </a:path>
            <a:tileRect/>
          </a:gradFill>
          <a:ln w="9525" cap="flat">
            <a:gradFill>
              <a:gsLst>
                <a:gs pos="0">
                  <a:srgbClr val="FFFFFF"/>
                </a:gs>
                <a:gs pos="53000">
                  <a:srgbClr val="FFFFFF">
                    <a:alpha val="0"/>
                  </a:srgbClr>
                </a:gs>
              </a:gsLst>
              <a:lin ang="16200000" scaled="0"/>
            </a:gradFill>
            <a:prstDash val="solid"/>
            <a:miter/>
          </a:ln>
          <a:effectLst>
            <a:outerShdw blurRad="342900" sx="102000" sy="102000" algn="ctr" rotWithShape="0">
              <a:schemeClr val="accent1">
                <a:alpha val="40000"/>
              </a:schemeClr>
            </a:outerShdw>
          </a:effectLst>
        </p:spPr>
        <p:txBody>
          <a:bodyPr rot="0" spcFirstLastPara="0" vertOverflow="overflow" horzOverflow="overflow" vert="horz" wrap="square" lIns="431800" tIns="647700" rIns="431800" bIns="288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r>
              <a:rPr lang="zh-CN" altLang="en-US" b="1">
                <a:solidFill>
                  <a:schemeClr val="lt1"/>
                </a:solidFill>
                <a:uFillTx/>
                <a:latin typeface="+mn-ea"/>
                <a:cs typeface="+mn-ea"/>
                <a:sym typeface="+mn-ea"/>
              </a:rPr>
              <a:t>操作</a:t>
            </a:r>
            <a:endParaRPr lang="zh-CN" altLang="en-US" b="1">
              <a:solidFill>
                <a:schemeClr val="lt1"/>
              </a:solidFill>
              <a:uFillTx/>
              <a:latin typeface="+mn-ea"/>
              <a:cs typeface="+mn-ea"/>
              <a:sym typeface="+mn-ea"/>
            </a:endParaRPr>
          </a:p>
        </p:txBody>
      </p:sp>
      <p:sp>
        <p:nvSpPr>
          <p:cNvPr id="15" name="椭圆 14"/>
          <p:cNvSpPr/>
          <p:nvPr>
            <p:custDataLst>
              <p:tags r:id="rId11"/>
            </p:custDataLst>
          </p:nvPr>
        </p:nvSpPr>
        <p:spPr>
          <a:xfrm>
            <a:off x="5854383" y="2105025"/>
            <a:ext cx="483870" cy="483870"/>
          </a:xfrm>
          <a:prstGeom prst="ellipse">
            <a:avLst/>
          </a:prstGeom>
          <a:gradFill>
            <a:gsLst>
              <a:gs pos="0">
                <a:schemeClr val="accent1"/>
              </a:gs>
              <a:gs pos="100000">
                <a:schemeClr val="accent1">
                  <a:lumMod val="80000"/>
                  <a:lumOff val="20000"/>
                </a:schemeClr>
              </a:gs>
            </a:gsLst>
            <a:path path="circle">
              <a:fillToRect l="50000" t="50000" r="50000" b="50000"/>
            </a:path>
            <a:tileRect/>
          </a:gradFill>
          <a:ln w="9525" cap="flat">
            <a:noFill/>
            <a:prstDash val="solid"/>
            <a:miter/>
          </a:ln>
        </p:spPr>
        <p:txBody>
          <a:bodyPr rot="0" spcFirstLastPara="0" vertOverflow="overflow" horzOverflow="overflow" vert="horz" wrap="square" lIns="431800" tIns="612140" rIns="431800" bIns="39624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b="1" spc="130" dirty="0">
              <a:solidFill>
                <a:schemeClr val="lt1"/>
              </a:solidFill>
              <a:uFillTx/>
              <a:latin typeface="+中文标题" charset="0"/>
              <a:ea typeface="+mj-ea"/>
              <a:cs typeface="+mj-ea"/>
              <a:sym typeface="+mn-ea"/>
            </a:endParaRPr>
          </a:p>
        </p:txBody>
      </p:sp>
      <p:sp>
        <p:nvSpPr>
          <p:cNvPr id="9" name="图片 15" descr="343439383331313b343532303032383bbfcdbba7b9dcc0ed"/>
          <p:cNvSpPr/>
          <p:nvPr>
            <p:custDataLst>
              <p:tags r:id="rId12"/>
            </p:custDataLst>
          </p:nvPr>
        </p:nvSpPr>
        <p:spPr>
          <a:xfrm>
            <a:off x="5998528" y="2248535"/>
            <a:ext cx="196849" cy="197840"/>
          </a:xfrm>
          <a:custGeom>
            <a:avLst/>
            <a:gdLst>
              <a:gd name="connsiteX0" fmla="*/ 148958 w 196849"/>
              <a:gd name="connsiteY0" fmla="*/ 154912 h 197840"/>
              <a:gd name="connsiteX1" fmla="*/ 107222 w 196849"/>
              <a:gd name="connsiteY1" fmla="*/ 122221 h 197840"/>
              <a:gd name="connsiteX2" fmla="*/ 104750 w 196849"/>
              <a:gd name="connsiteY2" fmla="*/ 115355 h 197840"/>
              <a:gd name="connsiteX3" fmla="*/ 104750 w 196849"/>
              <a:gd name="connsiteY3" fmla="*/ 115252 h 197840"/>
              <a:gd name="connsiteX4" fmla="*/ 105046 w 196849"/>
              <a:gd name="connsiteY4" fmla="*/ 114638 h 197840"/>
              <a:gd name="connsiteX5" fmla="*/ 120672 w 196849"/>
              <a:gd name="connsiteY5" fmla="*/ 70878 h 197840"/>
              <a:gd name="connsiteX6" fmla="*/ 104354 w 196849"/>
              <a:gd name="connsiteY6" fmla="*/ 24147 h 197840"/>
              <a:gd name="connsiteX7" fmla="*/ 103464 w 196849"/>
              <a:gd name="connsiteY7" fmla="*/ 18305 h 197840"/>
              <a:gd name="connsiteX8" fmla="*/ 130562 w 196849"/>
              <a:gd name="connsiteY8" fmla="*/ 166 h 197840"/>
              <a:gd name="connsiteX9" fmla="*/ 166166 w 196849"/>
              <a:gd name="connsiteY9" fmla="*/ 31935 h 197840"/>
              <a:gd name="connsiteX10" fmla="*/ 154298 w 196849"/>
              <a:gd name="connsiteY10" fmla="*/ 79077 h 197840"/>
              <a:gd name="connsiteX11" fmla="*/ 150342 w 196849"/>
              <a:gd name="connsiteY11" fmla="*/ 84201 h 197840"/>
              <a:gd name="connsiteX12" fmla="*/ 149946 w 196849"/>
              <a:gd name="connsiteY12" fmla="*/ 92092 h 197840"/>
              <a:gd name="connsiteX13" fmla="*/ 151430 w 196849"/>
              <a:gd name="connsiteY13" fmla="*/ 94654 h 197840"/>
              <a:gd name="connsiteX14" fmla="*/ 163298 w 196849"/>
              <a:gd name="connsiteY14" fmla="*/ 100700 h 197840"/>
              <a:gd name="connsiteX15" fmla="*/ 176155 w 196849"/>
              <a:gd name="connsiteY15" fmla="*/ 106849 h 197840"/>
              <a:gd name="connsiteX16" fmla="*/ 195935 w 196849"/>
              <a:gd name="connsiteY16" fmla="*/ 125296 h 197840"/>
              <a:gd name="connsiteX17" fmla="*/ 193957 w 196849"/>
              <a:gd name="connsiteY17" fmla="*/ 144767 h 197840"/>
              <a:gd name="connsiteX18" fmla="*/ 153804 w 196849"/>
              <a:gd name="connsiteY18" fmla="*/ 157679 h 197840"/>
              <a:gd name="connsiteX19" fmla="*/ 148958 w 196849"/>
              <a:gd name="connsiteY19" fmla="*/ 154912 h 197840"/>
              <a:gd name="connsiteX20" fmla="*/ 114 w 196849"/>
              <a:gd name="connsiteY20" fmla="*/ 175409 h 197840"/>
              <a:gd name="connsiteX21" fmla="*/ 114 w 196849"/>
              <a:gd name="connsiteY21" fmla="*/ 168235 h 197840"/>
              <a:gd name="connsiteX22" fmla="*/ 2092 w 196849"/>
              <a:gd name="connsiteY22" fmla="*/ 162087 h 197840"/>
              <a:gd name="connsiteX23" fmla="*/ 20586 w 196849"/>
              <a:gd name="connsiteY23" fmla="*/ 143845 h 197840"/>
              <a:gd name="connsiteX24" fmla="*/ 21180 w 196849"/>
              <a:gd name="connsiteY24" fmla="*/ 143435 h 197840"/>
              <a:gd name="connsiteX25" fmla="*/ 39674 w 196849"/>
              <a:gd name="connsiteY25" fmla="*/ 134417 h 197840"/>
              <a:gd name="connsiteX26" fmla="*/ 45608 w 196849"/>
              <a:gd name="connsiteY26" fmla="*/ 131854 h 197840"/>
              <a:gd name="connsiteX27" fmla="*/ 47289 w 196849"/>
              <a:gd name="connsiteY27" fmla="*/ 130522 h 197840"/>
              <a:gd name="connsiteX28" fmla="*/ 50454 w 196849"/>
              <a:gd name="connsiteY28" fmla="*/ 113920 h 197840"/>
              <a:gd name="connsiteX29" fmla="*/ 46597 w 196849"/>
              <a:gd name="connsiteY29" fmla="*/ 108899 h 197840"/>
              <a:gd name="connsiteX30" fmla="*/ 46399 w 196849"/>
              <a:gd name="connsiteY30" fmla="*/ 108694 h 197840"/>
              <a:gd name="connsiteX31" fmla="*/ 31663 w 196849"/>
              <a:gd name="connsiteY31" fmla="*/ 60630 h 197840"/>
              <a:gd name="connsiteX32" fmla="*/ 68256 w 196849"/>
              <a:gd name="connsiteY32" fmla="*/ 25786 h 197840"/>
              <a:gd name="connsiteX33" fmla="*/ 105838 w 196849"/>
              <a:gd name="connsiteY33" fmla="*/ 60425 h 197840"/>
              <a:gd name="connsiteX34" fmla="*/ 105936 w 196849"/>
              <a:gd name="connsiteY34" fmla="*/ 60938 h 197840"/>
              <a:gd name="connsiteX35" fmla="*/ 100992 w 196849"/>
              <a:gd name="connsiteY35" fmla="*/ 91477 h 197840"/>
              <a:gd name="connsiteX36" fmla="*/ 91299 w 196849"/>
              <a:gd name="connsiteY36" fmla="*/ 108591 h 197840"/>
              <a:gd name="connsiteX37" fmla="*/ 90904 w 196849"/>
              <a:gd name="connsiteY37" fmla="*/ 109206 h 197840"/>
              <a:gd name="connsiteX38" fmla="*/ 87343 w 196849"/>
              <a:gd name="connsiteY38" fmla="*/ 113510 h 197840"/>
              <a:gd name="connsiteX39" fmla="*/ 86948 w 196849"/>
              <a:gd name="connsiteY39" fmla="*/ 114535 h 197840"/>
              <a:gd name="connsiteX40" fmla="*/ 89124 w 196849"/>
              <a:gd name="connsiteY40" fmla="*/ 131444 h 197840"/>
              <a:gd name="connsiteX41" fmla="*/ 96838 w 196849"/>
              <a:gd name="connsiteY41" fmla="*/ 134417 h 197840"/>
              <a:gd name="connsiteX42" fmla="*/ 97332 w 196849"/>
              <a:gd name="connsiteY42" fmla="*/ 134621 h 197840"/>
              <a:gd name="connsiteX43" fmla="*/ 129573 w 196849"/>
              <a:gd name="connsiteY43" fmla="*/ 153888 h 197840"/>
              <a:gd name="connsiteX44" fmla="*/ 129870 w 196849"/>
              <a:gd name="connsiteY44" fmla="*/ 154093 h 197840"/>
              <a:gd name="connsiteX45" fmla="*/ 137189 w 196849"/>
              <a:gd name="connsiteY45" fmla="*/ 165263 h 197840"/>
              <a:gd name="connsiteX46" fmla="*/ 137584 w 196849"/>
              <a:gd name="connsiteY46" fmla="*/ 168747 h 197840"/>
              <a:gd name="connsiteX47" fmla="*/ 137584 w 196849"/>
              <a:gd name="connsiteY47" fmla="*/ 176741 h 197840"/>
              <a:gd name="connsiteX48" fmla="*/ 137387 w 196849"/>
              <a:gd name="connsiteY48" fmla="*/ 178176 h 197840"/>
              <a:gd name="connsiteX49" fmla="*/ 107914 w 196849"/>
              <a:gd name="connsiteY49" fmla="*/ 194881 h 197840"/>
              <a:gd name="connsiteX50" fmla="*/ 32751 w 196849"/>
              <a:gd name="connsiteY50" fmla="*/ 194881 h 197840"/>
              <a:gd name="connsiteX51" fmla="*/ 4070 w 196849"/>
              <a:gd name="connsiteY51" fmla="*/ 182582 h 197840"/>
              <a:gd name="connsiteX52" fmla="*/ 114 w 196849"/>
              <a:gd name="connsiteY52" fmla="*/ 175409 h 19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6849" h="197840">
                <a:moveTo>
                  <a:pt x="148958" y="154912"/>
                </a:moveTo>
                <a:cubicBezTo>
                  <a:pt x="140452" y="138209"/>
                  <a:pt x="124826" y="129498"/>
                  <a:pt x="107222" y="122221"/>
                </a:cubicBezTo>
                <a:cubicBezTo>
                  <a:pt x="104551" y="121094"/>
                  <a:pt x="103464" y="117917"/>
                  <a:pt x="104750" y="115355"/>
                </a:cubicBezTo>
                <a:lnTo>
                  <a:pt x="104750" y="115252"/>
                </a:lnTo>
                <a:lnTo>
                  <a:pt x="105046" y="114638"/>
                </a:lnTo>
                <a:cubicBezTo>
                  <a:pt x="112860" y="103365"/>
                  <a:pt x="119683" y="89120"/>
                  <a:pt x="120672" y="70878"/>
                </a:cubicBezTo>
                <a:cubicBezTo>
                  <a:pt x="122551" y="49972"/>
                  <a:pt x="114936" y="35215"/>
                  <a:pt x="104354" y="24147"/>
                </a:cubicBezTo>
                <a:cubicBezTo>
                  <a:pt x="102870" y="22610"/>
                  <a:pt x="102475" y="20252"/>
                  <a:pt x="103464" y="18305"/>
                </a:cubicBezTo>
                <a:cubicBezTo>
                  <a:pt x="108507" y="8672"/>
                  <a:pt x="116321" y="1089"/>
                  <a:pt x="130562" y="166"/>
                </a:cubicBezTo>
                <a:cubicBezTo>
                  <a:pt x="152320" y="-859"/>
                  <a:pt x="164188" y="13489"/>
                  <a:pt x="166166" y="31935"/>
                </a:cubicBezTo>
                <a:cubicBezTo>
                  <a:pt x="169133" y="52432"/>
                  <a:pt x="162210" y="68829"/>
                  <a:pt x="154298" y="79077"/>
                </a:cubicBezTo>
                <a:cubicBezTo>
                  <a:pt x="153309" y="81127"/>
                  <a:pt x="151331" y="82151"/>
                  <a:pt x="150342" y="84201"/>
                </a:cubicBezTo>
                <a:cubicBezTo>
                  <a:pt x="149551" y="85840"/>
                  <a:pt x="149353" y="89632"/>
                  <a:pt x="149946" y="92092"/>
                </a:cubicBezTo>
                <a:cubicBezTo>
                  <a:pt x="150145" y="93117"/>
                  <a:pt x="150639" y="93937"/>
                  <a:pt x="151430" y="94654"/>
                </a:cubicBezTo>
                <a:cubicBezTo>
                  <a:pt x="154199" y="97113"/>
                  <a:pt x="159836" y="98856"/>
                  <a:pt x="163298" y="100700"/>
                </a:cubicBezTo>
                <a:cubicBezTo>
                  <a:pt x="168243" y="102750"/>
                  <a:pt x="172199" y="104799"/>
                  <a:pt x="176155" y="106849"/>
                </a:cubicBezTo>
                <a:cubicBezTo>
                  <a:pt x="184067" y="110948"/>
                  <a:pt x="192968" y="117097"/>
                  <a:pt x="195935" y="125296"/>
                </a:cubicBezTo>
                <a:cubicBezTo>
                  <a:pt x="197913" y="130420"/>
                  <a:pt x="196924" y="140668"/>
                  <a:pt x="193957" y="144767"/>
                </a:cubicBezTo>
                <a:cubicBezTo>
                  <a:pt x="187528" y="154298"/>
                  <a:pt x="169034" y="155835"/>
                  <a:pt x="153804" y="157679"/>
                </a:cubicBezTo>
                <a:cubicBezTo>
                  <a:pt x="151826" y="157782"/>
                  <a:pt x="149946" y="156757"/>
                  <a:pt x="148958" y="154912"/>
                </a:cubicBezTo>
                <a:moveTo>
                  <a:pt x="114" y="175409"/>
                </a:moveTo>
                <a:lnTo>
                  <a:pt x="114" y="168235"/>
                </a:lnTo>
                <a:cubicBezTo>
                  <a:pt x="114" y="166186"/>
                  <a:pt x="1103" y="164136"/>
                  <a:pt x="2092" y="162087"/>
                </a:cubicBezTo>
                <a:cubicBezTo>
                  <a:pt x="5949" y="153990"/>
                  <a:pt x="13762" y="148867"/>
                  <a:pt x="20586" y="143845"/>
                </a:cubicBezTo>
                <a:cubicBezTo>
                  <a:pt x="20784" y="143743"/>
                  <a:pt x="20982" y="143537"/>
                  <a:pt x="21180" y="143435"/>
                </a:cubicBezTo>
                <a:cubicBezTo>
                  <a:pt x="27015" y="140463"/>
                  <a:pt x="32850" y="137388"/>
                  <a:pt x="39674" y="134417"/>
                </a:cubicBezTo>
                <a:cubicBezTo>
                  <a:pt x="41355" y="133597"/>
                  <a:pt x="43729" y="132675"/>
                  <a:pt x="45608" y="131854"/>
                </a:cubicBezTo>
                <a:cubicBezTo>
                  <a:pt x="46300" y="131547"/>
                  <a:pt x="46893" y="131137"/>
                  <a:pt x="47289" y="130522"/>
                </a:cubicBezTo>
                <a:cubicBezTo>
                  <a:pt x="50157" y="126935"/>
                  <a:pt x="53223" y="119557"/>
                  <a:pt x="50454" y="113920"/>
                </a:cubicBezTo>
                <a:cubicBezTo>
                  <a:pt x="49465" y="111871"/>
                  <a:pt x="48476" y="110846"/>
                  <a:pt x="46597" y="108899"/>
                </a:cubicBezTo>
                <a:lnTo>
                  <a:pt x="46399" y="108694"/>
                </a:lnTo>
                <a:cubicBezTo>
                  <a:pt x="37498" y="98446"/>
                  <a:pt x="29685" y="81024"/>
                  <a:pt x="31663" y="60630"/>
                </a:cubicBezTo>
                <a:cubicBezTo>
                  <a:pt x="33641" y="40134"/>
                  <a:pt x="46498" y="25786"/>
                  <a:pt x="68256" y="25786"/>
                </a:cubicBezTo>
                <a:cubicBezTo>
                  <a:pt x="89915" y="25786"/>
                  <a:pt x="102772" y="40031"/>
                  <a:pt x="105838" y="60425"/>
                </a:cubicBezTo>
                <a:cubicBezTo>
                  <a:pt x="105838" y="60630"/>
                  <a:pt x="105838" y="60733"/>
                  <a:pt x="105936" y="60938"/>
                </a:cubicBezTo>
                <a:cubicBezTo>
                  <a:pt x="106826" y="73133"/>
                  <a:pt x="103958" y="84303"/>
                  <a:pt x="100992" y="91477"/>
                </a:cubicBezTo>
                <a:cubicBezTo>
                  <a:pt x="98123" y="98548"/>
                  <a:pt x="95156" y="103570"/>
                  <a:pt x="91299" y="108591"/>
                </a:cubicBezTo>
                <a:cubicBezTo>
                  <a:pt x="91102" y="108796"/>
                  <a:pt x="91002" y="109001"/>
                  <a:pt x="90904" y="109206"/>
                </a:cubicBezTo>
                <a:cubicBezTo>
                  <a:pt x="89915" y="110846"/>
                  <a:pt x="88332" y="111871"/>
                  <a:pt x="87343" y="113510"/>
                </a:cubicBezTo>
                <a:cubicBezTo>
                  <a:pt x="87146" y="113818"/>
                  <a:pt x="87046" y="114125"/>
                  <a:pt x="86948" y="114535"/>
                </a:cubicBezTo>
                <a:cubicBezTo>
                  <a:pt x="85266" y="120582"/>
                  <a:pt x="87146" y="128473"/>
                  <a:pt x="89124" y="131444"/>
                </a:cubicBezTo>
                <a:cubicBezTo>
                  <a:pt x="90112" y="133392"/>
                  <a:pt x="93871" y="133494"/>
                  <a:pt x="96838" y="134417"/>
                </a:cubicBezTo>
                <a:cubicBezTo>
                  <a:pt x="97036" y="134519"/>
                  <a:pt x="97134" y="134519"/>
                  <a:pt x="97332" y="134621"/>
                </a:cubicBezTo>
                <a:cubicBezTo>
                  <a:pt x="109101" y="139745"/>
                  <a:pt x="120772" y="145792"/>
                  <a:pt x="129573" y="153888"/>
                </a:cubicBezTo>
                <a:cubicBezTo>
                  <a:pt x="129672" y="153990"/>
                  <a:pt x="129771" y="154093"/>
                  <a:pt x="129870" y="154093"/>
                </a:cubicBezTo>
                <a:cubicBezTo>
                  <a:pt x="132441" y="156757"/>
                  <a:pt x="135804" y="160345"/>
                  <a:pt x="137189" y="165263"/>
                </a:cubicBezTo>
                <a:cubicBezTo>
                  <a:pt x="137485" y="166390"/>
                  <a:pt x="137584" y="167621"/>
                  <a:pt x="137584" y="168747"/>
                </a:cubicBezTo>
                <a:lnTo>
                  <a:pt x="137584" y="176741"/>
                </a:lnTo>
                <a:cubicBezTo>
                  <a:pt x="137584" y="177254"/>
                  <a:pt x="137485" y="177766"/>
                  <a:pt x="137387" y="178176"/>
                </a:cubicBezTo>
                <a:cubicBezTo>
                  <a:pt x="134024" y="188834"/>
                  <a:pt x="120475" y="191908"/>
                  <a:pt x="107914" y="194881"/>
                </a:cubicBezTo>
                <a:cubicBezTo>
                  <a:pt x="86156" y="198980"/>
                  <a:pt x="55498" y="198980"/>
                  <a:pt x="32751" y="194881"/>
                </a:cubicBezTo>
                <a:cubicBezTo>
                  <a:pt x="21872" y="192831"/>
                  <a:pt x="10004" y="189757"/>
                  <a:pt x="4070" y="182582"/>
                </a:cubicBezTo>
                <a:cubicBezTo>
                  <a:pt x="2092" y="181558"/>
                  <a:pt x="1103" y="179508"/>
                  <a:pt x="114" y="175409"/>
                </a:cubicBezTo>
              </a:path>
            </a:pathLst>
          </a:custGeom>
          <a:solidFill>
            <a:schemeClr val="lt1">
              <a:lumMod val="100000"/>
            </a:schemeClr>
          </a:solidFill>
          <a:ln w="6808" cap="flat">
            <a:noFill/>
            <a:prstDash val="solid"/>
            <a:miter/>
          </a:ln>
        </p:spPr>
        <p:txBody>
          <a:bodyPr rtlCol="0" anchor="ctr"/>
          <a:lstStyle/>
          <a:p>
            <a:endParaRPr lang="zh-CN" altLang="en-US"/>
          </a:p>
        </p:txBody>
      </p:sp>
      <p:sp>
        <p:nvSpPr>
          <p:cNvPr id="11" name="图片 31" descr="343435383036303b343532343134393bcdb7c4d4b7e7b1a9"/>
          <p:cNvSpPr/>
          <p:nvPr>
            <p:custDataLst>
              <p:tags r:id="rId13"/>
            </p:custDataLst>
          </p:nvPr>
        </p:nvSpPr>
        <p:spPr>
          <a:xfrm>
            <a:off x="7257098" y="4458970"/>
            <a:ext cx="175081" cy="204469"/>
          </a:xfrm>
          <a:custGeom>
            <a:avLst/>
            <a:gdLst>
              <a:gd name="connsiteX0" fmla="*/ 97055 w 175081"/>
              <a:gd name="connsiteY0" fmla="*/ 114 h 204469"/>
              <a:gd name="connsiteX1" fmla="*/ 19903 w 175081"/>
              <a:gd name="connsiteY1" fmla="*/ 65852 h 204469"/>
              <a:gd name="connsiteX2" fmla="*/ 1198 w 175081"/>
              <a:gd name="connsiteY2" fmla="*/ 98851 h 204469"/>
              <a:gd name="connsiteX3" fmla="*/ 8353 w 175081"/>
              <a:gd name="connsiteY3" fmla="*/ 111131 h 204469"/>
              <a:gd name="connsiteX4" fmla="*/ 20973 w 175081"/>
              <a:gd name="connsiteY4" fmla="*/ 111131 h 204469"/>
              <a:gd name="connsiteX5" fmla="*/ 20973 w 175081"/>
              <a:gd name="connsiteY5" fmla="*/ 152145 h 204469"/>
              <a:gd name="connsiteX6" fmla="*/ 43068 w 175081"/>
              <a:gd name="connsiteY6" fmla="*/ 169560 h 204469"/>
              <a:gd name="connsiteX7" fmla="*/ 57221 w 175081"/>
              <a:gd name="connsiteY7" fmla="*/ 167605 h 204469"/>
              <a:gd name="connsiteX8" fmla="*/ 57221 w 175081"/>
              <a:gd name="connsiteY8" fmla="*/ 191373 h 204469"/>
              <a:gd name="connsiteX9" fmla="*/ 70433 w 175081"/>
              <a:gd name="connsiteY9" fmla="*/ 204584 h 204469"/>
              <a:gd name="connsiteX10" fmla="*/ 113376 w 175081"/>
              <a:gd name="connsiteY10" fmla="*/ 204584 h 204469"/>
              <a:gd name="connsiteX11" fmla="*/ 126590 w 175081"/>
              <a:gd name="connsiteY11" fmla="*/ 191373 h 204469"/>
              <a:gd name="connsiteX12" fmla="*/ 126590 w 175081"/>
              <a:gd name="connsiteY12" fmla="*/ 150566 h 204469"/>
              <a:gd name="connsiteX13" fmla="*/ 175198 w 175081"/>
              <a:gd name="connsiteY13" fmla="*/ 78236 h 204469"/>
              <a:gd name="connsiteX14" fmla="*/ 97055 w 175081"/>
              <a:gd name="connsiteY14" fmla="*/ 114 h 204469"/>
              <a:gd name="connsiteX15" fmla="*/ 125430 w 175081"/>
              <a:gd name="connsiteY15" fmla="*/ 70505 h 204469"/>
              <a:gd name="connsiteX16" fmla="*/ 82830 w 175081"/>
              <a:gd name="connsiteY16" fmla="*/ 115282 h 204469"/>
              <a:gd name="connsiteX17" fmla="*/ 77168 w 175081"/>
              <a:gd name="connsiteY17" fmla="*/ 112527 h 204469"/>
              <a:gd name="connsiteX18" fmla="*/ 81655 w 175081"/>
              <a:gd name="connsiteY18" fmla="*/ 81869 h 204469"/>
              <a:gd name="connsiteX19" fmla="*/ 62178 w 175081"/>
              <a:gd name="connsiteY19" fmla="*/ 81869 h 204469"/>
              <a:gd name="connsiteX20" fmla="*/ 59783 w 175081"/>
              <a:gd name="connsiteY20" fmla="*/ 76291 h 204469"/>
              <a:gd name="connsiteX21" fmla="*/ 102386 w 175081"/>
              <a:gd name="connsiteY21" fmla="*/ 31515 h 204469"/>
              <a:gd name="connsiteX22" fmla="*/ 108048 w 175081"/>
              <a:gd name="connsiteY22" fmla="*/ 34270 h 204469"/>
              <a:gd name="connsiteX23" fmla="*/ 103562 w 175081"/>
              <a:gd name="connsiteY23" fmla="*/ 64928 h 204469"/>
              <a:gd name="connsiteX24" fmla="*/ 123038 w 175081"/>
              <a:gd name="connsiteY24" fmla="*/ 64928 h 204469"/>
              <a:gd name="connsiteX25" fmla="*/ 125430 w 175081"/>
              <a:gd name="connsiteY25" fmla="*/ 70505 h 20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5081" h="204469">
                <a:moveTo>
                  <a:pt x="97055" y="114"/>
                </a:moveTo>
                <a:cubicBezTo>
                  <a:pt x="58115" y="114"/>
                  <a:pt x="25839" y="28592"/>
                  <a:pt x="19903" y="65852"/>
                </a:cubicBezTo>
                <a:lnTo>
                  <a:pt x="1198" y="98851"/>
                </a:lnTo>
                <a:cubicBezTo>
                  <a:pt x="-1911" y="104333"/>
                  <a:pt x="2050" y="111131"/>
                  <a:pt x="8353" y="111131"/>
                </a:cubicBezTo>
                <a:lnTo>
                  <a:pt x="20973" y="111131"/>
                </a:lnTo>
                <a:lnTo>
                  <a:pt x="20973" y="152145"/>
                </a:lnTo>
                <a:cubicBezTo>
                  <a:pt x="20973" y="163728"/>
                  <a:pt x="31803" y="172264"/>
                  <a:pt x="43068" y="169560"/>
                </a:cubicBezTo>
                <a:lnTo>
                  <a:pt x="57221" y="167605"/>
                </a:lnTo>
                <a:lnTo>
                  <a:pt x="57221" y="191373"/>
                </a:lnTo>
                <a:cubicBezTo>
                  <a:pt x="57221" y="198669"/>
                  <a:pt x="63136" y="204584"/>
                  <a:pt x="70433" y="204584"/>
                </a:cubicBezTo>
                <a:lnTo>
                  <a:pt x="113376" y="204584"/>
                </a:lnTo>
                <a:cubicBezTo>
                  <a:pt x="120674" y="204584"/>
                  <a:pt x="126590" y="198669"/>
                  <a:pt x="126590" y="191373"/>
                </a:cubicBezTo>
                <a:lnTo>
                  <a:pt x="126590" y="150566"/>
                </a:lnTo>
                <a:cubicBezTo>
                  <a:pt x="155101" y="138919"/>
                  <a:pt x="175198" y="110928"/>
                  <a:pt x="175198" y="78236"/>
                </a:cubicBezTo>
                <a:cubicBezTo>
                  <a:pt x="175196" y="35088"/>
                  <a:pt x="140209" y="114"/>
                  <a:pt x="97055" y="114"/>
                </a:cubicBezTo>
                <a:moveTo>
                  <a:pt x="125430" y="70505"/>
                </a:moveTo>
                <a:lnTo>
                  <a:pt x="82830" y="115282"/>
                </a:lnTo>
                <a:cubicBezTo>
                  <a:pt x="80610" y="117616"/>
                  <a:pt x="76703" y="115714"/>
                  <a:pt x="77168" y="112527"/>
                </a:cubicBezTo>
                <a:lnTo>
                  <a:pt x="81655" y="81869"/>
                </a:lnTo>
                <a:lnTo>
                  <a:pt x="62178" y="81869"/>
                </a:lnTo>
                <a:cubicBezTo>
                  <a:pt x="59275" y="81869"/>
                  <a:pt x="57784" y="78395"/>
                  <a:pt x="59783" y="76291"/>
                </a:cubicBezTo>
                <a:lnTo>
                  <a:pt x="102386" y="31515"/>
                </a:lnTo>
                <a:cubicBezTo>
                  <a:pt x="104606" y="29180"/>
                  <a:pt x="108513" y="31082"/>
                  <a:pt x="108048" y="34270"/>
                </a:cubicBezTo>
                <a:lnTo>
                  <a:pt x="103562" y="64928"/>
                </a:lnTo>
                <a:lnTo>
                  <a:pt x="123038" y="64928"/>
                </a:lnTo>
                <a:cubicBezTo>
                  <a:pt x="125939" y="64928"/>
                  <a:pt x="127432" y="68401"/>
                  <a:pt x="125430" y="70505"/>
                </a:cubicBezTo>
              </a:path>
            </a:pathLst>
          </a:custGeom>
          <a:solidFill>
            <a:schemeClr val="lt1">
              <a:lumMod val="100000"/>
            </a:schemeClr>
          </a:solidFill>
          <a:ln w="7148" cap="flat">
            <a:noFill/>
            <a:prstDash val="solid"/>
            <a:miter/>
          </a:ln>
        </p:spPr>
        <p:txBody>
          <a:bodyPr rtlCol="0" anchor="ctr"/>
          <a:lstStyle/>
          <a:p>
            <a:endParaRPr lang="zh-CN" altLang="en-US"/>
          </a:p>
        </p:txBody>
      </p:sp>
      <p:sp>
        <p:nvSpPr>
          <p:cNvPr id="13" name="图片 32" descr="343439383331313b343532303033313bd3a6d3c3c9ccb3c7"/>
          <p:cNvSpPr/>
          <p:nvPr>
            <p:custDataLst>
              <p:tags r:id="rId14"/>
            </p:custDataLst>
          </p:nvPr>
        </p:nvSpPr>
        <p:spPr>
          <a:xfrm>
            <a:off x="4750753" y="4465320"/>
            <a:ext cx="176548" cy="198120"/>
          </a:xfrm>
          <a:custGeom>
            <a:avLst/>
            <a:gdLst>
              <a:gd name="connsiteX0" fmla="*/ 143561 w 176548"/>
              <a:gd name="connsiteY0" fmla="*/ 198234 h 198120"/>
              <a:gd name="connsiteX1" fmla="*/ 33218 w 176548"/>
              <a:gd name="connsiteY1" fmla="*/ 198234 h 198120"/>
              <a:gd name="connsiteX2" fmla="*/ 115 w 176548"/>
              <a:gd name="connsiteY2" fmla="*/ 165214 h 198120"/>
              <a:gd name="connsiteX3" fmla="*/ 115 w 176548"/>
              <a:gd name="connsiteY3" fmla="*/ 33134 h 198120"/>
              <a:gd name="connsiteX4" fmla="*/ 33218 w 176548"/>
              <a:gd name="connsiteY4" fmla="*/ 114 h 198120"/>
              <a:gd name="connsiteX5" fmla="*/ 143561 w 176548"/>
              <a:gd name="connsiteY5" fmla="*/ 114 h 198120"/>
              <a:gd name="connsiteX6" fmla="*/ 176663 w 176548"/>
              <a:gd name="connsiteY6" fmla="*/ 33134 h 198120"/>
              <a:gd name="connsiteX7" fmla="*/ 176663 w 176548"/>
              <a:gd name="connsiteY7" fmla="*/ 165214 h 198120"/>
              <a:gd name="connsiteX8" fmla="*/ 143561 w 176548"/>
              <a:gd name="connsiteY8" fmla="*/ 198234 h 198120"/>
              <a:gd name="connsiteX9" fmla="*/ 88389 w 176548"/>
              <a:gd name="connsiteY9" fmla="*/ 91312 h 198120"/>
              <a:gd name="connsiteX10" fmla="*/ 132526 w 176548"/>
              <a:gd name="connsiteY10" fmla="*/ 45713 h 198120"/>
              <a:gd name="connsiteX11" fmla="*/ 121492 w 176548"/>
              <a:gd name="connsiteY11" fmla="*/ 34313 h 198120"/>
              <a:gd name="connsiteX12" fmla="*/ 110458 w 176548"/>
              <a:gd name="connsiteY12" fmla="*/ 45713 h 198120"/>
              <a:gd name="connsiteX13" fmla="*/ 88389 w 176548"/>
              <a:gd name="connsiteY13" fmla="*/ 68513 h 198120"/>
              <a:gd name="connsiteX14" fmla="*/ 66321 w 176548"/>
              <a:gd name="connsiteY14" fmla="*/ 45713 h 198120"/>
              <a:gd name="connsiteX15" fmla="*/ 55286 w 176548"/>
              <a:gd name="connsiteY15" fmla="*/ 34313 h 198120"/>
              <a:gd name="connsiteX16" fmla="*/ 44252 w 176548"/>
              <a:gd name="connsiteY16" fmla="*/ 45713 h 198120"/>
              <a:gd name="connsiteX17" fmla="*/ 88389 w 176548"/>
              <a:gd name="connsiteY17" fmla="*/ 91312 h 198120"/>
              <a:gd name="connsiteX18" fmla="*/ 110458 w 176548"/>
              <a:gd name="connsiteY18" fmla="*/ 159711 h 198120"/>
              <a:gd name="connsiteX19" fmla="*/ 121492 w 176548"/>
              <a:gd name="connsiteY19" fmla="*/ 148311 h 198120"/>
              <a:gd name="connsiteX20" fmla="*/ 110458 w 176548"/>
              <a:gd name="connsiteY20" fmla="*/ 136911 h 198120"/>
              <a:gd name="connsiteX21" fmla="*/ 66321 w 176548"/>
              <a:gd name="connsiteY21" fmla="*/ 136911 h 198120"/>
              <a:gd name="connsiteX22" fmla="*/ 55286 w 176548"/>
              <a:gd name="connsiteY22" fmla="*/ 148311 h 198120"/>
              <a:gd name="connsiteX23" fmla="*/ 66321 w 176548"/>
              <a:gd name="connsiteY23" fmla="*/ 159711 h 198120"/>
              <a:gd name="connsiteX24" fmla="*/ 110458 w 176548"/>
              <a:gd name="connsiteY24" fmla="*/ 159711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548" h="198120">
                <a:moveTo>
                  <a:pt x="143561" y="198234"/>
                </a:moveTo>
                <a:lnTo>
                  <a:pt x="33218" y="198234"/>
                </a:lnTo>
                <a:cubicBezTo>
                  <a:pt x="14460" y="198234"/>
                  <a:pt x="115" y="183926"/>
                  <a:pt x="115" y="165214"/>
                </a:cubicBezTo>
                <a:lnTo>
                  <a:pt x="115" y="33134"/>
                </a:lnTo>
                <a:cubicBezTo>
                  <a:pt x="115" y="14423"/>
                  <a:pt x="14460" y="114"/>
                  <a:pt x="33218" y="114"/>
                </a:cubicBezTo>
                <a:lnTo>
                  <a:pt x="143561" y="114"/>
                </a:lnTo>
                <a:cubicBezTo>
                  <a:pt x="162319" y="114"/>
                  <a:pt x="176663" y="14423"/>
                  <a:pt x="176663" y="33134"/>
                </a:cubicBezTo>
                <a:lnTo>
                  <a:pt x="176663" y="165214"/>
                </a:lnTo>
                <a:cubicBezTo>
                  <a:pt x="176663" y="183926"/>
                  <a:pt x="162319" y="198234"/>
                  <a:pt x="143561" y="198234"/>
                </a:cubicBezTo>
                <a:moveTo>
                  <a:pt x="88389" y="91312"/>
                </a:moveTo>
                <a:cubicBezTo>
                  <a:pt x="112664" y="91312"/>
                  <a:pt x="132526" y="70793"/>
                  <a:pt x="132526" y="45713"/>
                </a:cubicBezTo>
                <a:cubicBezTo>
                  <a:pt x="132526" y="38873"/>
                  <a:pt x="128112" y="34313"/>
                  <a:pt x="121492" y="34313"/>
                </a:cubicBezTo>
                <a:cubicBezTo>
                  <a:pt x="114871" y="34313"/>
                  <a:pt x="110458" y="38873"/>
                  <a:pt x="110458" y="45713"/>
                </a:cubicBezTo>
                <a:cubicBezTo>
                  <a:pt x="110458" y="58253"/>
                  <a:pt x="100527" y="68513"/>
                  <a:pt x="88389" y="68513"/>
                </a:cubicBezTo>
                <a:cubicBezTo>
                  <a:pt x="76251" y="68513"/>
                  <a:pt x="66321" y="58253"/>
                  <a:pt x="66321" y="45713"/>
                </a:cubicBezTo>
                <a:cubicBezTo>
                  <a:pt x="66321" y="38873"/>
                  <a:pt x="61907" y="34313"/>
                  <a:pt x="55286" y="34313"/>
                </a:cubicBezTo>
                <a:cubicBezTo>
                  <a:pt x="48666" y="34313"/>
                  <a:pt x="44252" y="38873"/>
                  <a:pt x="44252" y="45713"/>
                </a:cubicBezTo>
                <a:cubicBezTo>
                  <a:pt x="44252" y="70793"/>
                  <a:pt x="64114" y="91312"/>
                  <a:pt x="88389" y="91312"/>
                </a:cubicBezTo>
                <a:moveTo>
                  <a:pt x="110458" y="159711"/>
                </a:moveTo>
                <a:cubicBezTo>
                  <a:pt x="117078" y="159711"/>
                  <a:pt x="121492" y="155151"/>
                  <a:pt x="121492" y="148311"/>
                </a:cubicBezTo>
                <a:cubicBezTo>
                  <a:pt x="121492" y="141471"/>
                  <a:pt x="117078" y="136911"/>
                  <a:pt x="110458" y="136911"/>
                </a:cubicBezTo>
                <a:lnTo>
                  <a:pt x="66321" y="136911"/>
                </a:lnTo>
                <a:cubicBezTo>
                  <a:pt x="59700" y="136911"/>
                  <a:pt x="55286" y="141471"/>
                  <a:pt x="55286" y="148311"/>
                </a:cubicBezTo>
                <a:cubicBezTo>
                  <a:pt x="55286" y="155151"/>
                  <a:pt x="59700" y="159711"/>
                  <a:pt x="66321" y="159711"/>
                </a:cubicBezTo>
                <a:lnTo>
                  <a:pt x="110458" y="159711"/>
                </a:lnTo>
              </a:path>
            </a:pathLst>
          </a:custGeom>
          <a:solidFill>
            <a:schemeClr val="lt1">
              <a:lumMod val="100000"/>
            </a:schemeClr>
          </a:solidFill>
          <a:ln w="6802" cap="flat">
            <a:noFill/>
            <a:prstDash val="solid"/>
            <a:miter/>
          </a:ln>
        </p:spPr>
        <p:txBody>
          <a:bodyPr rtlCol="0" anchor="ctr"/>
          <a:lstStyle/>
          <a:p>
            <a:endParaRPr lang="zh-CN" altLang="en-US"/>
          </a:p>
        </p:txBody>
      </p:sp>
    </p:spTree>
    <p:custDataLst>
      <p:tags r:id="rId1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0" y="0"/>
            <a:ext cx="12192000" cy="6858000"/>
          </a:xfrm>
          <a:prstGeom prst="rect">
            <a:avLst/>
          </a:prstGeom>
        </p:spPr>
      </p:pic>
      <p:pic>
        <p:nvPicPr>
          <p:cNvPr id="5" name="图片 4"/>
          <p:cNvPicPr>
            <a:picLocks noChangeAspect="1"/>
          </p:cNvPicPr>
          <p:nvPr/>
        </p:nvPicPr>
        <p:blipFill>
          <a:blip r:embed="rId5"/>
          <a:stretch>
            <a:fillRect/>
          </a:stretch>
        </p:blipFill>
        <p:spPr>
          <a:xfrm>
            <a:off x="0" y="0"/>
            <a:ext cx="12186920" cy="6770370"/>
          </a:xfrm>
          <a:prstGeom prst="rect">
            <a:avLst/>
          </a:prstGeom>
        </p:spPr>
      </p:pic>
      <p:pic>
        <p:nvPicPr>
          <p:cNvPr id="6" name="图片 5" descr="4_1711615711120"/>
          <p:cNvPicPr>
            <a:picLocks noChangeAspect="1"/>
          </p:cNvPicPr>
          <p:nvPr/>
        </p:nvPicPr>
        <p:blipFill>
          <a:blip r:embed="rId6"/>
          <a:stretch>
            <a:fillRect/>
          </a:stretch>
        </p:blipFill>
        <p:spPr>
          <a:xfrm>
            <a:off x="0" y="0"/>
            <a:ext cx="12192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0" y="0"/>
            <a:ext cx="12192000" cy="6858000"/>
          </a:xfrm>
          <a:prstGeom prst="rect">
            <a:avLst/>
          </a:prstGeom>
        </p:spPr>
      </p:pic>
      <p:pic>
        <p:nvPicPr>
          <p:cNvPr id="5" name="图片 4"/>
          <p:cNvPicPr>
            <a:picLocks noChangeAspect="1"/>
          </p:cNvPicPr>
          <p:nvPr/>
        </p:nvPicPr>
        <p:blipFill>
          <a:blip r:embed="rId5"/>
          <a:stretch>
            <a:fillRect/>
          </a:stretch>
        </p:blipFill>
        <p:spPr>
          <a:xfrm>
            <a:off x="0" y="0"/>
            <a:ext cx="12186920" cy="6770370"/>
          </a:xfrm>
          <a:prstGeom prst="rect">
            <a:avLst/>
          </a:prstGeom>
        </p:spPr>
      </p:pic>
      <p:pic>
        <p:nvPicPr>
          <p:cNvPr id="6" name="图片 5" descr="4_1711615711120"/>
          <p:cNvPicPr>
            <a:picLocks noChangeAspect="1"/>
          </p:cNvPicPr>
          <p:nvPr/>
        </p:nvPicPr>
        <p:blipFill>
          <a:blip r:embed="rId6"/>
          <a:stretch>
            <a:fillRect/>
          </a:stretch>
        </p:blipFill>
        <p:spPr>
          <a:xfrm>
            <a:off x="0" y="0"/>
            <a:ext cx="12192000" cy="6858000"/>
          </a:xfrm>
          <a:prstGeom prst="rect">
            <a:avLst/>
          </a:prstGeom>
        </p:spPr>
      </p:pic>
      <p:pic>
        <p:nvPicPr>
          <p:cNvPr id="4" name="图片 3" descr="syncCopiedImage_1711615331026_1711615419458"/>
          <p:cNvPicPr>
            <a:picLocks noChangeAspect="1"/>
          </p:cNvPicPr>
          <p:nvPr/>
        </p:nvPicPr>
        <p:blipFill>
          <a:blip r:embed="rId7"/>
          <a:stretch>
            <a:fillRect/>
          </a:stretch>
        </p:blipFill>
        <p:spPr>
          <a:xfrm>
            <a:off x="0"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15660" y="1815465"/>
            <a:ext cx="5741035" cy="3138170"/>
          </a:xfrm>
          <a:prstGeom prst="rect">
            <a:avLst/>
          </a:prstGeom>
          <a:noFill/>
        </p:spPr>
        <p:txBody>
          <a:bodyPr wrap="square" rtlCol="0">
            <a:noAutofit/>
          </a:bodyPr>
          <a:lstStyle/>
          <a:p>
            <a:pPr>
              <a:lnSpc>
                <a:spcPct val="190000"/>
              </a:lnSpc>
            </a:pPr>
            <a:r>
              <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趋势已形成，下跌即</a:t>
            </a:r>
            <a:r>
              <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低吸</a:t>
            </a:r>
            <a:endPar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endParaRPr>
          </a:p>
          <a:p>
            <a:pPr>
              <a:lnSpc>
                <a:spcPct val="190000"/>
              </a:lnSpc>
            </a:pPr>
            <a:r>
              <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龙头股特征与操作</a:t>
            </a:r>
            <a:r>
              <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细节</a:t>
            </a:r>
            <a:endPar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endParaRPr>
          </a:p>
          <a:p>
            <a:pPr>
              <a:lnSpc>
                <a:spcPct val="190000"/>
              </a:lnSpc>
            </a:pPr>
            <a:r>
              <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心态</a:t>
            </a:r>
            <a:r>
              <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至关重要</a:t>
            </a:r>
            <a:endPar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endParaRPr>
          </a:p>
        </p:txBody>
      </p:sp>
      <p:sp>
        <p:nvSpPr>
          <p:cNvPr id="3" name="文本框 2"/>
          <p:cNvSpPr txBox="1"/>
          <p:nvPr/>
        </p:nvSpPr>
        <p:spPr>
          <a:xfrm>
            <a:off x="5001895" y="1856423"/>
            <a:ext cx="955040" cy="2837815"/>
          </a:xfrm>
          <a:prstGeom prst="rect">
            <a:avLst/>
          </a:prstGeom>
          <a:noFill/>
        </p:spPr>
        <p:txBody>
          <a:bodyPr wrap="square" rtlCol="0">
            <a:spAutoFit/>
          </a:bodyPr>
          <a:lstStyle/>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01</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02</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03</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01</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870585" y="2725420"/>
            <a:ext cx="10295890" cy="2306955"/>
          </a:xfrm>
          <a:prstGeom prst="rect">
            <a:avLst/>
          </a:prstGeom>
          <a:noFill/>
        </p:spPr>
        <p:txBody>
          <a:bodyPr wrap="square" rtlCol="0">
            <a:spAutoFit/>
          </a:bodyPr>
          <a:lstStyle/>
          <a:p>
            <a:pPr algn="ctr"/>
            <a:r>
              <a:rPr lang="zh-CN" altLang="en-US" sz="72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趋势已</a:t>
            </a:r>
            <a:r>
              <a:rPr lang="zh-CN" altLang="en-US" sz="72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形成</a:t>
            </a:r>
            <a:endParaRPr lang="zh-CN" altLang="en-US" sz="72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a:p>
            <a:pPr algn="ctr"/>
            <a:r>
              <a:rPr lang="zh-CN" altLang="en-US" sz="72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下跌即</a:t>
            </a:r>
            <a:r>
              <a:rPr lang="zh-CN" altLang="en-US" sz="72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低吸</a:t>
            </a:r>
            <a:endParaRPr lang="zh-CN" altLang="en-US" sz="72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天花板</a:t>
            </a:r>
            <a:r>
              <a:rPr lang="en-US" altLang="zh-CN" sz="4000" b="1">
                <a:solidFill>
                  <a:schemeClr val="bg1"/>
                </a:solidFill>
              </a:rPr>
              <a:t>1</a:t>
            </a:r>
            <a:r>
              <a:rPr lang="zh-CN" altLang="en-US" sz="4000" b="1">
                <a:solidFill>
                  <a:schemeClr val="bg1"/>
                </a:solidFill>
              </a:rPr>
              <a:t>，</a:t>
            </a:r>
            <a:r>
              <a:rPr lang="en-US" altLang="zh-CN" sz="4000" b="1">
                <a:solidFill>
                  <a:schemeClr val="bg1"/>
                </a:solidFill>
              </a:rPr>
              <a:t>2</a:t>
            </a:r>
            <a:endParaRPr lang="en-US" altLang="zh-CN" sz="4000" b="1">
              <a:solidFill>
                <a:schemeClr val="bg1"/>
              </a:solidFill>
            </a:endParaRPr>
          </a:p>
        </p:txBody>
      </p:sp>
      <p:pic>
        <p:nvPicPr>
          <p:cNvPr id="4" name="图片 3"/>
          <p:cNvPicPr>
            <a:picLocks noChangeAspect="1"/>
          </p:cNvPicPr>
          <p:nvPr/>
        </p:nvPicPr>
        <p:blipFill>
          <a:blip r:embed="rId2"/>
          <a:stretch>
            <a:fillRect/>
          </a:stretch>
        </p:blipFill>
        <p:spPr>
          <a:xfrm>
            <a:off x="104775" y="828040"/>
            <a:ext cx="11967210" cy="5756910"/>
          </a:xfrm>
          <a:prstGeom prst="rect">
            <a:avLst/>
          </a:prstGeom>
        </p:spPr>
      </p:pic>
      <p:sp>
        <p:nvSpPr>
          <p:cNvPr id="5" name="矩形 4"/>
          <p:cNvSpPr/>
          <p:nvPr/>
        </p:nvSpPr>
        <p:spPr>
          <a:xfrm>
            <a:off x="690245" y="5243195"/>
            <a:ext cx="6327140" cy="953135"/>
          </a:xfrm>
          <a:prstGeom prst="rect">
            <a:avLst/>
          </a:prstGeom>
          <a:noFill/>
          <a:ln>
            <a:noFill/>
          </a:ln>
        </p:spPr>
        <p:txBody>
          <a:bodyPr wrap="none" rtlCol="0" anchor="t">
            <a:spAutoFit/>
          </a:bodyPr>
          <a:p>
            <a:pPr algn="ctr"/>
            <a:r>
              <a:rPr lang="zh-CN" altLang="en-US" sz="2800" b="1">
                <a:ln w="15875"/>
                <a:gradFill>
                  <a:gsLst>
                    <a:gs pos="0">
                      <a:schemeClr val="accent1"/>
                    </a:gs>
                    <a:gs pos="100000">
                      <a:schemeClr val="accent6"/>
                    </a:gs>
                  </a:gsLst>
                  <a:lin ang="2700000" scaled="0"/>
                </a:gradFill>
                <a:effectLst/>
              </a:rPr>
              <a:t>底部主力爆量，</a:t>
            </a:r>
            <a:r>
              <a:rPr lang="en-US" altLang="zh-CN" sz="2800" b="1">
                <a:ln w="15875"/>
                <a:gradFill>
                  <a:gsLst>
                    <a:gs pos="0">
                      <a:schemeClr val="accent1"/>
                    </a:gs>
                    <a:gs pos="100000">
                      <a:schemeClr val="accent6"/>
                    </a:gs>
                  </a:gsLst>
                  <a:lin ang="2700000" scaled="0"/>
                </a:gradFill>
                <a:effectLst/>
              </a:rPr>
              <a:t> </a:t>
            </a:r>
            <a:r>
              <a:rPr lang="zh-CN" altLang="en-US" sz="2800" b="1">
                <a:ln w="15875"/>
                <a:gradFill>
                  <a:gsLst>
                    <a:gs pos="0">
                      <a:schemeClr val="accent1"/>
                    </a:gs>
                    <a:gs pos="100000">
                      <a:schemeClr val="accent6"/>
                    </a:gs>
                  </a:gsLst>
                  <a:lin ang="2700000" scaled="0"/>
                </a:gradFill>
                <a:effectLst/>
              </a:rPr>
              <a:t>中线趋势走强控盘</a:t>
            </a:r>
            <a:r>
              <a:rPr lang="zh-CN" altLang="en-US" sz="2800" b="1">
                <a:ln w="15875"/>
                <a:gradFill>
                  <a:gsLst>
                    <a:gs pos="0">
                      <a:schemeClr val="accent1"/>
                    </a:gs>
                    <a:gs pos="100000">
                      <a:schemeClr val="accent6"/>
                    </a:gs>
                  </a:gsLst>
                  <a:lin ang="2700000" scaled="0"/>
                </a:gradFill>
                <a:effectLst/>
              </a:rPr>
              <a:t>增加</a:t>
            </a:r>
            <a:endParaRPr lang="zh-CN" altLang="en-US" sz="2800" b="1">
              <a:ln w="15875"/>
              <a:gradFill>
                <a:gsLst>
                  <a:gs pos="0">
                    <a:schemeClr val="accent1"/>
                  </a:gs>
                  <a:gs pos="100000">
                    <a:schemeClr val="accent6"/>
                  </a:gs>
                </a:gsLst>
                <a:lin ang="2700000" scaled="0"/>
              </a:gradFill>
              <a:effectLst/>
            </a:endParaRPr>
          </a:p>
          <a:p>
            <a:pPr algn="ctr"/>
            <a:r>
              <a:rPr lang="zh-CN" altLang="en-US" sz="2800" b="1">
                <a:ln w="15875"/>
                <a:gradFill>
                  <a:gsLst>
                    <a:gs pos="0">
                      <a:schemeClr val="accent1"/>
                    </a:gs>
                    <a:gs pos="100000">
                      <a:schemeClr val="accent6"/>
                    </a:gs>
                  </a:gsLst>
                  <a:lin ang="2700000" scaled="0"/>
                </a:gradFill>
                <a:effectLst/>
              </a:rPr>
              <a:t>都将成为接下来市场主力布局的</a:t>
            </a:r>
            <a:r>
              <a:rPr lang="zh-CN" altLang="en-US" sz="2800" b="1">
                <a:ln w="15875"/>
                <a:gradFill>
                  <a:gsLst>
                    <a:gs pos="0">
                      <a:schemeClr val="accent1"/>
                    </a:gs>
                    <a:gs pos="100000">
                      <a:schemeClr val="accent6"/>
                    </a:gs>
                  </a:gsLst>
                  <a:lin ang="2700000" scaled="0"/>
                </a:gradFill>
                <a:effectLst/>
              </a:rPr>
              <a:t>方向</a:t>
            </a:r>
            <a:endParaRPr lang="zh-CN" altLang="en-US" sz="2800" b="1">
              <a:ln w="15875"/>
              <a:gradFill>
                <a:gsLst>
                  <a:gs pos="0">
                    <a:schemeClr val="accent1"/>
                  </a:gs>
                  <a:gs pos="100000">
                    <a:schemeClr val="accent6"/>
                  </a:gs>
                </a:gsLst>
                <a:lin ang="2700000" scaled="0"/>
              </a:gradFill>
              <a:effectLst/>
            </a:endParaRPr>
          </a:p>
        </p:txBody>
      </p:sp>
      <p:sp>
        <p:nvSpPr>
          <p:cNvPr id="6" name="矩形 5"/>
          <p:cNvSpPr/>
          <p:nvPr/>
        </p:nvSpPr>
        <p:spPr>
          <a:xfrm>
            <a:off x="8046085" y="5459730"/>
            <a:ext cx="3855720" cy="736600"/>
          </a:xfrm>
          <a:prstGeom prst="rect">
            <a:avLst/>
          </a:prstGeom>
          <a:noFill/>
          <a:ln>
            <a:noFill/>
          </a:ln>
        </p:spPr>
        <p:txBody>
          <a:bodyPr wrap="none" rtlCol="0" anchor="t">
            <a:noAutofit/>
          </a:bodyPr>
          <a:p>
            <a:pPr algn="ctr"/>
            <a:r>
              <a:rPr lang="zh-CN" altLang="en-US" sz="2400" b="1">
                <a:ln w="15875"/>
                <a:gradFill>
                  <a:gsLst>
                    <a:gs pos="0">
                      <a:schemeClr val="accent1">
                        <a:hueMod val="80000"/>
                      </a:schemeClr>
                    </a:gs>
                    <a:gs pos="100000">
                      <a:schemeClr val="accent1">
                        <a:alpha val="100000"/>
                      </a:schemeClr>
                    </a:gs>
                  </a:gsLst>
                  <a:lin ang="2700000" scaled="0"/>
                </a:gradFill>
                <a:effectLst/>
              </a:rPr>
              <a:t>关注下一轮流动资金翻红的</a:t>
            </a:r>
            <a:r>
              <a:rPr lang="zh-CN" altLang="en-US" sz="2400" b="1">
                <a:ln w="15875"/>
                <a:gradFill>
                  <a:gsLst>
                    <a:gs pos="0">
                      <a:schemeClr val="accent1">
                        <a:hueMod val="80000"/>
                      </a:schemeClr>
                    </a:gs>
                    <a:gs pos="100000">
                      <a:schemeClr val="accent1">
                        <a:alpha val="100000"/>
                      </a:schemeClr>
                    </a:gs>
                  </a:gsLst>
                  <a:lin ang="2700000" scaled="0"/>
                </a:gradFill>
                <a:effectLst/>
              </a:rPr>
              <a:t>信号</a:t>
            </a:r>
            <a:endParaRPr lang="zh-CN" altLang="en-US" sz="2400" b="1">
              <a:ln w="15875"/>
              <a:gradFill>
                <a:gsLst>
                  <a:gs pos="0">
                    <a:schemeClr val="accent1">
                      <a:hueMod val="80000"/>
                    </a:schemeClr>
                  </a:gs>
                  <a:gs pos="100000">
                    <a:schemeClr val="accent1">
                      <a:alpha val="100000"/>
                    </a:schemeClr>
                  </a:gs>
                </a:gsLst>
                <a:lin ang="2700000" scaled="0"/>
              </a:gradFill>
              <a:effectLst/>
            </a:endParaRPr>
          </a:p>
          <a:p>
            <a:pPr algn="ctr"/>
            <a:r>
              <a:rPr lang="zh-CN" altLang="en-US" sz="2400" b="1">
                <a:ln w="15875"/>
                <a:gradFill>
                  <a:gsLst>
                    <a:gs pos="0">
                      <a:schemeClr val="accent1">
                        <a:hueMod val="80000"/>
                      </a:schemeClr>
                    </a:gs>
                    <a:gs pos="100000">
                      <a:schemeClr val="accent1">
                        <a:alpha val="100000"/>
                      </a:schemeClr>
                    </a:gs>
                  </a:gsLst>
                  <a:lin ang="2700000" scaled="0"/>
                </a:gradFill>
                <a:effectLst/>
              </a:rPr>
              <a:t>以启动</a:t>
            </a:r>
            <a:r>
              <a:rPr lang="zh-CN" altLang="en-US" sz="2400" b="1">
                <a:ln w="15875"/>
                <a:gradFill>
                  <a:gsLst>
                    <a:gs pos="0">
                      <a:schemeClr val="accent1">
                        <a:hueMod val="80000"/>
                      </a:schemeClr>
                    </a:gs>
                    <a:gs pos="100000">
                      <a:schemeClr val="accent1">
                        <a:alpha val="100000"/>
                      </a:schemeClr>
                    </a:gs>
                  </a:gsLst>
                  <a:lin ang="2700000" scaled="0"/>
                </a:gradFill>
                <a:effectLst/>
              </a:rPr>
              <a:t>信号</a:t>
            </a:r>
            <a:endParaRPr lang="zh-CN" altLang="en-US" sz="2400" b="1">
              <a:ln w="15875"/>
              <a:gradFill>
                <a:gsLst>
                  <a:gs pos="0">
                    <a:schemeClr val="accent1">
                      <a:hueMod val="80000"/>
                    </a:schemeClr>
                  </a:gs>
                  <a:gs pos="100000">
                    <a:schemeClr val="accent1">
                      <a:alpha val="100000"/>
                    </a:schemeClr>
                  </a:gs>
                </a:gsLst>
                <a:lin ang="2700000" scaled="0"/>
              </a:gradFill>
              <a:effectLst/>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共振开启，春播</a:t>
            </a:r>
            <a:r>
              <a:rPr lang="zh-CN" altLang="en-US" sz="4000" b="1">
                <a:solidFill>
                  <a:schemeClr val="bg1"/>
                </a:solidFill>
              </a:rPr>
              <a:t>可期</a:t>
            </a:r>
            <a:endParaRPr lang="zh-CN" altLang="en-US" sz="4000" b="1">
              <a:solidFill>
                <a:schemeClr val="bg1"/>
              </a:solidFill>
            </a:endParaRPr>
          </a:p>
        </p:txBody>
      </p:sp>
      <p:sp>
        <p:nvSpPr>
          <p:cNvPr id="10" name="矩形 9"/>
          <p:cNvSpPr/>
          <p:nvPr/>
        </p:nvSpPr>
        <p:spPr>
          <a:xfrm>
            <a:off x="6561455" y="2035810"/>
            <a:ext cx="5544820" cy="3942080"/>
          </a:xfrm>
          <a:prstGeom prst="rect">
            <a:avLst/>
          </a:prstGeom>
          <a:noFill/>
          <a:ln>
            <a:noFill/>
          </a:ln>
        </p:spPr>
        <p:txBody>
          <a:bodyPr wrap="none" rtlCol="0" anchor="t">
            <a:noAutofit/>
          </a:bodyPr>
          <a:p>
            <a:pPr algn="ctr"/>
            <a:endParaRPr lang="zh-CN" altLang="en-US" sz="2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图片 5"/>
          <p:cNvPicPr>
            <a:picLocks noChangeAspect="1"/>
          </p:cNvPicPr>
          <p:nvPr/>
        </p:nvPicPr>
        <p:blipFill>
          <a:blip r:embed="rId2"/>
          <a:stretch>
            <a:fillRect/>
          </a:stretch>
        </p:blipFill>
        <p:spPr>
          <a:xfrm>
            <a:off x="260350" y="868680"/>
            <a:ext cx="6203950" cy="5575935"/>
          </a:xfrm>
          <a:prstGeom prst="rect">
            <a:avLst/>
          </a:prstGeom>
        </p:spPr>
      </p:pic>
      <p:pic>
        <p:nvPicPr>
          <p:cNvPr id="12" name="图片 11"/>
          <p:cNvPicPr>
            <a:picLocks noChangeAspect="1"/>
          </p:cNvPicPr>
          <p:nvPr/>
        </p:nvPicPr>
        <p:blipFill>
          <a:blip r:embed="rId3"/>
          <a:stretch>
            <a:fillRect/>
          </a:stretch>
        </p:blipFill>
        <p:spPr>
          <a:xfrm>
            <a:off x="6313170" y="797560"/>
            <a:ext cx="5878830" cy="5647055"/>
          </a:xfrm>
          <a:prstGeom prst="rect">
            <a:avLst/>
          </a:prstGeom>
        </p:spPr>
      </p:pic>
      <p:sp>
        <p:nvSpPr>
          <p:cNvPr id="13" name="矩形 12"/>
          <p:cNvSpPr/>
          <p:nvPr/>
        </p:nvSpPr>
        <p:spPr>
          <a:xfrm>
            <a:off x="1291273" y="3524250"/>
            <a:ext cx="9609455" cy="3169285"/>
          </a:xfrm>
          <a:prstGeom prst="rect">
            <a:avLst/>
          </a:prstGeom>
          <a:noFill/>
          <a:ln>
            <a:noFill/>
          </a:ln>
        </p:spPr>
        <p:txBody>
          <a:bodyPr wrap="none" rtlCol="0" anchor="t">
            <a:spAutoFit/>
          </a:bodyPr>
          <a:p>
            <a:pPr algn="ctr"/>
            <a:r>
              <a:rPr lang="en-US" altLang="zh-CN" sz="4000" b="1">
                <a:ln w="15875"/>
                <a:gradFill>
                  <a:gsLst>
                    <a:gs pos="0">
                      <a:schemeClr val="accent1"/>
                    </a:gs>
                    <a:gs pos="100000">
                      <a:schemeClr val="accent6"/>
                    </a:gs>
                  </a:gsLst>
                  <a:lin ang="2700000" scaled="0"/>
                </a:gradFill>
                <a:effectLst/>
              </a:rPr>
              <a:t>1</a:t>
            </a:r>
            <a:r>
              <a:rPr lang="zh-CN" altLang="en-US" sz="4000" b="1">
                <a:ln w="15875"/>
                <a:gradFill>
                  <a:gsLst>
                    <a:gs pos="0">
                      <a:schemeClr val="accent1"/>
                    </a:gs>
                    <a:gs pos="100000">
                      <a:schemeClr val="accent6"/>
                    </a:gs>
                  </a:gsLst>
                  <a:lin ang="2700000" scaled="0"/>
                </a:gradFill>
                <a:effectLst/>
              </a:rPr>
              <a:t>，平均股价月线压力</a:t>
            </a:r>
            <a:r>
              <a:rPr lang="en-US" altLang="zh-CN" sz="4000" b="1">
                <a:ln w="15875"/>
                <a:gradFill>
                  <a:gsLst>
                    <a:gs pos="0">
                      <a:schemeClr val="accent1"/>
                    </a:gs>
                    <a:gs pos="100000">
                      <a:schemeClr val="accent6"/>
                    </a:gs>
                  </a:gsLst>
                  <a:lin ang="2700000" scaled="0"/>
                </a:gradFill>
                <a:effectLst/>
              </a:rPr>
              <a:t>16</a:t>
            </a:r>
            <a:r>
              <a:rPr lang="zh-CN" altLang="en-US" sz="4000" b="1">
                <a:ln w="15875"/>
                <a:gradFill>
                  <a:gsLst>
                    <a:gs pos="0">
                      <a:schemeClr val="accent1"/>
                    </a:gs>
                    <a:gs pos="100000">
                      <a:schemeClr val="accent6"/>
                    </a:gs>
                  </a:gsLst>
                  <a:lin ang="2700000" scaled="0"/>
                </a:gradFill>
                <a:effectLst/>
              </a:rPr>
              <a:t>块钱</a:t>
            </a:r>
            <a:endParaRPr lang="zh-CN" altLang="en-US" sz="4000" b="1">
              <a:ln w="15875"/>
              <a:gradFill>
                <a:gsLst>
                  <a:gs pos="0">
                    <a:schemeClr val="accent1"/>
                  </a:gs>
                  <a:gs pos="100000">
                    <a:schemeClr val="accent6"/>
                  </a:gs>
                </a:gsLst>
                <a:lin ang="2700000" scaled="0"/>
              </a:gradFill>
              <a:effectLst/>
            </a:endParaRPr>
          </a:p>
          <a:p>
            <a:pPr algn="ctr"/>
            <a:r>
              <a:rPr lang="zh-CN" altLang="en-US" sz="4000" b="1">
                <a:ln w="15875"/>
                <a:gradFill>
                  <a:gsLst>
                    <a:gs pos="0">
                      <a:schemeClr val="accent1"/>
                    </a:gs>
                    <a:gs pos="100000">
                      <a:schemeClr val="accent6"/>
                    </a:gs>
                  </a:gsLst>
                  <a:lin ang="2700000" scaled="0"/>
                </a:gradFill>
                <a:effectLst/>
              </a:rPr>
              <a:t>跟我们讲的第一个天花板位置价位</a:t>
            </a:r>
            <a:r>
              <a:rPr lang="zh-CN" altLang="en-US" sz="4000" b="1">
                <a:ln w="15875"/>
                <a:gradFill>
                  <a:gsLst>
                    <a:gs pos="0">
                      <a:schemeClr val="accent1"/>
                    </a:gs>
                    <a:gs pos="100000">
                      <a:schemeClr val="accent6"/>
                    </a:gs>
                  </a:gsLst>
                  <a:lin ang="2700000" scaled="0"/>
                </a:gradFill>
                <a:effectLst/>
              </a:rPr>
              <a:t>差不多</a:t>
            </a:r>
            <a:endParaRPr lang="zh-CN" altLang="en-US" sz="4000" b="1">
              <a:ln w="15875"/>
              <a:gradFill>
                <a:gsLst>
                  <a:gs pos="0">
                    <a:schemeClr val="accent1"/>
                  </a:gs>
                  <a:gs pos="100000">
                    <a:schemeClr val="accent6"/>
                  </a:gs>
                </a:gsLst>
                <a:lin ang="2700000" scaled="0"/>
              </a:gradFill>
              <a:effectLst/>
            </a:endParaRPr>
          </a:p>
          <a:p>
            <a:pPr algn="ctr"/>
            <a:r>
              <a:rPr lang="en-US" altLang="zh-CN" sz="4000" b="1">
                <a:ln w="15875"/>
                <a:gradFill>
                  <a:gsLst>
                    <a:gs pos="0">
                      <a:schemeClr val="accent1"/>
                    </a:gs>
                    <a:gs pos="100000">
                      <a:schemeClr val="accent6"/>
                    </a:gs>
                  </a:gsLst>
                  <a:lin ang="2700000" scaled="0"/>
                </a:gradFill>
                <a:effectLst/>
              </a:rPr>
              <a:t>2</a:t>
            </a:r>
            <a:r>
              <a:rPr lang="zh-CN" altLang="en-US" sz="4000" b="1">
                <a:ln w="15875"/>
                <a:gradFill>
                  <a:gsLst>
                    <a:gs pos="0">
                      <a:schemeClr val="accent1"/>
                    </a:gs>
                    <a:gs pos="100000">
                      <a:schemeClr val="accent6"/>
                    </a:gs>
                  </a:gsLst>
                  <a:lin ang="2700000" scaled="0"/>
                </a:gradFill>
                <a:effectLst/>
              </a:rPr>
              <a:t>，</a:t>
            </a:r>
            <a:r>
              <a:rPr lang="en-US" altLang="zh-CN" sz="4000" b="1">
                <a:ln w="15875"/>
                <a:gradFill>
                  <a:gsLst>
                    <a:gs pos="0">
                      <a:schemeClr val="accent1"/>
                    </a:gs>
                    <a:gs pos="100000">
                      <a:schemeClr val="accent6"/>
                    </a:gs>
                  </a:gsLst>
                  <a:lin ang="2700000" scaled="0"/>
                </a:gradFill>
                <a:effectLst/>
              </a:rPr>
              <a:t> </a:t>
            </a:r>
            <a:r>
              <a:rPr lang="zh-CN" altLang="en-US" sz="4000" b="1">
                <a:ln w="15875"/>
                <a:gradFill>
                  <a:gsLst>
                    <a:gs pos="0">
                      <a:schemeClr val="accent1"/>
                    </a:gs>
                    <a:gs pos="100000">
                      <a:schemeClr val="accent6"/>
                    </a:gs>
                  </a:gsLst>
                  <a:lin ang="2700000" scaled="0"/>
                </a:gradFill>
                <a:effectLst/>
              </a:rPr>
              <a:t>周线遇到压力震荡之后突破出现</a:t>
            </a:r>
            <a:r>
              <a:rPr lang="en-US" altLang="zh-CN" sz="4000" b="1">
                <a:ln w="15875"/>
                <a:gradFill>
                  <a:gsLst>
                    <a:gs pos="0">
                      <a:schemeClr val="accent1"/>
                    </a:gs>
                    <a:gs pos="100000">
                      <a:schemeClr val="accent6"/>
                    </a:gs>
                  </a:gsLst>
                  <a:lin ang="2700000" scaled="0"/>
                </a:gradFill>
                <a:effectLst/>
              </a:rPr>
              <a:t>B</a:t>
            </a:r>
            <a:r>
              <a:rPr lang="zh-CN" altLang="en-US" sz="4000" b="1">
                <a:ln w="15875"/>
                <a:gradFill>
                  <a:gsLst>
                    <a:gs pos="0">
                      <a:schemeClr val="accent1"/>
                    </a:gs>
                    <a:gs pos="100000">
                      <a:schemeClr val="accent6"/>
                    </a:gs>
                  </a:gsLst>
                  <a:lin ang="2700000" scaled="0"/>
                </a:gradFill>
                <a:effectLst/>
              </a:rPr>
              <a:t>点</a:t>
            </a:r>
            <a:r>
              <a:rPr lang="zh-CN" altLang="en-US" sz="4000" b="1">
                <a:ln w="15875"/>
                <a:gradFill>
                  <a:gsLst>
                    <a:gs pos="0">
                      <a:schemeClr val="accent1"/>
                    </a:gs>
                    <a:gs pos="100000">
                      <a:schemeClr val="accent6"/>
                    </a:gs>
                  </a:gsLst>
                  <a:lin ang="2700000" scaled="0"/>
                </a:gradFill>
                <a:effectLst/>
              </a:rPr>
              <a:t>是</a:t>
            </a:r>
            <a:endParaRPr lang="zh-CN" altLang="en-US" sz="4000" b="1">
              <a:ln w="15875"/>
              <a:gradFill>
                <a:gsLst>
                  <a:gs pos="0">
                    <a:schemeClr val="accent1"/>
                  </a:gs>
                  <a:gs pos="100000">
                    <a:schemeClr val="accent6"/>
                  </a:gs>
                </a:gsLst>
                <a:lin ang="2700000" scaled="0"/>
              </a:gradFill>
              <a:effectLst/>
            </a:endParaRPr>
          </a:p>
          <a:p>
            <a:pPr algn="ctr"/>
            <a:r>
              <a:rPr lang="zh-CN" altLang="en-US" sz="4000" b="1">
                <a:ln w="15875"/>
                <a:gradFill>
                  <a:gsLst>
                    <a:gs pos="0">
                      <a:schemeClr val="accent1"/>
                    </a:gs>
                    <a:gs pos="100000">
                      <a:schemeClr val="accent6"/>
                    </a:gs>
                  </a:gsLst>
                  <a:lin ang="2700000" scaled="0"/>
                </a:gradFill>
                <a:effectLst/>
              </a:rPr>
              <a:t>合理的</a:t>
            </a:r>
            <a:r>
              <a:rPr lang="zh-CN" altLang="en-US" sz="4000" b="1">
                <a:ln w="15875"/>
                <a:gradFill>
                  <a:gsLst>
                    <a:gs pos="0">
                      <a:schemeClr val="accent1"/>
                    </a:gs>
                    <a:gs pos="100000">
                      <a:schemeClr val="accent6"/>
                    </a:gs>
                  </a:gsLst>
                  <a:lin ang="2700000" scaled="0"/>
                </a:gradFill>
                <a:effectLst/>
              </a:rPr>
              <a:t>走势</a:t>
            </a:r>
            <a:endParaRPr lang="zh-CN" altLang="en-US" sz="4000" b="1">
              <a:ln w="15875"/>
              <a:gradFill>
                <a:gsLst>
                  <a:gs pos="0">
                    <a:schemeClr val="accent1"/>
                  </a:gs>
                  <a:gs pos="100000">
                    <a:schemeClr val="accent6"/>
                  </a:gs>
                </a:gsLst>
                <a:lin ang="2700000" scaled="0"/>
              </a:gradFill>
              <a:effectLst/>
            </a:endParaRPr>
          </a:p>
          <a:p>
            <a:pPr algn="ctr"/>
            <a:endParaRPr lang="zh-CN" altLang="en-US" sz="4000" b="1">
              <a:ln w="15875"/>
              <a:gradFill>
                <a:gsLst>
                  <a:gs pos="0">
                    <a:schemeClr val="accent1"/>
                  </a:gs>
                  <a:gs pos="100000">
                    <a:schemeClr val="accent6"/>
                  </a:gs>
                </a:gsLst>
                <a:lin ang="2700000" scaled="0"/>
              </a:gradFill>
              <a:effectLst/>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股价运行三个</a:t>
            </a:r>
            <a:r>
              <a:rPr lang="zh-CN" altLang="en-US" sz="4000" b="1">
                <a:solidFill>
                  <a:schemeClr val="bg1"/>
                </a:solidFill>
              </a:rPr>
              <a:t>阶段</a:t>
            </a:r>
            <a:endParaRPr lang="zh-CN" altLang="en-US" sz="4000" b="1">
              <a:solidFill>
                <a:schemeClr val="bg1"/>
              </a:solidFill>
            </a:endParaRPr>
          </a:p>
        </p:txBody>
      </p:sp>
      <p:sp>
        <p:nvSpPr>
          <p:cNvPr id="19" name="图形 20"/>
          <p:cNvSpPr/>
          <p:nvPr>
            <p:custDataLst>
              <p:tags r:id="rId2"/>
            </p:custDataLst>
          </p:nvPr>
        </p:nvSpPr>
        <p:spPr>
          <a:xfrm>
            <a:off x="4416108" y="1942465"/>
            <a:ext cx="3360420" cy="3033395"/>
          </a:xfrm>
          <a:custGeom>
            <a:avLst/>
            <a:gdLst>
              <a:gd name="connsiteX0" fmla="*/ 1013244 w 2026644"/>
              <a:gd name="connsiteY0" fmla="*/ 1828310 h 1828713"/>
              <a:gd name="connsiteX1" fmla="*/ 275723 w 2026644"/>
              <a:gd name="connsiteY1" fmla="*/ 1828310 h 1828713"/>
              <a:gd name="connsiteX2" fmla="*/ -102 w 2026644"/>
              <a:gd name="connsiteY2" fmla="*/ 1551685 h 1828713"/>
              <a:gd name="connsiteX3" fmla="*/ 36741 w 2026644"/>
              <a:gd name="connsiteY3" fmla="*/ 1414258 h 1828713"/>
              <a:gd name="connsiteX4" fmla="*/ 405454 w 2026644"/>
              <a:gd name="connsiteY4" fmla="*/ 776083 h 1828713"/>
              <a:gd name="connsiteX5" fmla="*/ 774167 w 2026644"/>
              <a:gd name="connsiteY5" fmla="*/ 137432 h 1828713"/>
              <a:gd name="connsiteX6" fmla="*/ 1151633 w 2026644"/>
              <a:gd name="connsiteY6" fmla="*/ 36838 h 1828713"/>
              <a:gd name="connsiteX7" fmla="*/ 1252227 w 2026644"/>
              <a:gd name="connsiteY7" fmla="*/ 137432 h 1828713"/>
              <a:gd name="connsiteX8" fmla="*/ 1620939 w 2026644"/>
              <a:gd name="connsiteY8" fmla="*/ 776083 h 1828713"/>
              <a:gd name="connsiteX9" fmla="*/ 1989652 w 2026644"/>
              <a:gd name="connsiteY9" fmla="*/ 1414258 h 1828713"/>
              <a:gd name="connsiteX10" fmla="*/ 1888096 w 2026644"/>
              <a:gd name="connsiteY10" fmla="*/ 1791467 h 1828713"/>
              <a:gd name="connsiteX11" fmla="*/ 1750670 w 2026644"/>
              <a:gd name="connsiteY11" fmla="*/ 1828310 h 182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644" h="1828713">
                <a:moveTo>
                  <a:pt x="1013244" y="1828310"/>
                </a:moveTo>
                <a:lnTo>
                  <a:pt x="275723" y="1828310"/>
                </a:lnTo>
                <a:cubicBezTo>
                  <a:pt x="123171" y="1828091"/>
                  <a:pt x="-321" y="1704237"/>
                  <a:pt x="-102" y="1551685"/>
                </a:cubicBezTo>
                <a:cubicBezTo>
                  <a:pt x="-35" y="1503441"/>
                  <a:pt x="12671" y="1456063"/>
                  <a:pt x="36741" y="1414258"/>
                </a:cubicBezTo>
                <a:lnTo>
                  <a:pt x="405454" y="776083"/>
                </a:lnTo>
                <a:lnTo>
                  <a:pt x="774167" y="137432"/>
                </a:lnTo>
                <a:cubicBezTo>
                  <a:pt x="850624" y="5415"/>
                  <a:pt x="1019626" y="-39619"/>
                  <a:pt x="1151633" y="36838"/>
                </a:cubicBezTo>
                <a:cubicBezTo>
                  <a:pt x="1193372" y="61013"/>
                  <a:pt x="1228052" y="95694"/>
                  <a:pt x="1252227" y="137432"/>
                </a:cubicBezTo>
                <a:lnTo>
                  <a:pt x="1620939" y="776083"/>
                </a:lnTo>
                <a:lnTo>
                  <a:pt x="1989652" y="1414258"/>
                </a:lnTo>
                <a:cubicBezTo>
                  <a:pt x="2065776" y="1546466"/>
                  <a:pt x="2020303" y="1715344"/>
                  <a:pt x="1888096" y="1791467"/>
                </a:cubicBezTo>
                <a:cubicBezTo>
                  <a:pt x="1846291" y="1815537"/>
                  <a:pt x="1798914" y="1828243"/>
                  <a:pt x="1750670" y="1828310"/>
                </a:cubicBezTo>
                <a:close/>
              </a:path>
            </a:pathLst>
          </a:custGeom>
          <a:solidFill>
            <a:schemeClr val="accent1">
              <a:lumMod val="20000"/>
              <a:lumOff val="80000"/>
              <a:alpha val="3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dk1"/>
              </a:solidFill>
              <a:sym typeface="+mn-ea"/>
            </a:endParaRPr>
          </a:p>
        </p:txBody>
      </p:sp>
      <p:sp>
        <p:nvSpPr>
          <p:cNvPr id="18" name="椭圆 17"/>
          <p:cNvSpPr/>
          <p:nvPr>
            <p:custDataLst>
              <p:tags r:id="rId3"/>
            </p:custDataLst>
          </p:nvPr>
        </p:nvSpPr>
        <p:spPr>
          <a:xfrm>
            <a:off x="7104063" y="4324350"/>
            <a:ext cx="483870" cy="483870"/>
          </a:xfrm>
          <a:prstGeom prst="ellipse">
            <a:avLst/>
          </a:prstGeom>
          <a:gradFill>
            <a:gsLst>
              <a:gs pos="0">
                <a:schemeClr val="accent1"/>
              </a:gs>
              <a:gs pos="100000">
                <a:schemeClr val="accent1">
                  <a:lumMod val="80000"/>
                  <a:lumOff val="20000"/>
                </a:schemeClr>
              </a:gs>
            </a:gsLst>
            <a:path path="circle">
              <a:fillToRect l="50000" t="50000" r="50000" b="50000"/>
            </a:path>
            <a:tileRect/>
          </a:gradFill>
          <a:ln w="9525" cap="flat">
            <a:noFill/>
            <a:prstDash val="solid"/>
            <a:miter/>
          </a:ln>
        </p:spPr>
        <p:txBody>
          <a:bodyPr rot="0" spcFirstLastPara="0" vertOverflow="overflow" horzOverflow="overflow" vert="horz" wrap="square" lIns="431800" tIns="612140" rIns="431800" bIns="39624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b="1" spc="130" dirty="0">
              <a:solidFill>
                <a:schemeClr val="lt1"/>
              </a:solidFill>
              <a:uFillTx/>
              <a:latin typeface="+中文标题" charset="0"/>
              <a:ea typeface="+mj-ea"/>
              <a:cs typeface="+mj-ea"/>
              <a:sym typeface="+mn-ea"/>
            </a:endParaRPr>
          </a:p>
        </p:txBody>
      </p:sp>
      <p:sp>
        <p:nvSpPr>
          <p:cNvPr id="20" name="椭圆 19"/>
          <p:cNvSpPr/>
          <p:nvPr>
            <p:custDataLst>
              <p:tags r:id="rId4"/>
            </p:custDataLst>
          </p:nvPr>
        </p:nvSpPr>
        <p:spPr>
          <a:xfrm>
            <a:off x="4597083" y="4321175"/>
            <a:ext cx="483870" cy="483870"/>
          </a:xfrm>
          <a:prstGeom prst="ellipse">
            <a:avLst/>
          </a:prstGeom>
          <a:gradFill>
            <a:gsLst>
              <a:gs pos="0">
                <a:schemeClr val="accent1"/>
              </a:gs>
              <a:gs pos="100000">
                <a:schemeClr val="accent1">
                  <a:lumMod val="80000"/>
                  <a:lumOff val="20000"/>
                </a:schemeClr>
              </a:gs>
            </a:gsLst>
            <a:path path="circle">
              <a:fillToRect l="50000" t="50000" r="50000" b="50000"/>
            </a:path>
            <a:tileRect/>
          </a:gradFill>
          <a:ln w="9525" cap="flat">
            <a:noFill/>
            <a:prstDash val="solid"/>
            <a:miter/>
          </a:ln>
        </p:spPr>
        <p:txBody>
          <a:bodyPr rot="0" spcFirstLastPara="0" vertOverflow="overflow" horzOverflow="overflow" vert="horz" wrap="square" lIns="431800" tIns="612140" rIns="431800" bIns="39624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b="1" spc="130" dirty="0">
              <a:solidFill>
                <a:schemeClr val="lt1"/>
              </a:solidFill>
              <a:uFillTx/>
              <a:latin typeface="+中文标题" charset="0"/>
              <a:ea typeface="+mj-ea"/>
              <a:cs typeface="+mj-ea"/>
              <a:sym typeface="+mn-ea"/>
            </a:endParaRPr>
          </a:p>
        </p:txBody>
      </p:sp>
      <p:sp>
        <p:nvSpPr>
          <p:cNvPr id="3" name="矩形 2"/>
          <p:cNvSpPr/>
          <p:nvPr>
            <p:custDataLst>
              <p:tags r:id="rId5"/>
            </p:custDataLst>
          </p:nvPr>
        </p:nvSpPr>
        <p:spPr>
          <a:xfrm>
            <a:off x="8151178" y="4008120"/>
            <a:ext cx="2308225" cy="632460"/>
          </a:xfrm>
          <a:prstGeom prst="rect">
            <a:avLst/>
          </a:prstGeom>
          <a:noFill/>
        </p:spPr>
        <p:txBody>
          <a:bodyPr wrap="square" lIns="0" tIns="0" rIns="0" bIns="0" rtlCol="0" anchor="b">
            <a:noAutofit/>
          </a:bodyPr>
          <a:lstStyle/>
          <a:p>
            <a:pPr algn="just">
              <a:spcBef>
                <a:spcPct val="0"/>
              </a:spcBef>
              <a:spcAft>
                <a:spcPct val="0"/>
              </a:spcAft>
            </a:pPr>
            <a:r>
              <a:rPr lang="zh-CN" altLang="en-US" b="1" dirty="0">
                <a:solidFill>
                  <a:schemeClr val="accent1"/>
                </a:solidFill>
                <a:latin typeface="+mn-ea"/>
                <a:cs typeface="+mn-ea"/>
              </a:rPr>
              <a:t>短线</a:t>
            </a:r>
            <a:r>
              <a:rPr lang="zh-CN" altLang="en-US" b="1" dirty="0">
                <a:solidFill>
                  <a:schemeClr val="accent1"/>
                </a:solidFill>
                <a:latin typeface="+mn-ea"/>
                <a:cs typeface="+mn-ea"/>
              </a:rPr>
              <a:t>上攻</a:t>
            </a:r>
            <a:endParaRPr lang="zh-CN" altLang="en-US" b="1" dirty="0">
              <a:solidFill>
                <a:schemeClr val="accent1"/>
              </a:solidFill>
              <a:latin typeface="+mn-ea"/>
              <a:cs typeface="+mn-ea"/>
            </a:endParaRPr>
          </a:p>
        </p:txBody>
      </p:sp>
      <p:sp>
        <p:nvSpPr>
          <p:cNvPr id="12" name="矩形 11"/>
          <p:cNvSpPr/>
          <p:nvPr>
            <p:custDataLst>
              <p:tags r:id="rId6"/>
            </p:custDataLst>
          </p:nvPr>
        </p:nvSpPr>
        <p:spPr>
          <a:xfrm>
            <a:off x="7840980" y="4640580"/>
            <a:ext cx="3524885" cy="93853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1400" dirty="0">
                <a:solidFill>
                  <a:schemeClr val="tx1">
                    <a:lumMod val="85000"/>
                    <a:lumOff val="15000"/>
                  </a:schemeClr>
                </a:solidFill>
                <a:latin typeface="+mn-ea"/>
                <a:cs typeface="+mn-ea"/>
              </a:rPr>
              <a:t>短线上攻增加，</a:t>
            </a:r>
            <a:r>
              <a:rPr lang="en-US" altLang="zh-CN" sz="1400" dirty="0">
                <a:solidFill>
                  <a:schemeClr val="tx1">
                    <a:lumMod val="85000"/>
                    <a:lumOff val="15000"/>
                  </a:schemeClr>
                </a:solidFill>
                <a:latin typeface="+mn-ea"/>
                <a:cs typeface="+mn-ea"/>
              </a:rPr>
              <a:t> </a:t>
            </a:r>
            <a:r>
              <a:rPr lang="zh-CN" altLang="en-US" sz="1400" dirty="0">
                <a:solidFill>
                  <a:schemeClr val="tx1">
                    <a:lumMod val="85000"/>
                    <a:lumOff val="15000"/>
                  </a:schemeClr>
                </a:solidFill>
                <a:latin typeface="+mn-ea"/>
                <a:cs typeface="+mn-ea"/>
              </a:rPr>
              <a:t>个股开始修复，出现涨停板最多的时候，此时个股处于修复阶段，持续性看个股的资金情况，此时选新入主力</a:t>
            </a:r>
            <a:r>
              <a:rPr lang="zh-CN" altLang="en-US" sz="1400" dirty="0">
                <a:solidFill>
                  <a:schemeClr val="tx1">
                    <a:lumMod val="85000"/>
                    <a:lumOff val="15000"/>
                  </a:schemeClr>
                </a:solidFill>
                <a:latin typeface="+mn-ea"/>
                <a:cs typeface="+mn-ea"/>
              </a:rPr>
              <a:t>操作</a:t>
            </a:r>
            <a:endParaRPr lang="zh-CN" altLang="en-US" sz="1400" dirty="0">
              <a:solidFill>
                <a:schemeClr val="tx1">
                  <a:lumMod val="85000"/>
                  <a:lumOff val="15000"/>
                </a:schemeClr>
              </a:solidFill>
              <a:latin typeface="+mn-ea"/>
              <a:cs typeface="+mn-ea"/>
            </a:endParaRPr>
          </a:p>
        </p:txBody>
      </p:sp>
      <p:sp>
        <p:nvSpPr>
          <p:cNvPr id="15" name="矩形 14"/>
          <p:cNvSpPr/>
          <p:nvPr>
            <p:custDataLst>
              <p:tags r:id="rId7"/>
            </p:custDataLst>
          </p:nvPr>
        </p:nvSpPr>
        <p:spPr>
          <a:xfrm>
            <a:off x="1733233" y="4008120"/>
            <a:ext cx="2308225" cy="632460"/>
          </a:xfrm>
          <a:prstGeom prst="rect">
            <a:avLst/>
          </a:prstGeom>
          <a:noFill/>
        </p:spPr>
        <p:txBody>
          <a:bodyPr wrap="square" lIns="0" tIns="0" rIns="0" bIns="0" rtlCol="0" anchor="b">
            <a:noAutofit/>
          </a:bodyPr>
          <a:lstStyle/>
          <a:p>
            <a:pPr algn="r">
              <a:spcBef>
                <a:spcPct val="0"/>
              </a:spcBef>
              <a:spcAft>
                <a:spcPct val="0"/>
              </a:spcAft>
            </a:pPr>
            <a:r>
              <a:rPr lang="zh-CN" altLang="en-US" b="1">
                <a:solidFill>
                  <a:schemeClr val="accent1"/>
                </a:solidFill>
                <a:latin typeface="+mn-ea"/>
                <a:cs typeface="+mn-ea"/>
              </a:rPr>
              <a:t>中线</a:t>
            </a:r>
            <a:r>
              <a:rPr lang="zh-CN" altLang="en-US" b="1">
                <a:solidFill>
                  <a:schemeClr val="accent1"/>
                </a:solidFill>
                <a:latin typeface="+mn-ea"/>
                <a:cs typeface="+mn-ea"/>
              </a:rPr>
              <a:t>上攻</a:t>
            </a:r>
            <a:endParaRPr lang="zh-CN" altLang="en-US" b="1">
              <a:solidFill>
                <a:schemeClr val="accent1"/>
              </a:solidFill>
              <a:latin typeface="+mn-ea"/>
              <a:cs typeface="+mn-ea"/>
            </a:endParaRPr>
          </a:p>
        </p:txBody>
      </p:sp>
      <p:sp>
        <p:nvSpPr>
          <p:cNvPr id="16" name="矩形 15"/>
          <p:cNvSpPr/>
          <p:nvPr>
            <p:custDataLst>
              <p:tags r:id="rId8"/>
            </p:custDataLst>
          </p:nvPr>
        </p:nvSpPr>
        <p:spPr>
          <a:xfrm>
            <a:off x="920115" y="4640580"/>
            <a:ext cx="3121660" cy="105664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a:solidFill>
                  <a:schemeClr val="tx1">
                    <a:lumMod val="85000"/>
                    <a:lumOff val="15000"/>
                  </a:schemeClr>
                </a:solidFill>
                <a:latin typeface="+mn-ea"/>
                <a:cs typeface="+mn-ea"/>
              </a:rPr>
              <a:t>当中线上攻增加，短线变中线个股开始逐步有中线持续流入的资金以及筹码集中，接下来会呈现出一批控盘的</a:t>
            </a:r>
            <a:r>
              <a:rPr lang="zh-CN" altLang="en-US" sz="1400">
                <a:solidFill>
                  <a:schemeClr val="tx1">
                    <a:lumMod val="85000"/>
                    <a:lumOff val="15000"/>
                  </a:schemeClr>
                </a:solidFill>
                <a:latin typeface="+mn-ea"/>
                <a:cs typeface="+mn-ea"/>
              </a:rPr>
              <a:t>股票</a:t>
            </a:r>
            <a:endParaRPr lang="zh-CN" altLang="en-US" sz="1400">
              <a:solidFill>
                <a:schemeClr val="tx1">
                  <a:lumMod val="85000"/>
                  <a:lumOff val="15000"/>
                </a:schemeClr>
              </a:solidFill>
              <a:latin typeface="+mn-ea"/>
              <a:cs typeface="+mn-ea"/>
            </a:endParaRPr>
          </a:p>
          <a:p>
            <a:pPr algn="r">
              <a:lnSpc>
                <a:spcPct val="130000"/>
              </a:lnSpc>
              <a:spcBef>
                <a:spcPct val="0"/>
              </a:spcBef>
              <a:spcAft>
                <a:spcPct val="0"/>
              </a:spcAft>
            </a:pPr>
            <a:r>
              <a:rPr lang="zh-CN" altLang="en-US" sz="1400">
                <a:solidFill>
                  <a:schemeClr val="tx1">
                    <a:lumMod val="85000"/>
                    <a:lumOff val="15000"/>
                  </a:schemeClr>
                </a:solidFill>
                <a:latin typeface="+mn-ea"/>
                <a:cs typeface="+mn-ea"/>
              </a:rPr>
              <a:t>此时选控盘主力</a:t>
            </a:r>
            <a:r>
              <a:rPr lang="zh-CN" altLang="en-US" sz="1400">
                <a:solidFill>
                  <a:schemeClr val="tx1">
                    <a:lumMod val="85000"/>
                    <a:lumOff val="15000"/>
                  </a:schemeClr>
                </a:solidFill>
                <a:latin typeface="+mn-ea"/>
                <a:cs typeface="+mn-ea"/>
              </a:rPr>
              <a:t>操作</a:t>
            </a:r>
            <a:endParaRPr lang="zh-CN" altLang="en-US" sz="1400">
              <a:solidFill>
                <a:schemeClr val="tx1">
                  <a:lumMod val="85000"/>
                  <a:lumOff val="15000"/>
                </a:schemeClr>
              </a:solidFill>
              <a:latin typeface="+mn-ea"/>
              <a:cs typeface="+mn-ea"/>
            </a:endParaRPr>
          </a:p>
        </p:txBody>
      </p:sp>
      <p:sp>
        <p:nvSpPr>
          <p:cNvPr id="17" name="矩形 16"/>
          <p:cNvSpPr/>
          <p:nvPr>
            <p:custDataLst>
              <p:tags r:id="rId9"/>
            </p:custDataLst>
          </p:nvPr>
        </p:nvSpPr>
        <p:spPr>
          <a:xfrm>
            <a:off x="3016568" y="1597660"/>
            <a:ext cx="2308225" cy="632460"/>
          </a:xfrm>
          <a:prstGeom prst="rect">
            <a:avLst/>
          </a:prstGeom>
          <a:noFill/>
        </p:spPr>
        <p:txBody>
          <a:bodyPr wrap="square" lIns="0" tIns="0" rIns="0" bIns="0" rtlCol="0" anchor="b">
            <a:noAutofit/>
          </a:bodyPr>
          <a:lstStyle/>
          <a:p>
            <a:pPr algn="r">
              <a:spcBef>
                <a:spcPct val="0"/>
              </a:spcBef>
              <a:spcAft>
                <a:spcPct val="0"/>
              </a:spcAft>
            </a:pPr>
            <a:r>
              <a:rPr lang="zh-CN" altLang="en-US" b="1">
                <a:solidFill>
                  <a:schemeClr val="accent1"/>
                </a:solidFill>
                <a:latin typeface="+mn-ea"/>
                <a:cs typeface="+mn-ea"/>
              </a:rPr>
              <a:t>短线</a:t>
            </a:r>
            <a:r>
              <a:rPr lang="zh-CN" altLang="en-US" b="1">
                <a:solidFill>
                  <a:schemeClr val="accent1"/>
                </a:solidFill>
                <a:latin typeface="+mn-ea"/>
                <a:cs typeface="+mn-ea"/>
              </a:rPr>
              <a:t>超跌</a:t>
            </a:r>
            <a:endParaRPr lang="zh-CN" altLang="en-US" b="1">
              <a:solidFill>
                <a:schemeClr val="accent1"/>
              </a:solidFill>
              <a:latin typeface="+mn-ea"/>
              <a:cs typeface="+mn-ea"/>
            </a:endParaRPr>
          </a:p>
        </p:txBody>
      </p:sp>
      <p:sp>
        <p:nvSpPr>
          <p:cNvPr id="21" name="矩形 20"/>
          <p:cNvSpPr/>
          <p:nvPr>
            <p:custDataLst>
              <p:tags r:id="rId10"/>
            </p:custDataLst>
          </p:nvPr>
        </p:nvSpPr>
        <p:spPr>
          <a:xfrm>
            <a:off x="1732915" y="2245360"/>
            <a:ext cx="3592195" cy="1021715"/>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dirty="0">
                <a:solidFill>
                  <a:schemeClr val="tx1">
                    <a:lumMod val="85000"/>
                    <a:lumOff val="15000"/>
                  </a:schemeClr>
                </a:solidFill>
                <a:latin typeface="+mn-ea"/>
                <a:cs typeface="+mn-ea"/>
              </a:rPr>
              <a:t>短线超跌数值形成拐点向下，捕捞季节配合金叉形成，抄底开始，此时短线超跌数值越高，反攻力度越大，一波黄金遍地的</a:t>
            </a:r>
            <a:r>
              <a:rPr lang="zh-CN" altLang="en-US" sz="1400" dirty="0">
                <a:solidFill>
                  <a:schemeClr val="tx1">
                    <a:lumMod val="85000"/>
                    <a:lumOff val="15000"/>
                  </a:schemeClr>
                </a:solidFill>
                <a:latin typeface="+mn-ea"/>
                <a:cs typeface="+mn-ea"/>
              </a:rPr>
              <a:t>机会</a:t>
            </a:r>
            <a:endParaRPr lang="zh-CN" altLang="en-US" sz="1400" dirty="0">
              <a:solidFill>
                <a:schemeClr val="tx1">
                  <a:lumMod val="85000"/>
                  <a:lumOff val="15000"/>
                </a:schemeClr>
              </a:solidFill>
              <a:latin typeface="+mn-ea"/>
              <a:cs typeface="+mn-ea"/>
            </a:endParaRPr>
          </a:p>
          <a:p>
            <a:pPr algn="r">
              <a:lnSpc>
                <a:spcPct val="130000"/>
              </a:lnSpc>
              <a:spcBef>
                <a:spcPct val="0"/>
              </a:spcBef>
              <a:spcAft>
                <a:spcPct val="0"/>
              </a:spcAft>
            </a:pPr>
            <a:r>
              <a:rPr lang="zh-CN" altLang="en-US" sz="1400" dirty="0">
                <a:solidFill>
                  <a:schemeClr val="tx1">
                    <a:lumMod val="85000"/>
                    <a:lumOff val="15000"/>
                  </a:schemeClr>
                </a:solidFill>
                <a:latin typeface="+mn-ea"/>
                <a:cs typeface="+mn-ea"/>
              </a:rPr>
              <a:t>此时选超跌主力</a:t>
            </a:r>
            <a:r>
              <a:rPr lang="zh-CN" altLang="en-US" sz="1400" dirty="0">
                <a:solidFill>
                  <a:schemeClr val="tx1">
                    <a:lumMod val="85000"/>
                    <a:lumOff val="15000"/>
                  </a:schemeClr>
                </a:solidFill>
                <a:latin typeface="+mn-ea"/>
                <a:cs typeface="+mn-ea"/>
              </a:rPr>
              <a:t>自救</a:t>
            </a:r>
            <a:endParaRPr lang="zh-CN" altLang="en-US" sz="1400" dirty="0">
              <a:solidFill>
                <a:schemeClr val="tx1">
                  <a:lumMod val="85000"/>
                  <a:lumOff val="15000"/>
                </a:schemeClr>
              </a:solidFill>
              <a:latin typeface="+mn-ea"/>
              <a:cs typeface="+mn-ea"/>
            </a:endParaRPr>
          </a:p>
        </p:txBody>
      </p:sp>
      <p:sp>
        <p:nvSpPr>
          <p:cNvPr id="22" name="图形 20"/>
          <p:cNvSpPr/>
          <p:nvPr>
            <p:custDataLst>
              <p:tags r:id="rId11"/>
            </p:custDataLst>
          </p:nvPr>
        </p:nvSpPr>
        <p:spPr>
          <a:xfrm>
            <a:off x="5211128" y="2800350"/>
            <a:ext cx="1774190" cy="1601470"/>
          </a:xfrm>
          <a:custGeom>
            <a:avLst/>
            <a:gdLst>
              <a:gd name="connsiteX0" fmla="*/ 1013244 w 2026644"/>
              <a:gd name="connsiteY0" fmla="*/ 1828310 h 1828713"/>
              <a:gd name="connsiteX1" fmla="*/ 275723 w 2026644"/>
              <a:gd name="connsiteY1" fmla="*/ 1828310 h 1828713"/>
              <a:gd name="connsiteX2" fmla="*/ -102 w 2026644"/>
              <a:gd name="connsiteY2" fmla="*/ 1551685 h 1828713"/>
              <a:gd name="connsiteX3" fmla="*/ 36741 w 2026644"/>
              <a:gd name="connsiteY3" fmla="*/ 1414258 h 1828713"/>
              <a:gd name="connsiteX4" fmla="*/ 405454 w 2026644"/>
              <a:gd name="connsiteY4" fmla="*/ 776083 h 1828713"/>
              <a:gd name="connsiteX5" fmla="*/ 774167 w 2026644"/>
              <a:gd name="connsiteY5" fmla="*/ 137432 h 1828713"/>
              <a:gd name="connsiteX6" fmla="*/ 1151633 w 2026644"/>
              <a:gd name="connsiteY6" fmla="*/ 36838 h 1828713"/>
              <a:gd name="connsiteX7" fmla="*/ 1252227 w 2026644"/>
              <a:gd name="connsiteY7" fmla="*/ 137432 h 1828713"/>
              <a:gd name="connsiteX8" fmla="*/ 1620939 w 2026644"/>
              <a:gd name="connsiteY8" fmla="*/ 776083 h 1828713"/>
              <a:gd name="connsiteX9" fmla="*/ 1989652 w 2026644"/>
              <a:gd name="connsiteY9" fmla="*/ 1414258 h 1828713"/>
              <a:gd name="connsiteX10" fmla="*/ 1888096 w 2026644"/>
              <a:gd name="connsiteY10" fmla="*/ 1791467 h 1828713"/>
              <a:gd name="connsiteX11" fmla="*/ 1750670 w 2026644"/>
              <a:gd name="connsiteY11" fmla="*/ 1828310 h 182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644" h="1828713">
                <a:moveTo>
                  <a:pt x="1013244" y="1828310"/>
                </a:moveTo>
                <a:lnTo>
                  <a:pt x="275723" y="1828310"/>
                </a:lnTo>
                <a:cubicBezTo>
                  <a:pt x="123171" y="1828091"/>
                  <a:pt x="-321" y="1704237"/>
                  <a:pt x="-102" y="1551685"/>
                </a:cubicBezTo>
                <a:cubicBezTo>
                  <a:pt x="-35" y="1503441"/>
                  <a:pt x="12671" y="1456063"/>
                  <a:pt x="36741" y="1414258"/>
                </a:cubicBezTo>
                <a:lnTo>
                  <a:pt x="405454" y="776083"/>
                </a:lnTo>
                <a:lnTo>
                  <a:pt x="774167" y="137432"/>
                </a:lnTo>
                <a:cubicBezTo>
                  <a:pt x="850624" y="5415"/>
                  <a:pt x="1019626" y="-39619"/>
                  <a:pt x="1151633" y="36838"/>
                </a:cubicBezTo>
                <a:cubicBezTo>
                  <a:pt x="1193372" y="61013"/>
                  <a:pt x="1228052" y="95694"/>
                  <a:pt x="1252227" y="137432"/>
                </a:cubicBezTo>
                <a:lnTo>
                  <a:pt x="1620939" y="776083"/>
                </a:lnTo>
                <a:lnTo>
                  <a:pt x="1989652" y="1414258"/>
                </a:lnTo>
                <a:cubicBezTo>
                  <a:pt x="2065776" y="1546466"/>
                  <a:pt x="2020303" y="1715344"/>
                  <a:pt x="1888096" y="1791467"/>
                </a:cubicBezTo>
                <a:cubicBezTo>
                  <a:pt x="1846291" y="1815537"/>
                  <a:pt x="1798914" y="1828243"/>
                  <a:pt x="1750670" y="1828310"/>
                </a:cubicBezTo>
                <a:close/>
              </a:path>
            </a:pathLst>
          </a:custGeom>
          <a:gradFill>
            <a:gsLst>
              <a:gs pos="0">
                <a:schemeClr val="accent1"/>
              </a:gs>
              <a:gs pos="100000">
                <a:schemeClr val="accent1">
                  <a:lumMod val="80000"/>
                  <a:lumOff val="20000"/>
                </a:schemeClr>
              </a:gs>
            </a:gsLst>
            <a:path path="circle">
              <a:fillToRect l="50000" t="50000" r="50000" b="50000"/>
            </a:path>
            <a:tileRect/>
          </a:gradFill>
          <a:ln w="9525" cap="flat">
            <a:gradFill>
              <a:gsLst>
                <a:gs pos="0">
                  <a:srgbClr val="FFFFFF"/>
                </a:gs>
                <a:gs pos="53000">
                  <a:srgbClr val="FFFFFF">
                    <a:alpha val="0"/>
                  </a:srgbClr>
                </a:gs>
              </a:gsLst>
              <a:lin ang="16200000" scaled="0"/>
            </a:gradFill>
            <a:prstDash val="solid"/>
            <a:miter/>
          </a:ln>
          <a:effectLst>
            <a:outerShdw blurRad="342900" sx="102000" sy="102000" algn="ctr" rotWithShape="0">
              <a:schemeClr val="accent1">
                <a:alpha val="40000"/>
              </a:schemeClr>
            </a:outerShdw>
          </a:effectLst>
        </p:spPr>
        <p:txBody>
          <a:bodyPr rot="0" spcFirstLastPara="0" vertOverflow="overflow" horzOverflow="overflow" vert="horz" wrap="square" lIns="431800" tIns="647700" rIns="431800" bIns="288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r>
              <a:rPr lang="zh-CN" altLang="en-US" b="1" dirty="0">
                <a:solidFill>
                  <a:schemeClr val="lt1"/>
                </a:solidFill>
                <a:uFillTx/>
                <a:latin typeface="+mn-ea"/>
                <a:cs typeface="+mn-ea"/>
                <a:sym typeface="+mn-ea"/>
              </a:rPr>
              <a:t>股价运行</a:t>
            </a:r>
            <a:r>
              <a:rPr lang="zh-CN" altLang="en-US" b="1" dirty="0">
                <a:solidFill>
                  <a:schemeClr val="lt1"/>
                </a:solidFill>
                <a:uFillTx/>
                <a:latin typeface="+mn-ea"/>
                <a:cs typeface="+mn-ea"/>
                <a:sym typeface="+mn-ea"/>
              </a:rPr>
              <a:t>节奏</a:t>
            </a:r>
            <a:endParaRPr lang="zh-CN" altLang="en-US" b="1" dirty="0">
              <a:solidFill>
                <a:schemeClr val="lt1"/>
              </a:solidFill>
              <a:uFillTx/>
              <a:latin typeface="+mn-ea"/>
              <a:cs typeface="+mn-ea"/>
              <a:sym typeface="+mn-ea"/>
            </a:endParaRPr>
          </a:p>
        </p:txBody>
      </p:sp>
      <p:sp>
        <p:nvSpPr>
          <p:cNvPr id="23" name="椭圆 22"/>
          <p:cNvSpPr/>
          <p:nvPr>
            <p:custDataLst>
              <p:tags r:id="rId12"/>
            </p:custDataLst>
          </p:nvPr>
        </p:nvSpPr>
        <p:spPr>
          <a:xfrm>
            <a:off x="5854383" y="2105025"/>
            <a:ext cx="483870" cy="483870"/>
          </a:xfrm>
          <a:prstGeom prst="ellipse">
            <a:avLst/>
          </a:prstGeom>
          <a:gradFill>
            <a:gsLst>
              <a:gs pos="0">
                <a:schemeClr val="accent1"/>
              </a:gs>
              <a:gs pos="100000">
                <a:schemeClr val="accent1">
                  <a:lumMod val="80000"/>
                  <a:lumOff val="20000"/>
                </a:schemeClr>
              </a:gs>
            </a:gsLst>
            <a:path path="circle">
              <a:fillToRect l="50000" t="50000" r="50000" b="50000"/>
            </a:path>
            <a:tileRect/>
          </a:gradFill>
          <a:ln w="9525" cap="flat">
            <a:noFill/>
            <a:prstDash val="solid"/>
            <a:miter/>
          </a:ln>
        </p:spPr>
        <p:txBody>
          <a:bodyPr rot="0" spcFirstLastPara="0" vertOverflow="overflow" horzOverflow="overflow" vert="horz" wrap="square" lIns="431800" tIns="612140" rIns="431800" bIns="39624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b="1" spc="130" dirty="0">
              <a:solidFill>
                <a:schemeClr val="lt1"/>
              </a:solidFill>
              <a:uFillTx/>
              <a:latin typeface="+中文标题" charset="0"/>
              <a:ea typeface="+mj-ea"/>
              <a:cs typeface="+mj-ea"/>
              <a:sym typeface="+mn-ea"/>
            </a:endParaRPr>
          </a:p>
        </p:txBody>
      </p:sp>
      <p:sp>
        <p:nvSpPr>
          <p:cNvPr id="24" name="图片 15" descr="343439383331313b343532303032383bbfcdbba7b9dcc0ed"/>
          <p:cNvSpPr/>
          <p:nvPr>
            <p:custDataLst>
              <p:tags r:id="rId13"/>
            </p:custDataLst>
          </p:nvPr>
        </p:nvSpPr>
        <p:spPr>
          <a:xfrm>
            <a:off x="5998528" y="2248535"/>
            <a:ext cx="196849" cy="197840"/>
          </a:xfrm>
          <a:custGeom>
            <a:avLst/>
            <a:gdLst>
              <a:gd name="connsiteX0" fmla="*/ 148958 w 196849"/>
              <a:gd name="connsiteY0" fmla="*/ 154912 h 197840"/>
              <a:gd name="connsiteX1" fmla="*/ 107222 w 196849"/>
              <a:gd name="connsiteY1" fmla="*/ 122221 h 197840"/>
              <a:gd name="connsiteX2" fmla="*/ 104750 w 196849"/>
              <a:gd name="connsiteY2" fmla="*/ 115355 h 197840"/>
              <a:gd name="connsiteX3" fmla="*/ 104750 w 196849"/>
              <a:gd name="connsiteY3" fmla="*/ 115252 h 197840"/>
              <a:gd name="connsiteX4" fmla="*/ 105046 w 196849"/>
              <a:gd name="connsiteY4" fmla="*/ 114638 h 197840"/>
              <a:gd name="connsiteX5" fmla="*/ 120672 w 196849"/>
              <a:gd name="connsiteY5" fmla="*/ 70878 h 197840"/>
              <a:gd name="connsiteX6" fmla="*/ 104354 w 196849"/>
              <a:gd name="connsiteY6" fmla="*/ 24147 h 197840"/>
              <a:gd name="connsiteX7" fmla="*/ 103464 w 196849"/>
              <a:gd name="connsiteY7" fmla="*/ 18305 h 197840"/>
              <a:gd name="connsiteX8" fmla="*/ 130562 w 196849"/>
              <a:gd name="connsiteY8" fmla="*/ 166 h 197840"/>
              <a:gd name="connsiteX9" fmla="*/ 166166 w 196849"/>
              <a:gd name="connsiteY9" fmla="*/ 31935 h 197840"/>
              <a:gd name="connsiteX10" fmla="*/ 154298 w 196849"/>
              <a:gd name="connsiteY10" fmla="*/ 79077 h 197840"/>
              <a:gd name="connsiteX11" fmla="*/ 150342 w 196849"/>
              <a:gd name="connsiteY11" fmla="*/ 84201 h 197840"/>
              <a:gd name="connsiteX12" fmla="*/ 149946 w 196849"/>
              <a:gd name="connsiteY12" fmla="*/ 92092 h 197840"/>
              <a:gd name="connsiteX13" fmla="*/ 151430 w 196849"/>
              <a:gd name="connsiteY13" fmla="*/ 94654 h 197840"/>
              <a:gd name="connsiteX14" fmla="*/ 163298 w 196849"/>
              <a:gd name="connsiteY14" fmla="*/ 100700 h 197840"/>
              <a:gd name="connsiteX15" fmla="*/ 176155 w 196849"/>
              <a:gd name="connsiteY15" fmla="*/ 106849 h 197840"/>
              <a:gd name="connsiteX16" fmla="*/ 195935 w 196849"/>
              <a:gd name="connsiteY16" fmla="*/ 125296 h 197840"/>
              <a:gd name="connsiteX17" fmla="*/ 193957 w 196849"/>
              <a:gd name="connsiteY17" fmla="*/ 144767 h 197840"/>
              <a:gd name="connsiteX18" fmla="*/ 153804 w 196849"/>
              <a:gd name="connsiteY18" fmla="*/ 157679 h 197840"/>
              <a:gd name="connsiteX19" fmla="*/ 148958 w 196849"/>
              <a:gd name="connsiteY19" fmla="*/ 154912 h 197840"/>
              <a:gd name="connsiteX20" fmla="*/ 114 w 196849"/>
              <a:gd name="connsiteY20" fmla="*/ 175409 h 197840"/>
              <a:gd name="connsiteX21" fmla="*/ 114 w 196849"/>
              <a:gd name="connsiteY21" fmla="*/ 168235 h 197840"/>
              <a:gd name="connsiteX22" fmla="*/ 2092 w 196849"/>
              <a:gd name="connsiteY22" fmla="*/ 162087 h 197840"/>
              <a:gd name="connsiteX23" fmla="*/ 20586 w 196849"/>
              <a:gd name="connsiteY23" fmla="*/ 143845 h 197840"/>
              <a:gd name="connsiteX24" fmla="*/ 21180 w 196849"/>
              <a:gd name="connsiteY24" fmla="*/ 143435 h 197840"/>
              <a:gd name="connsiteX25" fmla="*/ 39674 w 196849"/>
              <a:gd name="connsiteY25" fmla="*/ 134417 h 197840"/>
              <a:gd name="connsiteX26" fmla="*/ 45608 w 196849"/>
              <a:gd name="connsiteY26" fmla="*/ 131854 h 197840"/>
              <a:gd name="connsiteX27" fmla="*/ 47289 w 196849"/>
              <a:gd name="connsiteY27" fmla="*/ 130522 h 197840"/>
              <a:gd name="connsiteX28" fmla="*/ 50454 w 196849"/>
              <a:gd name="connsiteY28" fmla="*/ 113920 h 197840"/>
              <a:gd name="connsiteX29" fmla="*/ 46597 w 196849"/>
              <a:gd name="connsiteY29" fmla="*/ 108899 h 197840"/>
              <a:gd name="connsiteX30" fmla="*/ 46399 w 196849"/>
              <a:gd name="connsiteY30" fmla="*/ 108694 h 197840"/>
              <a:gd name="connsiteX31" fmla="*/ 31663 w 196849"/>
              <a:gd name="connsiteY31" fmla="*/ 60630 h 197840"/>
              <a:gd name="connsiteX32" fmla="*/ 68256 w 196849"/>
              <a:gd name="connsiteY32" fmla="*/ 25786 h 197840"/>
              <a:gd name="connsiteX33" fmla="*/ 105838 w 196849"/>
              <a:gd name="connsiteY33" fmla="*/ 60425 h 197840"/>
              <a:gd name="connsiteX34" fmla="*/ 105936 w 196849"/>
              <a:gd name="connsiteY34" fmla="*/ 60938 h 197840"/>
              <a:gd name="connsiteX35" fmla="*/ 100992 w 196849"/>
              <a:gd name="connsiteY35" fmla="*/ 91477 h 197840"/>
              <a:gd name="connsiteX36" fmla="*/ 91299 w 196849"/>
              <a:gd name="connsiteY36" fmla="*/ 108591 h 197840"/>
              <a:gd name="connsiteX37" fmla="*/ 90904 w 196849"/>
              <a:gd name="connsiteY37" fmla="*/ 109206 h 197840"/>
              <a:gd name="connsiteX38" fmla="*/ 87343 w 196849"/>
              <a:gd name="connsiteY38" fmla="*/ 113510 h 197840"/>
              <a:gd name="connsiteX39" fmla="*/ 86948 w 196849"/>
              <a:gd name="connsiteY39" fmla="*/ 114535 h 197840"/>
              <a:gd name="connsiteX40" fmla="*/ 89124 w 196849"/>
              <a:gd name="connsiteY40" fmla="*/ 131444 h 197840"/>
              <a:gd name="connsiteX41" fmla="*/ 96838 w 196849"/>
              <a:gd name="connsiteY41" fmla="*/ 134417 h 197840"/>
              <a:gd name="connsiteX42" fmla="*/ 97332 w 196849"/>
              <a:gd name="connsiteY42" fmla="*/ 134621 h 197840"/>
              <a:gd name="connsiteX43" fmla="*/ 129573 w 196849"/>
              <a:gd name="connsiteY43" fmla="*/ 153888 h 197840"/>
              <a:gd name="connsiteX44" fmla="*/ 129870 w 196849"/>
              <a:gd name="connsiteY44" fmla="*/ 154093 h 197840"/>
              <a:gd name="connsiteX45" fmla="*/ 137189 w 196849"/>
              <a:gd name="connsiteY45" fmla="*/ 165263 h 197840"/>
              <a:gd name="connsiteX46" fmla="*/ 137584 w 196849"/>
              <a:gd name="connsiteY46" fmla="*/ 168747 h 197840"/>
              <a:gd name="connsiteX47" fmla="*/ 137584 w 196849"/>
              <a:gd name="connsiteY47" fmla="*/ 176741 h 197840"/>
              <a:gd name="connsiteX48" fmla="*/ 137387 w 196849"/>
              <a:gd name="connsiteY48" fmla="*/ 178176 h 197840"/>
              <a:gd name="connsiteX49" fmla="*/ 107914 w 196849"/>
              <a:gd name="connsiteY49" fmla="*/ 194881 h 197840"/>
              <a:gd name="connsiteX50" fmla="*/ 32751 w 196849"/>
              <a:gd name="connsiteY50" fmla="*/ 194881 h 197840"/>
              <a:gd name="connsiteX51" fmla="*/ 4070 w 196849"/>
              <a:gd name="connsiteY51" fmla="*/ 182582 h 197840"/>
              <a:gd name="connsiteX52" fmla="*/ 114 w 196849"/>
              <a:gd name="connsiteY52" fmla="*/ 175409 h 19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6849" h="197840">
                <a:moveTo>
                  <a:pt x="148958" y="154912"/>
                </a:moveTo>
                <a:cubicBezTo>
                  <a:pt x="140452" y="138209"/>
                  <a:pt x="124826" y="129498"/>
                  <a:pt x="107222" y="122221"/>
                </a:cubicBezTo>
                <a:cubicBezTo>
                  <a:pt x="104551" y="121094"/>
                  <a:pt x="103464" y="117917"/>
                  <a:pt x="104750" y="115355"/>
                </a:cubicBezTo>
                <a:lnTo>
                  <a:pt x="104750" y="115252"/>
                </a:lnTo>
                <a:lnTo>
                  <a:pt x="105046" y="114638"/>
                </a:lnTo>
                <a:cubicBezTo>
                  <a:pt x="112860" y="103365"/>
                  <a:pt x="119683" y="89120"/>
                  <a:pt x="120672" y="70878"/>
                </a:cubicBezTo>
                <a:cubicBezTo>
                  <a:pt x="122551" y="49972"/>
                  <a:pt x="114936" y="35215"/>
                  <a:pt x="104354" y="24147"/>
                </a:cubicBezTo>
                <a:cubicBezTo>
                  <a:pt x="102870" y="22610"/>
                  <a:pt x="102475" y="20252"/>
                  <a:pt x="103464" y="18305"/>
                </a:cubicBezTo>
                <a:cubicBezTo>
                  <a:pt x="108507" y="8672"/>
                  <a:pt x="116321" y="1089"/>
                  <a:pt x="130562" y="166"/>
                </a:cubicBezTo>
                <a:cubicBezTo>
                  <a:pt x="152320" y="-859"/>
                  <a:pt x="164188" y="13489"/>
                  <a:pt x="166166" y="31935"/>
                </a:cubicBezTo>
                <a:cubicBezTo>
                  <a:pt x="169133" y="52432"/>
                  <a:pt x="162210" y="68829"/>
                  <a:pt x="154298" y="79077"/>
                </a:cubicBezTo>
                <a:cubicBezTo>
                  <a:pt x="153309" y="81127"/>
                  <a:pt x="151331" y="82151"/>
                  <a:pt x="150342" y="84201"/>
                </a:cubicBezTo>
                <a:cubicBezTo>
                  <a:pt x="149551" y="85840"/>
                  <a:pt x="149353" y="89632"/>
                  <a:pt x="149946" y="92092"/>
                </a:cubicBezTo>
                <a:cubicBezTo>
                  <a:pt x="150145" y="93117"/>
                  <a:pt x="150639" y="93937"/>
                  <a:pt x="151430" y="94654"/>
                </a:cubicBezTo>
                <a:cubicBezTo>
                  <a:pt x="154199" y="97113"/>
                  <a:pt x="159836" y="98856"/>
                  <a:pt x="163298" y="100700"/>
                </a:cubicBezTo>
                <a:cubicBezTo>
                  <a:pt x="168243" y="102750"/>
                  <a:pt x="172199" y="104799"/>
                  <a:pt x="176155" y="106849"/>
                </a:cubicBezTo>
                <a:cubicBezTo>
                  <a:pt x="184067" y="110948"/>
                  <a:pt x="192968" y="117097"/>
                  <a:pt x="195935" y="125296"/>
                </a:cubicBezTo>
                <a:cubicBezTo>
                  <a:pt x="197913" y="130420"/>
                  <a:pt x="196924" y="140668"/>
                  <a:pt x="193957" y="144767"/>
                </a:cubicBezTo>
                <a:cubicBezTo>
                  <a:pt x="187528" y="154298"/>
                  <a:pt x="169034" y="155835"/>
                  <a:pt x="153804" y="157679"/>
                </a:cubicBezTo>
                <a:cubicBezTo>
                  <a:pt x="151826" y="157782"/>
                  <a:pt x="149946" y="156757"/>
                  <a:pt x="148958" y="154912"/>
                </a:cubicBezTo>
                <a:moveTo>
                  <a:pt x="114" y="175409"/>
                </a:moveTo>
                <a:lnTo>
                  <a:pt x="114" y="168235"/>
                </a:lnTo>
                <a:cubicBezTo>
                  <a:pt x="114" y="166186"/>
                  <a:pt x="1103" y="164136"/>
                  <a:pt x="2092" y="162087"/>
                </a:cubicBezTo>
                <a:cubicBezTo>
                  <a:pt x="5949" y="153990"/>
                  <a:pt x="13762" y="148867"/>
                  <a:pt x="20586" y="143845"/>
                </a:cubicBezTo>
                <a:cubicBezTo>
                  <a:pt x="20784" y="143743"/>
                  <a:pt x="20982" y="143537"/>
                  <a:pt x="21180" y="143435"/>
                </a:cubicBezTo>
                <a:cubicBezTo>
                  <a:pt x="27015" y="140463"/>
                  <a:pt x="32850" y="137388"/>
                  <a:pt x="39674" y="134417"/>
                </a:cubicBezTo>
                <a:cubicBezTo>
                  <a:pt x="41355" y="133597"/>
                  <a:pt x="43729" y="132675"/>
                  <a:pt x="45608" y="131854"/>
                </a:cubicBezTo>
                <a:cubicBezTo>
                  <a:pt x="46300" y="131547"/>
                  <a:pt x="46893" y="131137"/>
                  <a:pt x="47289" y="130522"/>
                </a:cubicBezTo>
                <a:cubicBezTo>
                  <a:pt x="50157" y="126935"/>
                  <a:pt x="53223" y="119557"/>
                  <a:pt x="50454" y="113920"/>
                </a:cubicBezTo>
                <a:cubicBezTo>
                  <a:pt x="49465" y="111871"/>
                  <a:pt x="48476" y="110846"/>
                  <a:pt x="46597" y="108899"/>
                </a:cubicBezTo>
                <a:lnTo>
                  <a:pt x="46399" y="108694"/>
                </a:lnTo>
                <a:cubicBezTo>
                  <a:pt x="37498" y="98446"/>
                  <a:pt x="29685" y="81024"/>
                  <a:pt x="31663" y="60630"/>
                </a:cubicBezTo>
                <a:cubicBezTo>
                  <a:pt x="33641" y="40134"/>
                  <a:pt x="46498" y="25786"/>
                  <a:pt x="68256" y="25786"/>
                </a:cubicBezTo>
                <a:cubicBezTo>
                  <a:pt x="89915" y="25786"/>
                  <a:pt x="102772" y="40031"/>
                  <a:pt x="105838" y="60425"/>
                </a:cubicBezTo>
                <a:cubicBezTo>
                  <a:pt x="105838" y="60630"/>
                  <a:pt x="105838" y="60733"/>
                  <a:pt x="105936" y="60938"/>
                </a:cubicBezTo>
                <a:cubicBezTo>
                  <a:pt x="106826" y="73133"/>
                  <a:pt x="103958" y="84303"/>
                  <a:pt x="100992" y="91477"/>
                </a:cubicBezTo>
                <a:cubicBezTo>
                  <a:pt x="98123" y="98548"/>
                  <a:pt x="95156" y="103570"/>
                  <a:pt x="91299" y="108591"/>
                </a:cubicBezTo>
                <a:cubicBezTo>
                  <a:pt x="91102" y="108796"/>
                  <a:pt x="91002" y="109001"/>
                  <a:pt x="90904" y="109206"/>
                </a:cubicBezTo>
                <a:cubicBezTo>
                  <a:pt x="89915" y="110846"/>
                  <a:pt x="88332" y="111871"/>
                  <a:pt x="87343" y="113510"/>
                </a:cubicBezTo>
                <a:cubicBezTo>
                  <a:pt x="87146" y="113818"/>
                  <a:pt x="87046" y="114125"/>
                  <a:pt x="86948" y="114535"/>
                </a:cubicBezTo>
                <a:cubicBezTo>
                  <a:pt x="85266" y="120582"/>
                  <a:pt x="87146" y="128473"/>
                  <a:pt x="89124" y="131444"/>
                </a:cubicBezTo>
                <a:cubicBezTo>
                  <a:pt x="90112" y="133392"/>
                  <a:pt x="93871" y="133494"/>
                  <a:pt x="96838" y="134417"/>
                </a:cubicBezTo>
                <a:cubicBezTo>
                  <a:pt x="97036" y="134519"/>
                  <a:pt x="97134" y="134519"/>
                  <a:pt x="97332" y="134621"/>
                </a:cubicBezTo>
                <a:cubicBezTo>
                  <a:pt x="109101" y="139745"/>
                  <a:pt x="120772" y="145792"/>
                  <a:pt x="129573" y="153888"/>
                </a:cubicBezTo>
                <a:cubicBezTo>
                  <a:pt x="129672" y="153990"/>
                  <a:pt x="129771" y="154093"/>
                  <a:pt x="129870" y="154093"/>
                </a:cubicBezTo>
                <a:cubicBezTo>
                  <a:pt x="132441" y="156757"/>
                  <a:pt x="135804" y="160345"/>
                  <a:pt x="137189" y="165263"/>
                </a:cubicBezTo>
                <a:cubicBezTo>
                  <a:pt x="137485" y="166390"/>
                  <a:pt x="137584" y="167621"/>
                  <a:pt x="137584" y="168747"/>
                </a:cubicBezTo>
                <a:lnTo>
                  <a:pt x="137584" y="176741"/>
                </a:lnTo>
                <a:cubicBezTo>
                  <a:pt x="137584" y="177254"/>
                  <a:pt x="137485" y="177766"/>
                  <a:pt x="137387" y="178176"/>
                </a:cubicBezTo>
                <a:cubicBezTo>
                  <a:pt x="134024" y="188834"/>
                  <a:pt x="120475" y="191908"/>
                  <a:pt x="107914" y="194881"/>
                </a:cubicBezTo>
                <a:cubicBezTo>
                  <a:pt x="86156" y="198980"/>
                  <a:pt x="55498" y="198980"/>
                  <a:pt x="32751" y="194881"/>
                </a:cubicBezTo>
                <a:cubicBezTo>
                  <a:pt x="21872" y="192831"/>
                  <a:pt x="10004" y="189757"/>
                  <a:pt x="4070" y="182582"/>
                </a:cubicBezTo>
                <a:cubicBezTo>
                  <a:pt x="2092" y="181558"/>
                  <a:pt x="1103" y="179508"/>
                  <a:pt x="114" y="175409"/>
                </a:cubicBezTo>
              </a:path>
            </a:pathLst>
          </a:custGeom>
          <a:solidFill>
            <a:schemeClr val="lt1">
              <a:lumMod val="100000"/>
            </a:schemeClr>
          </a:solidFill>
          <a:ln w="6808" cap="flat">
            <a:noFill/>
            <a:prstDash val="solid"/>
            <a:miter/>
          </a:ln>
        </p:spPr>
        <p:txBody>
          <a:bodyPr rtlCol="0" anchor="ctr"/>
          <a:lstStyle/>
          <a:p>
            <a:endParaRPr lang="zh-CN" altLang="en-US"/>
          </a:p>
        </p:txBody>
      </p:sp>
      <p:sp>
        <p:nvSpPr>
          <p:cNvPr id="25" name="图片 31" descr="343435383036303b343532343134393bcdb7c4d4b7e7b1a9"/>
          <p:cNvSpPr/>
          <p:nvPr>
            <p:custDataLst>
              <p:tags r:id="rId14"/>
            </p:custDataLst>
          </p:nvPr>
        </p:nvSpPr>
        <p:spPr>
          <a:xfrm>
            <a:off x="7257098" y="4458970"/>
            <a:ext cx="175081" cy="204469"/>
          </a:xfrm>
          <a:custGeom>
            <a:avLst/>
            <a:gdLst>
              <a:gd name="connsiteX0" fmla="*/ 97055 w 175081"/>
              <a:gd name="connsiteY0" fmla="*/ 114 h 204469"/>
              <a:gd name="connsiteX1" fmla="*/ 19903 w 175081"/>
              <a:gd name="connsiteY1" fmla="*/ 65852 h 204469"/>
              <a:gd name="connsiteX2" fmla="*/ 1198 w 175081"/>
              <a:gd name="connsiteY2" fmla="*/ 98851 h 204469"/>
              <a:gd name="connsiteX3" fmla="*/ 8353 w 175081"/>
              <a:gd name="connsiteY3" fmla="*/ 111131 h 204469"/>
              <a:gd name="connsiteX4" fmla="*/ 20973 w 175081"/>
              <a:gd name="connsiteY4" fmla="*/ 111131 h 204469"/>
              <a:gd name="connsiteX5" fmla="*/ 20973 w 175081"/>
              <a:gd name="connsiteY5" fmla="*/ 152145 h 204469"/>
              <a:gd name="connsiteX6" fmla="*/ 43068 w 175081"/>
              <a:gd name="connsiteY6" fmla="*/ 169560 h 204469"/>
              <a:gd name="connsiteX7" fmla="*/ 57221 w 175081"/>
              <a:gd name="connsiteY7" fmla="*/ 167605 h 204469"/>
              <a:gd name="connsiteX8" fmla="*/ 57221 w 175081"/>
              <a:gd name="connsiteY8" fmla="*/ 191373 h 204469"/>
              <a:gd name="connsiteX9" fmla="*/ 70433 w 175081"/>
              <a:gd name="connsiteY9" fmla="*/ 204584 h 204469"/>
              <a:gd name="connsiteX10" fmla="*/ 113376 w 175081"/>
              <a:gd name="connsiteY10" fmla="*/ 204584 h 204469"/>
              <a:gd name="connsiteX11" fmla="*/ 126590 w 175081"/>
              <a:gd name="connsiteY11" fmla="*/ 191373 h 204469"/>
              <a:gd name="connsiteX12" fmla="*/ 126590 w 175081"/>
              <a:gd name="connsiteY12" fmla="*/ 150566 h 204469"/>
              <a:gd name="connsiteX13" fmla="*/ 175198 w 175081"/>
              <a:gd name="connsiteY13" fmla="*/ 78236 h 204469"/>
              <a:gd name="connsiteX14" fmla="*/ 97055 w 175081"/>
              <a:gd name="connsiteY14" fmla="*/ 114 h 204469"/>
              <a:gd name="connsiteX15" fmla="*/ 125430 w 175081"/>
              <a:gd name="connsiteY15" fmla="*/ 70505 h 204469"/>
              <a:gd name="connsiteX16" fmla="*/ 82830 w 175081"/>
              <a:gd name="connsiteY16" fmla="*/ 115282 h 204469"/>
              <a:gd name="connsiteX17" fmla="*/ 77168 w 175081"/>
              <a:gd name="connsiteY17" fmla="*/ 112527 h 204469"/>
              <a:gd name="connsiteX18" fmla="*/ 81655 w 175081"/>
              <a:gd name="connsiteY18" fmla="*/ 81869 h 204469"/>
              <a:gd name="connsiteX19" fmla="*/ 62178 w 175081"/>
              <a:gd name="connsiteY19" fmla="*/ 81869 h 204469"/>
              <a:gd name="connsiteX20" fmla="*/ 59783 w 175081"/>
              <a:gd name="connsiteY20" fmla="*/ 76291 h 204469"/>
              <a:gd name="connsiteX21" fmla="*/ 102386 w 175081"/>
              <a:gd name="connsiteY21" fmla="*/ 31515 h 204469"/>
              <a:gd name="connsiteX22" fmla="*/ 108048 w 175081"/>
              <a:gd name="connsiteY22" fmla="*/ 34270 h 204469"/>
              <a:gd name="connsiteX23" fmla="*/ 103562 w 175081"/>
              <a:gd name="connsiteY23" fmla="*/ 64928 h 204469"/>
              <a:gd name="connsiteX24" fmla="*/ 123038 w 175081"/>
              <a:gd name="connsiteY24" fmla="*/ 64928 h 204469"/>
              <a:gd name="connsiteX25" fmla="*/ 125430 w 175081"/>
              <a:gd name="connsiteY25" fmla="*/ 70505 h 20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5081" h="204469">
                <a:moveTo>
                  <a:pt x="97055" y="114"/>
                </a:moveTo>
                <a:cubicBezTo>
                  <a:pt x="58115" y="114"/>
                  <a:pt x="25839" y="28592"/>
                  <a:pt x="19903" y="65852"/>
                </a:cubicBezTo>
                <a:lnTo>
                  <a:pt x="1198" y="98851"/>
                </a:lnTo>
                <a:cubicBezTo>
                  <a:pt x="-1911" y="104333"/>
                  <a:pt x="2050" y="111131"/>
                  <a:pt x="8353" y="111131"/>
                </a:cubicBezTo>
                <a:lnTo>
                  <a:pt x="20973" y="111131"/>
                </a:lnTo>
                <a:lnTo>
                  <a:pt x="20973" y="152145"/>
                </a:lnTo>
                <a:cubicBezTo>
                  <a:pt x="20973" y="163728"/>
                  <a:pt x="31803" y="172264"/>
                  <a:pt x="43068" y="169560"/>
                </a:cubicBezTo>
                <a:lnTo>
                  <a:pt x="57221" y="167605"/>
                </a:lnTo>
                <a:lnTo>
                  <a:pt x="57221" y="191373"/>
                </a:lnTo>
                <a:cubicBezTo>
                  <a:pt x="57221" y="198669"/>
                  <a:pt x="63136" y="204584"/>
                  <a:pt x="70433" y="204584"/>
                </a:cubicBezTo>
                <a:lnTo>
                  <a:pt x="113376" y="204584"/>
                </a:lnTo>
                <a:cubicBezTo>
                  <a:pt x="120674" y="204584"/>
                  <a:pt x="126590" y="198669"/>
                  <a:pt x="126590" y="191373"/>
                </a:cubicBezTo>
                <a:lnTo>
                  <a:pt x="126590" y="150566"/>
                </a:lnTo>
                <a:cubicBezTo>
                  <a:pt x="155101" y="138919"/>
                  <a:pt x="175198" y="110928"/>
                  <a:pt x="175198" y="78236"/>
                </a:cubicBezTo>
                <a:cubicBezTo>
                  <a:pt x="175196" y="35088"/>
                  <a:pt x="140209" y="114"/>
                  <a:pt x="97055" y="114"/>
                </a:cubicBezTo>
                <a:moveTo>
                  <a:pt x="125430" y="70505"/>
                </a:moveTo>
                <a:lnTo>
                  <a:pt x="82830" y="115282"/>
                </a:lnTo>
                <a:cubicBezTo>
                  <a:pt x="80610" y="117616"/>
                  <a:pt x="76703" y="115714"/>
                  <a:pt x="77168" y="112527"/>
                </a:cubicBezTo>
                <a:lnTo>
                  <a:pt x="81655" y="81869"/>
                </a:lnTo>
                <a:lnTo>
                  <a:pt x="62178" y="81869"/>
                </a:lnTo>
                <a:cubicBezTo>
                  <a:pt x="59275" y="81869"/>
                  <a:pt x="57784" y="78395"/>
                  <a:pt x="59783" y="76291"/>
                </a:cubicBezTo>
                <a:lnTo>
                  <a:pt x="102386" y="31515"/>
                </a:lnTo>
                <a:cubicBezTo>
                  <a:pt x="104606" y="29180"/>
                  <a:pt x="108513" y="31082"/>
                  <a:pt x="108048" y="34270"/>
                </a:cubicBezTo>
                <a:lnTo>
                  <a:pt x="103562" y="64928"/>
                </a:lnTo>
                <a:lnTo>
                  <a:pt x="123038" y="64928"/>
                </a:lnTo>
                <a:cubicBezTo>
                  <a:pt x="125939" y="64928"/>
                  <a:pt x="127432" y="68401"/>
                  <a:pt x="125430" y="70505"/>
                </a:cubicBezTo>
              </a:path>
            </a:pathLst>
          </a:custGeom>
          <a:solidFill>
            <a:schemeClr val="lt1">
              <a:lumMod val="100000"/>
            </a:schemeClr>
          </a:solidFill>
          <a:ln w="7148" cap="flat">
            <a:noFill/>
            <a:prstDash val="solid"/>
            <a:miter/>
          </a:ln>
        </p:spPr>
        <p:txBody>
          <a:bodyPr rtlCol="0" anchor="ctr"/>
          <a:lstStyle/>
          <a:p>
            <a:endParaRPr lang="zh-CN" altLang="en-US"/>
          </a:p>
        </p:txBody>
      </p:sp>
      <p:sp>
        <p:nvSpPr>
          <p:cNvPr id="26" name="图片 32" descr="343439383331313b343532303033313bd3a6d3c3c9ccb3c7"/>
          <p:cNvSpPr/>
          <p:nvPr>
            <p:custDataLst>
              <p:tags r:id="rId15"/>
            </p:custDataLst>
          </p:nvPr>
        </p:nvSpPr>
        <p:spPr>
          <a:xfrm>
            <a:off x="4750753" y="4465320"/>
            <a:ext cx="176548" cy="198120"/>
          </a:xfrm>
          <a:custGeom>
            <a:avLst/>
            <a:gdLst>
              <a:gd name="connsiteX0" fmla="*/ 143561 w 176548"/>
              <a:gd name="connsiteY0" fmla="*/ 198234 h 198120"/>
              <a:gd name="connsiteX1" fmla="*/ 33218 w 176548"/>
              <a:gd name="connsiteY1" fmla="*/ 198234 h 198120"/>
              <a:gd name="connsiteX2" fmla="*/ 115 w 176548"/>
              <a:gd name="connsiteY2" fmla="*/ 165214 h 198120"/>
              <a:gd name="connsiteX3" fmla="*/ 115 w 176548"/>
              <a:gd name="connsiteY3" fmla="*/ 33134 h 198120"/>
              <a:gd name="connsiteX4" fmla="*/ 33218 w 176548"/>
              <a:gd name="connsiteY4" fmla="*/ 114 h 198120"/>
              <a:gd name="connsiteX5" fmla="*/ 143561 w 176548"/>
              <a:gd name="connsiteY5" fmla="*/ 114 h 198120"/>
              <a:gd name="connsiteX6" fmla="*/ 176663 w 176548"/>
              <a:gd name="connsiteY6" fmla="*/ 33134 h 198120"/>
              <a:gd name="connsiteX7" fmla="*/ 176663 w 176548"/>
              <a:gd name="connsiteY7" fmla="*/ 165214 h 198120"/>
              <a:gd name="connsiteX8" fmla="*/ 143561 w 176548"/>
              <a:gd name="connsiteY8" fmla="*/ 198234 h 198120"/>
              <a:gd name="connsiteX9" fmla="*/ 88389 w 176548"/>
              <a:gd name="connsiteY9" fmla="*/ 91312 h 198120"/>
              <a:gd name="connsiteX10" fmla="*/ 132526 w 176548"/>
              <a:gd name="connsiteY10" fmla="*/ 45713 h 198120"/>
              <a:gd name="connsiteX11" fmla="*/ 121492 w 176548"/>
              <a:gd name="connsiteY11" fmla="*/ 34313 h 198120"/>
              <a:gd name="connsiteX12" fmla="*/ 110458 w 176548"/>
              <a:gd name="connsiteY12" fmla="*/ 45713 h 198120"/>
              <a:gd name="connsiteX13" fmla="*/ 88389 w 176548"/>
              <a:gd name="connsiteY13" fmla="*/ 68513 h 198120"/>
              <a:gd name="connsiteX14" fmla="*/ 66321 w 176548"/>
              <a:gd name="connsiteY14" fmla="*/ 45713 h 198120"/>
              <a:gd name="connsiteX15" fmla="*/ 55286 w 176548"/>
              <a:gd name="connsiteY15" fmla="*/ 34313 h 198120"/>
              <a:gd name="connsiteX16" fmla="*/ 44252 w 176548"/>
              <a:gd name="connsiteY16" fmla="*/ 45713 h 198120"/>
              <a:gd name="connsiteX17" fmla="*/ 88389 w 176548"/>
              <a:gd name="connsiteY17" fmla="*/ 91312 h 198120"/>
              <a:gd name="connsiteX18" fmla="*/ 110458 w 176548"/>
              <a:gd name="connsiteY18" fmla="*/ 159711 h 198120"/>
              <a:gd name="connsiteX19" fmla="*/ 121492 w 176548"/>
              <a:gd name="connsiteY19" fmla="*/ 148311 h 198120"/>
              <a:gd name="connsiteX20" fmla="*/ 110458 w 176548"/>
              <a:gd name="connsiteY20" fmla="*/ 136911 h 198120"/>
              <a:gd name="connsiteX21" fmla="*/ 66321 w 176548"/>
              <a:gd name="connsiteY21" fmla="*/ 136911 h 198120"/>
              <a:gd name="connsiteX22" fmla="*/ 55286 w 176548"/>
              <a:gd name="connsiteY22" fmla="*/ 148311 h 198120"/>
              <a:gd name="connsiteX23" fmla="*/ 66321 w 176548"/>
              <a:gd name="connsiteY23" fmla="*/ 159711 h 198120"/>
              <a:gd name="connsiteX24" fmla="*/ 110458 w 176548"/>
              <a:gd name="connsiteY24" fmla="*/ 159711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548" h="198120">
                <a:moveTo>
                  <a:pt x="143561" y="198234"/>
                </a:moveTo>
                <a:lnTo>
                  <a:pt x="33218" y="198234"/>
                </a:lnTo>
                <a:cubicBezTo>
                  <a:pt x="14460" y="198234"/>
                  <a:pt x="115" y="183926"/>
                  <a:pt x="115" y="165214"/>
                </a:cubicBezTo>
                <a:lnTo>
                  <a:pt x="115" y="33134"/>
                </a:lnTo>
                <a:cubicBezTo>
                  <a:pt x="115" y="14423"/>
                  <a:pt x="14460" y="114"/>
                  <a:pt x="33218" y="114"/>
                </a:cubicBezTo>
                <a:lnTo>
                  <a:pt x="143561" y="114"/>
                </a:lnTo>
                <a:cubicBezTo>
                  <a:pt x="162319" y="114"/>
                  <a:pt x="176663" y="14423"/>
                  <a:pt x="176663" y="33134"/>
                </a:cubicBezTo>
                <a:lnTo>
                  <a:pt x="176663" y="165214"/>
                </a:lnTo>
                <a:cubicBezTo>
                  <a:pt x="176663" y="183926"/>
                  <a:pt x="162319" y="198234"/>
                  <a:pt x="143561" y="198234"/>
                </a:cubicBezTo>
                <a:moveTo>
                  <a:pt x="88389" y="91312"/>
                </a:moveTo>
                <a:cubicBezTo>
                  <a:pt x="112664" y="91312"/>
                  <a:pt x="132526" y="70793"/>
                  <a:pt x="132526" y="45713"/>
                </a:cubicBezTo>
                <a:cubicBezTo>
                  <a:pt x="132526" y="38873"/>
                  <a:pt x="128112" y="34313"/>
                  <a:pt x="121492" y="34313"/>
                </a:cubicBezTo>
                <a:cubicBezTo>
                  <a:pt x="114871" y="34313"/>
                  <a:pt x="110458" y="38873"/>
                  <a:pt x="110458" y="45713"/>
                </a:cubicBezTo>
                <a:cubicBezTo>
                  <a:pt x="110458" y="58253"/>
                  <a:pt x="100527" y="68513"/>
                  <a:pt x="88389" y="68513"/>
                </a:cubicBezTo>
                <a:cubicBezTo>
                  <a:pt x="76251" y="68513"/>
                  <a:pt x="66321" y="58253"/>
                  <a:pt x="66321" y="45713"/>
                </a:cubicBezTo>
                <a:cubicBezTo>
                  <a:pt x="66321" y="38873"/>
                  <a:pt x="61907" y="34313"/>
                  <a:pt x="55286" y="34313"/>
                </a:cubicBezTo>
                <a:cubicBezTo>
                  <a:pt x="48666" y="34313"/>
                  <a:pt x="44252" y="38873"/>
                  <a:pt x="44252" y="45713"/>
                </a:cubicBezTo>
                <a:cubicBezTo>
                  <a:pt x="44252" y="70793"/>
                  <a:pt x="64114" y="91312"/>
                  <a:pt x="88389" y="91312"/>
                </a:cubicBezTo>
                <a:moveTo>
                  <a:pt x="110458" y="159711"/>
                </a:moveTo>
                <a:cubicBezTo>
                  <a:pt x="117078" y="159711"/>
                  <a:pt x="121492" y="155151"/>
                  <a:pt x="121492" y="148311"/>
                </a:cubicBezTo>
                <a:cubicBezTo>
                  <a:pt x="121492" y="141471"/>
                  <a:pt x="117078" y="136911"/>
                  <a:pt x="110458" y="136911"/>
                </a:cubicBezTo>
                <a:lnTo>
                  <a:pt x="66321" y="136911"/>
                </a:lnTo>
                <a:cubicBezTo>
                  <a:pt x="59700" y="136911"/>
                  <a:pt x="55286" y="141471"/>
                  <a:pt x="55286" y="148311"/>
                </a:cubicBezTo>
                <a:cubicBezTo>
                  <a:pt x="55286" y="155151"/>
                  <a:pt x="59700" y="159711"/>
                  <a:pt x="66321" y="159711"/>
                </a:cubicBezTo>
                <a:lnTo>
                  <a:pt x="110458" y="159711"/>
                </a:lnTo>
              </a:path>
            </a:pathLst>
          </a:custGeom>
          <a:solidFill>
            <a:schemeClr val="lt1">
              <a:lumMod val="100000"/>
            </a:schemeClr>
          </a:solidFill>
          <a:ln w="6802" cap="flat">
            <a:noFill/>
            <a:prstDash val="solid"/>
            <a:miter/>
          </a:ln>
        </p:spPr>
        <p:txBody>
          <a:bodyPr rtlCol="0" anchor="ctr"/>
          <a:lstStyle/>
          <a:p>
            <a:endParaRPr lang="zh-CN" altLang="en-US"/>
          </a:p>
        </p:txBody>
      </p:sp>
    </p:spTree>
    <p:custDataLst>
      <p:tags r:id="rId1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短线回撤，中线</a:t>
            </a:r>
            <a:r>
              <a:rPr lang="zh-CN" altLang="en-US" sz="4000" b="1">
                <a:solidFill>
                  <a:schemeClr val="bg1"/>
                </a:solidFill>
              </a:rPr>
              <a:t>增加</a:t>
            </a:r>
            <a:endParaRPr lang="zh-CN" altLang="en-US" sz="4000" b="1">
              <a:solidFill>
                <a:schemeClr val="bg1"/>
              </a:solidFill>
            </a:endParaRPr>
          </a:p>
        </p:txBody>
      </p:sp>
      <p:sp>
        <p:nvSpPr>
          <p:cNvPr id="3" name="文本框 2"/>
          <p:cNvSpPr txBox="1"/>
          <p:nvPr/>
        </p:nvSpPr>
        <p:spPr>
          <a:xfrm>
            <a:off x="7296150" y="1558290"/>
            <a:ext cx="4640580" cy="5794375"/>
          </a:xfrm>
          <a:prstGeom prst="rect">
            <a:avLst/>
          </a:prstGeom>
          <a:noFill/>
        </p:spPr>
        <p:txBody>
          <a:bodyPr wrap="square" rtlCol="0">
            <a:noAutofit/>
          </a:bodyPr>
          <a:p>
            <a:r>
              <a:rPr lang="en-US" b="1">
                <a:ln w="15875"/>
                <a:gradFill>
                  <a:gsLst>
                    <a:gs pos="0">
                      <a:schemeClr val="accent1"/>
                    </a:gs>
                    <a:gs pos="100000">
                      <a:schemeClr val="accent6"/>
                    </a:gs>
                  </a:gsLst>
                  <a:lin ang="2700000" scaled="0"/>
                </a:gradFill>
                <a:effectLst/>
              </a:rPr>
              <a:t>1,  </a:t>
            </a:r>
            <a:r>
              <a:rPr lang="zh-CN" altLang="en-US" b="1">
                <a:ln w="15875"/>
                <a:gradFill>
                  <a:gsLst>
                    <a:gs pos="0">
                      <a:schemeClr val="accent1"/>
                    </a:gs>
                    <a:gs pos="100000">
                      <a:schemeClr val="accent6"/>
                    </a:gs>
                  </a:gsLst>
                  <a:lin ang="2700000" scaled="0"/>
                </a:gradFill>
                <a:effectLst/>
              </a:rPr>
              <a:t>短线回撤之后很明显回踩到情绪冰点是具备极佳的布局</a:t>
            </a:r>
            <a:r>
              <a:rPr lang="zh-CN" altLang="en-US" b="1">
                <a:ln w="15875"/>
                <a:gradFill>
                  <a:gsLst>
                    <a:gs pos="0">
                      <a:schemeClr val="accent1"/>
                    </a:gs>
                    <a:gs pos="100000">
                      <a:schemeClr val="accent6"/>
                    </a:gs>
                  </a:gsLst>
                  <a:lin ang="2700000" scaled="0"/>
                </a:gradFill>
                <a:effectLst/>
              </a:rPr>
              <a:t>机会。</a:t>
            </a:r>
            <a:endParaRPr lang="zh-CN" altLang="en-US" b="1">
              <a:ln w="15875"/>
              <a:gradFill>
                <a:gsLst>
                  <a:gs pos="0">
                    <a:schemeClr val="accent1"/>
                  </a:gs>
                  <a:gs pos="100000">
                    <a:schemeClr val="accent6"/>
                  </a:gs>
                </a:gsLst>
                <a:lin ang="2700000" scaled="0"/>
              </a:gradFill>
              <a:effectLst/>
            </a:endParaRPr>
          </a:p>
          <a:p>
            <a:endParaRPr lang="zh-CN" altLang="en-US" b="1">
              <a:ln w="15875"/>
              <a:gradFill>
                <a:gsLst>
                  <a:gs pos="0">
                    <a:schemeClr val="accent1"/>
                  </a:gs>
                  <a:gs pos="100000">
                    <a:schemeClr val="accent6"/>
                  </a:gs>
                </a:gsLst>
                <a:lin ang="2700000" scaled="0"/>
              </a:gradFill>
              <a:effectLst/>
            </a:endParaRPr>
          </a:p>
          <a:p>
            <a:endParaRPr lang="zh-CN" altLang="en-US" b="1"/>
          </a:p>
          <a:p>
            <a:r>
              <a:rPr lang="en-US" altLang="zh-CN" b="1"/>
              <a:t>2</a:t>
            </a:r>
            <a:r>
              <a:rPr lang="zh-CN" altLang="en-US" b="1"/>
              <a:t>，</a:t>
            </a:r>
            <a:r>
              <a:rPr lang="en-US" altLang="zh-CN"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zh-CN" alt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对于每一轮市场启动必须有情绪的</a:t>
            </a:r>
            <a:r>
              <a:rPr lang="zh-CN" alt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修复</a:t>
            </a:r>
            <a:endParaRPr lang="zh-CN" alt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r>
              <a:rPr lang="zh-CN" alt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以及中线趋势的</a:t>
            </a:r>
            <a:r>
              <a:rPr lang="zh-CN" alt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形成</a:t>
            </a:r>
            <a:endParaRPr lang="zh-CN" alt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endParaRPr lang="zh-CN" alt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endParaRPr lang="zh-CN" altLang="en-US" b="1"/>
          </a:p>
          <a:p>
            <a:r>
              <a:rPr lang="en-US" altLang="zh-CN" b="1"/>
              <a:t>3</a:t>
            </a:r>
            <a:r>
              <a:rPr lang="zh-CN" altLang="en-US" b="1"/>
              <a:t>，</a:t>
            </a:r>
            <a:r>
              <a:rPr lang="en-US" altLang="zh-CN" b="1">
                <a:ln w="15875"/>
                <a:gradFill>
                  <a:gsLst>
                    <a:gs pos="0">
                      <a:schemeClr val="accent1">
                        <a:hueMod val="80000"/>
                      </a:schemeClr>
                    </a:gs>
                    <a:gs pos="100000">
                      <a:schemeClr val="accent1">
                        <a:alpha val="100000"/>
                      </a:schemeClr>
                    </a:gs>
                  </a:gsLst>
                  <a:lin ang="2700000" scaled="0"/>
                </a:gradFill>
                <a:effectLst/>
              </a:rPr>
              <a:t> </a:t>
            </a:r>
            <a:r>
              <a:rPr lang="zh-CN" altLang="en-US" b="1">
                <a:ln w="15875"/>
                <a:gradFill>
                  <a:gsLst>
                    <a:gs pos="0">
                      <a:schemeClr val="accent1">
                        <a:hueMod val="80000"/>
                      </a:schemeClr>
                    </a:gs>
                    <a:gs pos="100000">
                      <a:schemeClr val="accent1">
                        <a:alpha val="100000"/>
                      </a:schemeClr>
                    </a:gs>
                  </a:gsLst>
                  <a:lin ang="2700000" scaled="0"/>
                </a:gradFill>
                <a:effectLst/>
              </a:rPr>
              <a:t>对于低位来讲，资金的撤离有更多的机会，而刚好在启动的时候</a:t>
            </a:r>
            <a:r>
              <a:rPr lang="en-US" altLang="zh-CN" b="1">
                <a:ln w="15875"/>
                <a:gradFill>
                  <a:gsLst>
                    <a:gs pos="0">
                      <a:schemeClr val="accent1">
                        <a:hueMod val="80000"/>
                      </a:schemeClr>
                    </a:gs>
                    <a:gs pos="100000">
                      <a:schemeClr val="accent1">
                        <a:alpha val="100000"/>
                      </a:schemeClr>
                    </a:gs>
                  </a:gsLst>
                  <a:lin ang="2700000" scaled="0"/>
                </a:gradFill>
                <a:effectLst/>
              </a:rPr>
              <a:t> </a:t>
            </a:r>
            <a:r>
              <a:rPr lang="zh-CN" altLang="en-US" b="1">
                <a:ln w="15875"/>
                <a:gradFill>
                  <a:gsLst>
                    <a:gs pos="0">
                      <a:schemeClr val="accent1">
                        <a:hueMod val="80000"/>
                      </a:schemeClr>
                    </a:gs>
                    <a:gs pos="100000">
                      <a:schemeClr val="accent1">
                        <a:alpha val="100000"/>
                      </a:schemeClr>
                    </a:gs>
                  </a:gsLst>
                  <a:lin ang="2700000" scaled="0"/>
                </a:gradFill>
                <a:effectLst/>
              </a:rPr>
              <a:t>出现底部影线试盘是最好的进场机会</a:t>
            </a:r>
            <a:endParaRPr lang="zh-CN" altLang="en-US" b="1">
              <a:ln w="15875"/>
              <a:gradFill>
                <a:gsLst>
                  <a:gs pos="0">
                    <a:schemeClr val="accent1">
                      <a:hueMod val="80000"/>
                    </a:schemeClr>
                  </a:gs>
                  <a:gs pos="100000">
                    <a:schemeClr val="accent1">
                      <a:alpha val="100000"/>
                    </a:schemeClr>
                  </a:gs>
                </a:gsLst>
                <a:lin ang="2700000" scaled="0"/>
              </a:gradFill>
              <a:effectLst/>
            </a:endParaRPr>
          </a:p>
        </p:txBody>
      </p:sp>
      <p:pic>
        <p:nvPicPr>
          <p:cNvPr id="2" name="图片 1"/>
          <p:cNvPicPr>
            <a:picLocks noChangeAspect="1"/>
          </p:cNvPicPr>
          <p:nvPr/>
        </p:nvPicPr>
        <p:blipFill>
          <a:blip r:embed="rId2"/>
          <a:stretch>
            <a:fillRect/>
          </a:stretch>
        </p:blipFill>
        <p:spPr>
          <a:xfrm>
            <a:off x="0" y="854075"/>
            <a:ext cx="7118985" cy="5499735"/>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大趋势不改，克服心理</a:t>
            </a:r>
            <a:r>
              <a:rPr lang="zh-CN" altLang="en-US" sz="4000" b="1">
                <a:solidFill>
                  <a:schemeClr val="bg1"/>
                </a:solidFill>
              </a:rPr>
              <a:t>障碍</a:t>
            </a:r>
            <a:endParaRPr lang="zh-CN" altLang="en-US" sz="4000" b="1">
              <a:solidFill>
                <a:schemeClr val="bg1"/>
              </a:solidFill>
            </a:endParaRPr>
          </a:p>
        </p:txBody>
      </p:sp>
      <p:sp>
        <p:nvSpPr>
          <p:cNvPr id="10" name="矩形 9"/>
          <p:cNvSpPr/>
          <p:nvPr/>
        </p:nvSpPr>
        <p:spPr>
          <a:xfrm>
            <a:off x="2252980" y="1962785"/>
            <a:ext cx="7447280" cy="2799715"/>
          </a:xfrm>
          <a:prstGeom prst="rect">
            <a:avLst/>
          </a:prstGeom>
          <a:noFill/>
          <a:ln>
            <a:noFill/>
          </a:ln>
        </p:spPr>
        <p:txBody>
          <a:bodyPr wrap="none" rtlCol="0" anchor="t">
            <a:spAutoFit/>
          </a:bodyPr>
          <a:p>
            <a:pPr algn="ctr"/>
            <a:r>
              <a:rPr lang="zh-CN" altLang="en-US" sz="4400" b="1">
                <a:ln w="15875"/>
                <a:gradFill>
                  <a:gsLst>
                    <a:gs pos="0">
                      <a:schemeClr val="accent1"/>
                    </a:gs>
                    <a:gs pos="100000">
                      <a:schemeClr val="accent6"/>
                    </a:gs>
                  </a:gsLst>
                  <a:lin ang="2700000" scaled="0"/>
                </a:gradFill>
                <a:effectLst/>
              </a:rPr>
              <a:t>以趋势为主，短线调整勿</a:t>
            </a:r>
            <a:r>
              <a:rPr lang="zh-CN" altLang="en-US" sz="4400" b="1">
                <a:ln w="15875"/>
                <a:gradFill>
                  <a:gsLst>
                    <a:gs pos="0">
                      <a:schemeClr val="accent1"/>
                    </a:gs>
                    <a:gs pos="100000">
                      <a:schemeClr val="accent6"/>
                    </a:gs>
                  </a:gsLst>
                  <a:lin ang="2700000" scaled="0"/>
                </a:gradFill>
                <a:effectLst/>
              </a:rPr>
              <a:t>担忧</a:t>
            </a:r>
            <a:endParaRPr lang="zh-CN" altLang="en-US" sz="4400" b="1">
              <a:ln w="15875"/>
              <a:gradFill>
                <a:gsLst>
                  <a:gs pos="0">
                    <a:schemeClr val="accent1"/>
                  </a:gs>
                  <a:gs pos="100000">
                    <a:schemeClr val="accent6"/>
                  </a:gs>
                </a:gsLst>
                <a:lin ang="2700000" scaled="0"/>
              </a:gradFill>
              <a:effectLst/>
            </a:endParaRPr>
          </a:p>
          <a:p>
            <a:pPr algn="ctr"/>
            <a:r>
              <a:rPr lang="zh-CN" altLang="en-US" sz="4400" b="1">
                <a:ln w="15875"/>
                <a:gradFill>
                  <a:gsLst>
                    <a:gs pos="0">
                      <a:schemeClr val="accent1"/>
                    </a:gs>
                    <a:gs pos="100000">
                      <a:schemeClr val="accent6"/>
                    </a:gs>
                  </a:gsLst>
                  <a:lin ang="2700000" scaled="0"/>
                </a:gradFill>
                <a:effectLst/>
              </a:rPr>
              <a:t>以爆量为主，主力被套是</a:t>
            </a:r>
            <a:r>
              <a:rPr lang="zh-CN" altLang="en-US" sz="4400" b="1">
                <a:ln w="15875"/>
                <a:gradFill>
                  <a:gsLst>
                    <a:gs pos="0">
                      <a:schemeClr val="accent1"/>
                    </a:gs>
                    <a:gs pos="100000">
                      <a:schemeClr val="accent6"/>
                    </a:gs>
                  </a:gsLst>
                  <a:lin ang="2700000" scaled="0"/>
                </a:gradFill>
                <a:effectLst/>
              </a:rPr>
              <a:t>机会</a:t>
            </a:r>
            <a:endParaRPr lang="zh-CN" altLang="en-US" sz="4400" b="1">
              <a:ln w="15875"/>
              <a:gradFill>
                <a:gsLst>
                  <a:gs pos="0">
                    <a:schemeClr val="accent1"/>
                  </a:gs>
                  <a:gs pos="100000">
                    <a:schemeClr val="accent6"/>
                  </a:gs>
                </a:gsLst>
                <a:lin ang="2700000" scaled="0"/>
              </a:gradFill>
              <a:effectLst/>
            </a:endParaRPr>
          </a:p>
          <a:p>
            <a:pPr algn="ctr"/>
            <a:r>
              <a:rPr lang="zh-CN" altLang="en-US" sz="4400" b="1">
                <a:ln w="15875"/>
                <a:gradFill>
                  <a:gsLst>
                    <a:gs pos="0">
                      <a:schemeClr val="accent1"/>
                    </a:gs>
                    <a:gs pos="100000">
                      <a:schemeClr val="accent6"/>
                    </a:gs>
                  </a:gsLst>
                  <a:lin ang="2700000" scaled="0"/>
                </a:gradFill>
                <a:effectLst/>
              </a:rPr>
              <a:t>以控盘为主，反复控盘资金</a:t>
            </a:r>
            <a:r>
              <a:rPr lang="zh-CN" altLang="en-US" sz="4400" b="1">
                <a:ln w="15875"/>
                <a:gradFill>
                  <a:gsLst>
                    <a:gs pos="0">
                      <a:schemeClr val="accent1"/>
                    </a:gs>
                    <a:gs pos="100000">
                      <a:schemeClr val="accent6"/>
                    </a:gs>
                  </a:gsLst>
                  <a:lin ang="2700000" scaled="0"/>
                </a:gradFill>
                <a:effectLst/>
              </a:rPr>
              <a:t>进</a:t>
            </a:r>
            <a:endParaRPr lang="zh-CN" altLang="en-US" sz="4400" b="1">
              <a:ln w="15875"/>
              <a:gradFill>
                <a:gsLst>
                  <a:gs pos="0">
                    <a:schemeClr val="accent1"/>
                  </a:gs>
                  <a:gs pos="100000">
                    <a:schemeClr val="accent6"/>
                  </a:gs>
                </a:gsLst>
                <a:lin ang="2700000" scaled="0"/>
              </a:gradFill>
              <a:effectLst/>
            </a:endParaRPr>
          </a:p>
          <a:p>
            <a:pPr algn="ctr"/>
            <a:r>
              <a:rPr lang="zh-CN" altLang="en-US" sz="4400" b="1">
                <a:ln w="15875"/>
                <a:gradFill>
                  <a:gsLst>
                    <a:gs pos="0">
                      <a:schemeClr val="accent1"/>
                    </a:gs>
                    <a:gs pos="100000">
                      <a:schemeClr val="accent6"/>
                    </a:gs>
                  </a:gsLst>
                  <a:lin ang="2700000" scaled="0"/>
                </a:gradFill>
                <a:effectLst/>
              </a:rPr>
              <a:t>以业绩为</a:t>
            </a:r>
            <a:r>
              <a:rPr lang="zh-CN" altLang="en-US" sz="4400" b="1">
                <a:ln w="15875"/>
                <a:gradFill>
                  <a:gsLst>
                    <a:gs pos="0">
                      <a:schemeClr val="accent1"/>
                    </a:gs>
                    <a:gs pos="100000">
                      <a:schemeClr val="accent6"/>
                    </a:gs>
                  </a:gsLst>
                  <a:lin ang="2700000" scaled="0"/>
                </a:gradFill>
                <a:effectLst/>
              </a:rPr>
              <a:t>主，形成扭转看</a:t>
            </a:r>
            <a:r>
              <a:rPr lang="zh-CN" altLang="en-US" sz="4400" b="1">
                <a:ln w="15875"/>
                <a:gradFill>
                  <a:gsLst>
                    <a:gs pos="0">
                      <a:schemeClr val="accent1"/>
                    </a:gs>
                    <a:gs pos="100000">
                      <a:schemeClr val="accent6"/>
                    </a:gs>
                  </a:gsLst>
                  <a:lin ang="2700000" scaled="0"/>
                </a:gradFill>
                <a:effectLst/>
              </a:rPr>
              <a:t>机会</a:t>
            </a:r>
            <a:endParaRPr lang="zh-CN" altLang="en-US" sz="4400" b="1">
              <a:ln w="15875"/>
              <a:gradFill>
                <a:gsLst>
                  <a:gs pos="0">
                    <a:schemeClr val="accent1"/>
                  </a:gs>
                  <a:gs pos="100000">
                    <a:schemeClr val="accent6"/>
                  </a:gs>
                </a:gsLst>
                <a:lin ang="2700000" scaled="0"/>
              </a:gradFill>
              <a:effectLst/>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x*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UNIT_VALUE" val="120*120"/>
  <p:tag name="KSO_WM_DIAGRAM_GROUP_CODE" val="n1-1"/>
  <p:tag name="KSO_WM_UNIT_TYPE" val="n_h_x"/>
  <p:tag name="KSO_WM_UNIT_INDEX" val="1_1_1"/>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0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h_i*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UNIT_FILL_FORE_SCHEMECOLOR_INDEX" val="5"/>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h_i*1_2_1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UNIT_FILL_FORE_SCHEMECOLOR_INDEX" val="5"/>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h_x*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UNIT_VALUE" val="69*69"/>
  <p:tag name="KSO_WM_DIAGRAM_GROUP_CODE" val="n1-1"/>
  <p:tag name="KSO_WM_UNIT_TYPE" val="n_h_h_x"/>
  <p:tag name="KSO_WM_UNIT_INDEX" val="1_2_1_1"/>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h_x*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UNIT_VALUE" val="69*69"/>
  <p:tag name="KSO_WM_DIAGRAM_GROUP_CODE" val="n1-1"/>
  <p:tag name="KSO_WM_UNIT_TYPE" val="n_h_h_x"/>
  <p:tag name="KSO_WM_UNIT_INDEX" val="1_2_3_1"/>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h_i*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UNIT_FILL_FORE_SCHEMECOLOR_INDEX" val="5"/>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h_x*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UNIT_VALUE" val="69*69"/>
  <p:tag name="KSO_WM_DIAGRAM_GROUP_CODE" val="n1-1"/>
  <p:tag name="KSO_WM_UNIT_TYPE" val="n_h_h_x"/>
  <p:tag name="KSO_WM_UNIT_INDEX" val="1_2_2_1"/>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0957_2*n_h_h_f*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UNIT_PRESET_TEXT" val="单击此处输入你的智能图形项正文文字是您思想的提炼"/>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57_2*n_h_h_a*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UNIT_PRESET_TEXT" val="添加项标题"/>
  <p:tag name="KSO_WM_UNIT_TEXT_FILL_FORE_SCHEMECOLOR_INDEX" val="5"/>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957_2*n_h_h_f*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UNIT_PRESET_TEXT" val="单击此处输入你的智能图形项正文文字是您思想的提炼"/>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57_2*n_h_h_a*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UNIT_PRESET_TEXT" val="添加项标题"/>
  <p:tag name="KSO_WM_UNIT_TEXT_FILL_FORE_SCHEMECOLOR_INDEX" val="5"/>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0957_2*n_h_h_f*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UNIT_PRESET_TEXT" val="单击此处输入你的智能图形项正文文字是您思想的提炼"/>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57_2*n_h_h_a*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DIAGRAM_GROUP_CODE" val="n1-1"/>
  <p:tag name="KSO_WM_UNIT_PRESET_TEXT" val="添加项标题"/>
  <p:tag name="KSO_WM_UNIT_TEXT_FILL_FORE_SCHEMECOLOR_INDEX" val="5"/>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h_i*1_2_3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h_i*1_2_2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h_i*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0957_2*n_h_a*1_1_1"/>
  <p:tag name="KSO_WM_TEMPLATE_CATEGORY" val="diagram"/>
  <p:tag name="KSO_WM_TEMPLATE_INDEX" val="2023095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n1-1"/>
  <p:tag name="KSO_WM_UNIT_PRESET_TEXT" val="添加标题"/>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7.xml><?xml version="1.0" encoding="utf-8"?>
<p:tagLst xmlns:p="http://schemas.openxmlformats.org/presentationml/2006/main">
  <p:tag name="KSO_WM_BEAUTIFY_FLAG" val="#wm#"/>
  <p:tag name="KSO_WM_TEMPLATE_CATEGORY" val="custom"/>
  <p:tag name="KSO_WM_TEMPLATE_INDEX" val="20205176"/>
</p:tagLst>
</file>

<file path=ppt/tags/tag118.xml><?xml version="1.0" encoding="utf-8"?>
<p:tagLst xmlns:p="http://schemas.openxmlformats.org/presentationml/2006/main">
  <p:tag name="KSO_WM_BEAUTIFY_FLAG" val="#wm#"/>
  <p:tag name="KSO_WM_UNIT_TEXT_FILL_FORE_SCHEMECOLOR_INDEX_BRIGHTNESS" val="0"/>
  <p:tag name="KSO_WM_UNIT_TEXT_FILL_FORE_SCHEMECOLOR_INDEX" val="13"/>
  <p:tag name="KSO_WM_UNIT_TEXT_FILL_TYPE" val="1"/>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20231114_1*n_h_i*1_2_1"/>
  <p:tag name="KSO_WM_TEMPLATE_CATEGORY" val="diagram"/>
  <p:tag name="KSO_WM_TEMPLATE_INDEX" val="20231114"/>
  <p:tag name="KSO_WM_UNIT_LAYERLEVEL" val="1_1_1"/>
  <p:tag name="KSO_WM_TAG_VERSION" val="3.0"/>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19.xml><?xml version="1.0" encoding="utf-8"?>
<p:tagLst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10"/>
  <p:tag name="KSO_WM_UNIT_TEXT_FILL_FORE_SCHEMECOLOR_INDEX_BRIGHTNESS" val="0"/>
  <p:tag name="KSO_WM_UNIT_TEXT_FILL_FORE_SCHEMECOLOR_INDEX" val="2"/>
  <p:tag name="KSO_WM_UNIT_TEXT_FILL_TYPE" val="1"/>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114_1*n_h_h_i*1_2_2_1"/>
  <p:tag name="KSO_WM_TEMPLATE_CATEGORY" val="diagram"/>
  <p:tag name="KSO_WM_TEMPLATE_INDEX" val="20231114"/>
  <p:tag name="KSO_WM_UNIT_LAYERLEVEL" val="1_1_1_1"/>
  <p:tag name="KSO_WM_TAG_VERSION" val="3.0"/>
  <p:tag name="KSO_WM_BEAUTIFY_FLAG" val="#wm#"/>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10"/>
  <p:tag name="KSO_WM_UNIT_TEXT_FILL_FORE_SCHEMECOLOR_INDEX_BRIGHTNESS" val="0"/>
  <p:tag name="KSO_WM_UNIT_TEXT_FILL_FORE_SCHEMECOLOR_INDEX" val="2"/>
  <p:tag name="KSO_WM_UNIT_TEXT_FILL_TYPE" val="1"/>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114_1*n_h_h_i*1_2_3_1"/>
  <p:tag name="KSO_WM_TEMPLATE_CATEGORY" val="diagram"/>
  <p:tag name="KSO_WM_TEMPLATE_INDEX" val="20231114"/>
  <p:tag name="KSO_WM_UNIT_LAYERLEVEL" val="1_1_1_1"/>
  <p:tag name="KSO_WM_TAG_VERSION" val="3.0"/>
  <p:tag name="KSO_WM_BEAUTIFY_FLAG" val="#wm#"/>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2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114_1*n_h_h_a*1_2_2_1"/>
  <p:tag name="KSO_WM_TEMPLATE_CATEGORY" val="diagram"/>
  <p:tag name="KSO_WM_TEMPLATE_INDEX" val="20231114"/>
  <p:tag name="KSO_WM_UNIT_LAYERLEVEL" val="1_1_1_1"/>
  <p:tag name="KSO_WM_TAG_VERSION" val="3.0"/>
  <p:tag name="KSO_WM_BEAUTIFY_FLAG" val="#wm#"/>
  <p:tag name="KSO_WM_UNIT_TEXT_FILL_FORE_SCHEMECOLOR_INDEX_BRIGHTNESS" val="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2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114_1*n_h_h_f*1_2_2_1"/>
  <p:tag name="KSO_WM_TEMPLATE_CATEGORY" val="diagram"/>
  <p:tag name="KSO_WM_TEMPLATE_INDEX" val="20231114"/>
  <p:tag name="KSO_WM_UNIT_LAYERLEVEL" val="1_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12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114_1*n_h_h_a*1_2_3_1"/>
  <p:tag name="KSO_WM_TEMPLATE_CATEGORY" val="diagram"/>
  <p:tag name="KSO_WM_TEMPLATE_INDEX" val="20231114"/>
  <p:tag name="KSO_WM_UNIT_LAYERLEVEL" val="1_1_1_1"/>
  <p:tag name="KSO_WM_TAG_VERSION" val="3.0"/>
  <p:tag name="KSO_WM_BEAUTIFY_FLAG" val="#wm#"/>
  <p:tag name="KSO_WM_UNIT_TEXT_FILL_FORE_SCHEMECOLOR_INDEX_BRIGHTNESS" val="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2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114_1*n_h_h_f*1_2_3_1"/>
  <p:tag name="KSO_WM_TEMPLATE_CATEGORY" val="diagram"/>
  <p:tag name="KSO_WM_TEMPLATE_INDEX" val="20231114"/>
  <p:tag name="KSO_WM_UNIT_LAYERLEVEL" val="1_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12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114_1*n_h_h_a*1_2_1_1"/>
  <p:tag name="KSO_WM_TEMPLATE_CATEGORY" val="diagram"/>
  <p:tag name="KSO_WM_TEMPLATE_INDEX" val="20231114"/>
  <p:tag name="KSO_WM_UNIT_LAYERLEVEL" val="1_1_1_1"/>
  <p:tag name="KSO_WM_TAG_VERSION" val="3.0"/>
  <p:tag name="KSO_WM_BEAUTIFY_FLAG" val="#wm#"/>
  <p:tag name="KSO_WM_UNIT_TEXT_FILL_FORE_SCHEMECOLOR_INDEX_BRIGHTNESS" val="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2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114_1*n_h_h_f*1_2_1_1"/>
  <p:tag name="KSO_WM_TEMPLATE_CATEGORY" val="diagram"/>
  <p:tag name="KSO_WM_TEMPLATE_INDEX" val="20231114"/>
  <p:tag name="KSO_WM_UNIT_LAYERLEVEL" val="1_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127.xml><?xml version="1.0" encoding="utf-8"?>
<p:tagLst xmlns:p="http://schemas.openxmlformats.org/presentationml/2006/main">
  <p:tag name="KSO_WM_BEAUTIFY_FLAG" val="#wm#"/>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10"/>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0.53"/>
  <p:tag name="KSO_WM_UNIT_LINE_FORE_SCHEMECOLOR_INDEX_2_TRANS" val="1"/>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TEXT_FILL_FORE_SCHEMECOLOR_INDEX_BRIGHTNESS" val="0"/>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114_1*n_h_a*1_1_1"/>
  <p:tag name="KSO_WM_TEMPLATE_CATEGORY" val="diagram"/>
  <p:tag name="KSO_WM_TEMPLATE_INDEX" val="20231114"/>
  <p:tag name="KSO_WM_UNIT_LAYERLEVEL" val="1_1_1"/>
  <p:tag name="KSO_WM_TAG_VERSION" val="3.0"/>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2,&quot;pos&quot;:0,&quot;rgb&quot;:&quot;#ffffff&quot;,&quot;transparency&quot;:0},{&quot;brightness&quot;:0,&quot;colorType&quot;:2,&quot;pos&quot;:0.5299999713897705,&quot;rgb&quot;:&quot;#ffffff&quot;,&quot;transparency&quot;:1}],&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10;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128.xml><?xml version="1.0" encoding="utf-8"?>
<p:tagLst xmlns:p="http://schemas.openxmlformats.org/presentationml/2006/main">
  <p:tag name="KSO_WM_BEAUTIFY_FLAG" val="#wm#"/>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10"/>
  <p:tag name="KSO_WM_UNIT_TEXT_FILL_FORE_SCHEMECOLOR_INDEX_BRIGHTNESS" val="0"/>
  <p:tag name="KSO_WM_UNIT_TEXT_FILL_FORE_SCHEMECOLOR_INDEX" val="2"/>
  <p:tag name="KSO_WM_UNIT_TEXT_FILL_TYPE" val="1"/>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114_1*n_h_h_i*1_2_1_1"/>
  <p:tag name="KSO_WM_TEMPLATE_CATEGORY" val="diagram"/>
  <p:tag name="KSO_WM_TEMPLATE_INDEX" val="20231114"/>
  <p:tag name="KSO_WM_UNIT_LAYERLEVEL" val="1_1_1_1"/>
  <p:tag name="KSO_WM_TAG_VERSION" val="3.0"/>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29.xml><?xml version="1.0" encoding="utf-8"?>
<p:tagLst xmlns:p="http://schemas.openxmlformats.org/presentationml/2006/main">
  <p:tag name="KSO_WM_DIAGRAM_VERSION" val="3"/>
  <p:tag name="KSO_WM_DIAGRAM_COLOR_TRICK" val="1"/>
  <p:tag name="KSO_WM_DIAGRAM_COLOR_TEXT_CAN_REMOVE" val="n"/>
  <p:tag name="KSO_WM_UNIT_VALUE" val="55*55"/>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31114_1*n_h_h_x*1_2_1_1"/>
  <p:tag name="KSO_WM_TEMPLATE_CATEGORY" val="diagram"/>
  <p:tag name="KSO_WM_TEMPLATE_INDEX" val="20231114"/>
  <p:tag name="KSO_WM_UNIT_LAYERLEVEL" val="1_1_1_1"/>
  <p:tag name="KSO_WM_TAG_VERSION" val="3.0"/>
  <p:tag name="KSO_WM_BEAUTIFY_FLAG" val="#wm#"/>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DIAGRAM_USE_COLOR_VALUE" val="{&quot;color_scheme&quot;:1,&quot;color_type&quot;:1,&quot;theme_color_indexes&quot;:[]}"/>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DIAGRAM_VERSION" val="3"/>
  <p:tag name="KSO_WM_DIAGRAM_COLOR_TRICK" val="1"/>
  <p:tag name="KSO_WM_DIAGRAM_COLOR_TEXT_CAN_REMOVE" val="n"/>
  <p:tag name="KSO_WM_UNIT_VALUE" val="57*49"/>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31114_1*n_h_h_x*1_2_2_1"/>
  <p:tag name="KSO_WM_TEMPLATE_CATEGORY" val="diagram"/>
  <p:tag name="KSO_WM_TEMPLATE_INDEX" val="20231114"/>
  <p:tag name="KSO_WM_UNIT_LAYERLEVEL" val="1_1_1_1"/>
  <p:tag name="KSO_WM_TAG_VERSION" val="3.0"/>
  <p:tag name="KSO_WM_BEAUTIFY_FLAG" val="#wm#"/>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DIAGRAM_USE_COLOR_VALUE" val="{&quot;color_scheme&quot;:1,&quot;color_type&quot;:1,&quot;theme_color_indexes&quot;:[]}"/>
</p:tagLst>
</file>

<file path=ppt/tags/tag131.xml><?xml version="1.0" encoding="utf-8"?>
<p:tagLst xmlns:p="http://schemas.openxmlformats.org/presentationml/2006/main">
  <p:tag name="KSO_WM_DIAGRAM_VERSION" val="3"/>
  <p:tag name="KSO_WM_DIAGRAM_COLOR_TRICK" val="1"/>
  <p:tag name="KSO_WM_DIAGRAM_COLOR_TEXT_CAN_REMOVE" val="n"/>
  <p:tag name="KSO_WM_UNIT_VALUE" val="55*49"/>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31114_1*n_h_h_x*1_2_3_1"/>
  <p:tag name="KSO_WM_TEMPLATE_CATEGORY" val="diagram"/>
  <p:tag name="KSO_WM_TEMPLATE_INDEX" val="20231114"/>
  <p:tag name="KSO_WM_UNIT_LAYERLEVEL" val="1_1_1_1"/>
  <p:tag name="KSO_WM_TAG_VERSION" val="3.0"/>
  <p:tag name="KSO_WM_BEAUTIFY_FLAG" val="#wm#"/>
  <p:tag name="KSO_WM_DIAGRAM_MAX_ITEMCNT" val="6"/>
  <p:tag name="KSO_WM_DIAGRAM_MIN_ITEMCNT" val="3"/>
  <p:tag name="KSO_WM_DIAGRAM_VIRTUALLY_FRAME" val="{&quot;height&quot;:353.29998779296875,&quot;left&quot;:106.94944732906315,&quot;top&quot;:93.40000610351562,&quot;width&quot;:746.1511840820312}"/>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DIAGRAM_USE_COLOR_VALUE" val="{&quot;color_scheme&quot;:1,&quot;color_type&quot;:1,&quot;theme_color_indexes&quot;:[]}"/>
</p:tagLst>
</file>

<file path=ppt/tags/tag132.xml><?xml version="1.0" encoding="utf-8"?>
<p:tagLst xmlns:p="http://schemas.openxmlformats.org/presentationml/2006/main">
  <p:tag name="KSO_WM_BEAUTIFY_FLAG" val="#wm#"/>
  <p:tag name="KSO_WM_TEMPLATE_CATEGORY" val="custom"/>
  <p:tag name="KSO_WM_TEMPLATE_INDEX" val="20205176"/>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176"/>
</p:tagLst>
</file>

<file path=ppt/tags/tag139.xml><?xml version="1.0" encoding="utf-8"?>
<p:tagLst xmlns:p="http://schemas.openxmlformats.org/presentationml/2006/main">
  <p:tag name="KSO_WPP_MARK_KEY" val="257877f6-fe8c-4c47-ab4c-274c99a6a791"/>
  <p:tag name="COMMONDATA" val="eyJoZGlkIjoiNzcwN2EyNDZjZTA2ODVhZTc3ZDAzY2QyMDBhMDQyMzQifQ=="/>
  <p:tag name="commondata" val="eyJoZGlkIjoiOTU0OTA1YzQyZGViMmViNjJjNzg5MjM1YTE4ZGQ3NWEifQ=="/>
  <p:tag name="resource_record_key" val="{&quot;70&quot;:[3312481,3314197,3314185,3312491,3312363,3314281,3324584,3314671,3322387]}"/>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p="http://schemas.openxmlformats.org/presentationml/2006/main">
  <p:tag name="KSO_WM_UNIT_PLACING_PICTURE_USER_VIEWPORT" val="{&quot;height&quot;:2082,&quot;width&quot;:10544}"/>
</p:tagLst>
</file>

<file path=ppt/tags/tag34.xml><?xml version="1.0" encoding="utf-8"?>
<p:tagLst xmlns:p="http://schemas.openxmlformats.org/presentationml/2006/main">
  <p:tag name="KSO_WM_BEAUTIFY_FLAG" val="#wm#"/>
  <p:tag name="KSO_WM_TEMPLATE_CATEGORY" val="custom"/>
  <p:tag name="KSO_WM_TEMPLATE_INDEX" val="20205176"/>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wm#"/>
  <p:tag name="KSO_WM_TEMPLATE_CATEGORY" val="custom"/>
  <p:tag name="KSO_WM_TEMPLATE_INDEX" val="20205176"/>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wm#"/>
  <p:tag name="KSO_WM_TEMPLATE_CATEGORY" val="custom"/>
  <p:tag name="KSO_WM_TEMPLATE_INDEX" val="20205176"/>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wm#"/>
  <p:tag name="KSO_WM_UNIT_TEXT_FILL_FORE_SCHEMECOLOR_INDEX_BRIGHTNESS" val="0"/>
  <p:tag name="KSO_WM_UNIT_TEXT_FILL_FORE_SCHEMECOLOR_INDEX" val="13"/>
  <p:tag name="KSO_WM_UNIT_TEXT_FILL_TYPE" val="1"/>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20231114_1*n_h_i*1_2_1"/>
  <p:tag name="KSO_WM_TEMPLATE_CATEGORY" val="diagram"/>
  <p:tag name="KSO_WM_TEMPLATE_INDEX" val="20231114"/>
  <p:tag name="KSO_WM_UNIT_LAYERLEVEL" val="1_1_1"/>
  <p:tag name="KSO_WM_TAG_VERSION" val="3.0"/>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43.xml><?xml version="1.0" encoding="utf-8"?>
<p:tagLst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10"/>
  <p:tag name="KSO_WM_UNIT_TEXT_FILL_FORE_SCHEMECOLOR_INDEX_BRIGHTNESS" val="0"/>
  <p:tag name="KSO_WM_UNIT_TEXT_FILL_FORE_SCHEMECOLOR_INDEX" val="2"/>
  <p:tag name="KSO_WM_UNIT_TEXT_FILL_TYPE" val="1"/>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114_1*n_h_h_i*1_2_2_1"/>
  <p:tag name="KSO_WM_TEMPLATE_CATEGORY" val="diagram"/>
  <p:tag name="KSO_WM_TEMPLATE_INDEX" val="20231114"/>
  <p:tag name="KSO_WM_UNIT_LAYERLEVEL" val="1_1_1_1"/>
  <p:tag name="KSO_WM_TAG_VERSION" val="3.0"/>
  <p:tag name="KSO_WM_BEAUTIFY_FLAG" val="#wm#"/>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4.xml><?xml version="1.0" encoding="utf-8"?>
<p:tagLst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10"/>
  <p:tag name="KSO_WM_UNIT_TEXT_FILL_FORE_SCHEMECOLOR_INDEX_BRIGHTNESS" val="0"/>
  <p:tag name="KSO_WM_UNIT_TEXT_FILL_FORE_SCHEMECOLOR_INDEX" val="2"/>
  <p:tag name="KSO_WM_UNIT_TEXT_FILL_TYPE" val="1"/>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114_1*n_h_h_i*1_2_3_1"/>
  <p:tag name="KSO_WM_TEMPLATE_CATEGORY" val="diagram"/>
  <p:tag name="KSO_WM_TEMPLATE_INDEX" val="20231114"/>
  <p:tag name="KSO_WM_UNIT_LAYERLEVEL" val="1_1_1_1"/>
  <p:tag name="KSO_WM_TAG_VERSION" val="3.0"/>
  <p:tag name="KSO_WM_BEAUTIFY_FLAG" val="#wm#"/>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4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114_1*n_h_h_a*1_2_2_1"/>
  <p:tag name="KSO_WM_TEMPLATE_CATEGORY" val="diagram"/>
  <p:tag name="KSO_WM_TEMPLATE_INDEX" val="20231114"/>
  <p:tag name="KSO_WM_UNIT_LAYERLEVEL" val="1_1_1_1"/>
  <p:tag name="KSO_WM_TAG_VERSION" val="3.0"/>
  <p:tag name="KSO_WM_BEAUTIFY_FLAG" val="#wm#"/>
  <p:tag name="KSO_WM_UNIT_TEXT_FILL_FORE_SCHEMECOLOR_INDEX_BRIGHTNESS" val="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114_1*n_h_h_f*1_2_2_1"/>
  <p:tag name="KSO_WM_TEMPLATE_CATEGORY" val="diagram"/>
  <p:tag name="KSO_WM_TEMPLATE_INDEX" val="20231114"/>
  <p:tag name="KSO_WM_UNIT_LAYERLEVEL" val="1_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4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114_1*n_h_h_a*1_2_3_1"/>
  <p:tag name="KSO_WM_TEMPLATE_CATEGORY" val="diagram"/>
  <p:tag name="KSO_WM_TEMPLATE_INDEX" val="20231114"/>
  <p:tag name="KSO_WM_UNIT_LAYERLEVEL" val="1_1_1_1"/>
  <p:tag name="KSO_WM_TAG_VERSION" val="3.0"/>
  <p:tag name="KSO_WM_BEAUTIFY_FLAG" val="#wm#"/>
  <p:tag name="KSO_WM_UNIT_TEXT_FILL_FORE_SCHEMECOLOR_INDEX_BRIGHTNESS" val="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4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114_1*n_h_h_f*1_2_3_1"/>
  <p:tag name="KSO_WM_TEMPLATE_CATEGORY" val="diagram"/>
  <p:tag name="KSO_WM_TEMPLATE_INDEX" val="20231114"/>
  <p:tag name="KSO_WM_UNIT_LAYERLEVEL" val="1_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114_1*n_h_h_a*1_2_1_1"/>
  <p:tag name="KSO_WM_TEMPLATE_CATEGORY" val="diagram"/>
  <p:tag name="KSO_WM_TEMPLATE_INDEX" val="20231114"/>
  <p:tag name="KSO_WM_UNIT_LAYERLEVEL" val="1_1_1_1"/>
  <p:tag name="KSO_WM_TAG_VERSION" val="3.0"/>
  <p:tag name="KSO_WM_BEAUTIFY_FLAG" val="#wm#"/>
  <p:tag name="KSO_WM_UNIT_TEXT_FILL_FORE_SCHEMECOLOR_INDEX_BRIGHTNESS" val="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114_1*n_h_h_f*1_2_1_1"/>
  <p:tag name="KSO_WM_TEMPLATE_CATEGORY" val="diagram"/>
  <p:tag name="KSO_WM_TEMPLATE_INDEX" val="20231114"/>
  <p:tag name="KSO_WM_UNIT_LAYERLEVEL" val="1_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51.xml><?xml version="1.0" encoding="utf-8"?>
<p:tagLst xmlns:p="http://schemas.openxmlformats.org/presentationml/2006/main">
  <p:tag name="KSO_WM_BEAUTIFY_FLAG" val="#wm#"/>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10"/>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0.53"/>
  <p:tag name="KSO_WM_UNIT_LINE_FORE_SCHEMECOLOR_INDEX_2_TRANS" val="1"/>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TEXT_FILL_FORE_SCHEMECOLOR_INDEX_BRIGHTNESS" val="0"/>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114_1*n_h_a*1_1_1"/>
  <p:tag name="KSO_WM_TEMPLATE_CATEGORY" val="diagram"/>
  <p:tag name="KSO_WM_TEMPLATE_INDEX" val="20231114"/>
  <p:tag name="KSO_WM_UNIT_LAYERLEVEL" val="1_1_1"/>
  <p:tag name="KSO_WM_TAG_VERSION" val="3.0"/>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2,&quot;pos&quot;:0,&quot;rgb&quot;:&quot;#ffffff&quot;,&quot;transparency&quot;:0},{&quot;brightness&quot;:0,&quot;colorType&quot;:2,&quot;pos&quot;:0.5299999713897705,&quot;rgb&quot;:&quot;#ffffff&quot;,&quot;transparency&quot;:1}],&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10;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52.xml><?xml version="1.0" encoding="utf-8"?>
<p:tagLst xmlns:p="http://schemas.openxmlformats.org/presentationml/2006/main">
  <p:tag name="KSO_WM_BEAUTIFY_FLAG" val="#wm#"/>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10"/>
  <p:tag name="KSO_WM_UNIT_TEXT_FILL_FORE_SCHEMECOLOR_INDEX_BRIGHTNESS" val="0"/>
  <p:tag name="KSO_WM_UNIT_TEXT_FILL_FORE_SCHEMECOLOR_INDEX" val="2"/>
  <p:tag name="KSO_WM_UNIT_TEXT_FILL_TYPE" val="1"/>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114_1*n_h_h_i*1_2_1_1"/>
  <p:tag name="KSO_WM_TEMPLATE_CATEGORY" val="diagram"/>
  <p:tag name="KSO_WM_TEMPLATE_INDEX" val="20231114"/>
  <p:tag name="KSO_WM_UNIT_LAYERLEVEL" val="1_1_1_1"/>
  <p:tag name="KSO_WM_TAG_VERSION" val="3.0"/>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53.xml><?xml version="1.0" encoding="utf-8"?>
<p:tagLst xmlns:p="http://schemas.openxmlformats.org/presentationml/2006/main">
  <p:tag name="KSO_WM_DIAGRAM_VERSION" val="3"/>
  <p:tag name="KSO_WM_DIAGRAM_COLOR_TRICK" val="1"/>
  <p:tag name="KSO_WM_DIAGRAM_COLOR_TEXT_CAN_REMOVE" val="n"/>
  <p:tag name="KSO_WM_UNIT_VALUE" val="55*55"/>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31114_1*n_h_h_x*1_2_1_1"/>
  <p:tag name="KSO_WM_TEMPLATE_CATEGORY" val="diagram"/>
  <p:tag name="KSO_WM_TEMPLATE_INDEX" val="20231114"/>
  <p:tag name="KSO_WM_UNIT_LAYERLEVEL" val="1_1_1_1"/>
  <p:tag name="KSO_WM_TAG_VERSION" val="3.0"/>
  <p:tag name="KSO_WM_BEAUTIFY_FLAG" val="#wm#"/>
  <p:tag name="KSO_WM_UNIT_FILL_TYPE" val="1"/>
  <p:tag name="KSO_WM_UNIT_FILL_FORE_SCHEMECOLOR_INDEX" val="2"/>
  <p:tag name="KSO_WM_UNIT_FILL_FORE_SCHEMECOLOR_INDEX_BRIGHTNESS" val="0"/>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4.xml><?xml version="1.0" encoding="utf-8"?>
<p:tagLst xmlns:p="http://schemas.openxmlformats.org/presentationml/2006/main">
  <p:tag name="KSO_WM_DIAGRAM_VERSION" val="3"/>
  <p:tag name="KSO_WM_DIAGRAM_COLOR_TRICK" val="1"/>
  <p:tag name="KSO_WM_DIAGRAM_COLOR_TEXT_CAN_REMOVE" val="n"/>
  <p:tag name="KSO_WM_UNIT_VALUE" val="57*49"/>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31114_1*n_h_h_x*1_2_2_1"/>
  <p:tag name="KSO_WM_TEMPLATE_CATEGORY" val="diagram"/>
  <p:tag name="KSO_WM_TEMPLATE_INDEX" val="20231114"/>
  <p:tag name="KSO_WM_UNIT_LAYERLEVEL" val="1_1_1_1"/>
  <p:tag name="KSO_WM_TAG_VERSION" val="3.0"/>
  <p:tag name="KSO_WM_BEAUTIFY_FLAG" val="#wm#"/>
  <p:tag name="KSO_WM_UNIT_FILL_TYPE" val="1"/>
  <p:tag name="KSO_WM_UNIT_FILL_FORE_SCHEMECOLOR_INDEX" val="2"/>
  <p:tag name="KSO_WM_UNIT_FILL_FORE_SCHEMECOLOR_INDEX_BRIGHTNESS" val="0"/>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5.xml><?xml version="1.0" encoding="utf-8"?>
<p:tagLst xmlns:p="http://schemas.openxmlformats.org/presentationml/2006/main">
  <p:tag name="KSO_WM_DIAGRAM_VERSION" val="3"/>
  <p:tag name="KSO_WM_DIAGRAM_COLOR_TRICK" val="1"/>
  <p:tag name="KSO_WM_DIAGRAM_COLOR_TEXT_CAN_REMOVE" val="n"/>
  <p:tag name="KSO_WM_UNIT_VALUE" val="55*49"/>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31114_1*n_h_h_x*1_2_3_1"/>
  <p:tag name="KSO_WM_TEMPLATE_CATEGORY" val="diagram"/>
  <p:tag name="KSO_WM_TEMPLATE_INDEX" val="20231114"/>
  <p:tag name="KSO_WM_UNIT_LAYERLEVEL" val="1_1_1_1"/>
  <p:tag name="KSO_WM_TAG_VERSION" val="3.0"/>
  <p:tag name="KSO_WM_BEAUTIFY_FLAG" val="#wm#"/>
  <p:tag name="KSO_WM_UNIT_FILL_TYPE" val="1"/>
  <p:tag name="KSO_WM_UNIT_FILL_FORE_SCHEMECOLOR_INDEX" val="2"/>
  <p:tag name="KSO_WM_UNIT_FILL_FORE_SCHEMECOLOR_INDEX_BRIGHTNESS" val="0"/>
  <p:tag name="KSO_WM_DIAGRAM_MAX_ITEMCNT" val="6"/>
  <p:tag name="KSO_WM_DIAGRAM_MIN_ITEMCNT" val="3"/>
  <p:tag name="KSO_WM_DIAGRAM_VIRTUALLY_FRAME" val="{&quot;height&quot;:355.1999938964844,&quot;left&quot;:72.45,&quot;top&quot;:93.40000610351562,&quot;width&quot;:82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6.xml><?xml version="1.0" encoding="utf-8"?>
<p:tagLst xmlns:p="http://schemas.openxmlformats.org/presentationml/2006/main">
  <p:tag name="KSO_WM_BEAUTIFY_FLAG" val="#wm#"/>
  <p:tag name="KSO_WM_TEMPLATE_CATEGORY" val="custom"/>
  <p:tag name="KSO_WM_TEMPLATE_INDEX" val="20205176"/>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PLACING_PICTURE_USER_VIEWPORT" val="{&quot;height&quot;:10800,&quot;width&quot;:19200}"/>
</p:tagLst>
</file>

<file path=ppt/tags/tag60.xml><?xml version="1.0" encoding="utf-8"?>
<p:tagLst xmlns:p="http://schemas.openxmlformats.org/presentationml/2006/main">
  <p:tag name="KSO_WM_BEAUTIFY_FLAG" val="#wm#"/>
  <p:tag name="KSO_WM_TEMPLATE_CATEGORY" val="custom"/>
  <p:tag name="KSO_WM_TEMPLATE_INDEX" val="20205176"/>
</p:tagLst>
</file>

<file path=ppt/tags/tag61.xml><?xml version="1.0" encoding="utf-8"?>
<p:tagLst xmlns:p="http://schemas.openxmlformats.org/presentationml/2006/main">
  <p:tag name="KSO_WM_BEAUTIFY_FLAG" val="#wm#"/>
  <p:tag name="KSO_WM_TEMPLATE_CATEGORY" val="custom"/>
  <p:tag name="KSO_WM_TEMPLATE_INDEX" val="20205176"/>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wm#"/>
  <p:tag name="KSO_WM_TEMPLATE_CATEGORY" val="custom"/>
  <p:tag name="KSO_WM_TEMPLATE_INDEX" val="20205176"/>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wm#"/>
  <p:tag name="KSO_WM_TEMPLATE_CATEGORY" val="custom"/>
  <p:tag name="KSO_WM_TEMPLATE_INDEX" val="20205176"/>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176"/>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176"/>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05176"/>
</p:tagLst>
</file>

<file path=ppt/tags/tag74.xml><?xml version="1.0" encoding="utf-8"?>
<p:tagLst xmlns:p="http://schemas.openxmlformats.org/presentationml/2006/main">
  <p:tag name="KSO_WM_BEAUTIFY_FLAG" val="#wm#"/>
  <p:tag name="KSO_WM_TEMPLATE_CATEGORY" val="custom"/>
  <p:tag name="KSO_WM_TEMPLATE_INDEX" val="20205176"/>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wm#"/>
  <p:tag name="KSO_WM_TEMPLATE_CATEGORY" val="custom"/>
  <p:tag name="KSO_WM_TEMPLATE_INDEX" val="20205176"/>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
  <p:tag name="KSO_WM_UNIT_ID" val="diagram20233241_2*l_h_i*1_3_1"/>
  <p:tag name="KSO_WM_TEMPLATE_CATEGORY" val="diagram"/>
  <p:tag name="KSO_WM_TEMPLATE_INDEX" val="20233241"/>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4"/>
  <p:tag name="KSO_WM_DIAGRAM_VIRTUALLY_FRAME" val="{&quot;height&quot;:327.41738891601557,&quot;left&quot;:91.5362332850178,&quot;top&quot;:106.29673861285832,&quot;width&quot;:776.9998168945312}"/>
  <p:tag name="KSO_WM_DIAGRAM_COLOR_MATCH_VALUE" val="{&quot;shape&quot;:{&quot;fill&quot;:{&quot;solid&quot;:{&quot;brightness&quot;:0.4000000059604645,&quot;colorType&quot;:1,&quot;foreColorIndex&quot;:5,&quot;transparency&quot;:0.680000007152557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DIAGRAM_USE_COLOR_VALUE" val="{&quot;color_scheme&quot;:1,&quot;color_type&quot;:1,&quot;theme_color_indexes&quot;:[]}"/>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
  <p:tag name="KSO_WM_UNIT_ID" val="diagram20233241_2*l_i*1_1"/>
  <p:tag name="KSO_WM_TEMPLATE_CATEGORY" val="diagram"/>
  <p:tag name="KSO_WM_TEMPLATE_INDEX" val="20233241"/>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4"/>
  <p:tag name="KSO_WM_DIAGRAM_VIRTUALLY_FRAME" val="{&quot;height&quot;:327.41738891601557,&quot;left&quot;:91.5362332850178,&quot;top&quot;:106.29673861285832,&quot;width&quot;:776.9998168945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3241_2*l_h_i*1_1_1"/>
  <p:tag name="KSO_WM_TEMPLATE_CATEGORY" val="diagram"/>
  <p:tag name="KSO_WM_TEMPLATE_INDEX" val="20233241"/>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4"/>
  <p:tag name="KSO_WM_DIAGRAM_VIRTUALLY_FRAME" val="{&quot;height&quot;:327.41738891601557,&quot;left&quot;:91.5362332850178,&quot;top&quot;:106.29673861285832,&quot;width&quot;:776.9998168945312}"/>
  <p:tag name="KSO_WM_DIAGRAM_COLOR_MATCH_VALUE" val="{&quot;shape&quot;:{&quot;fill&quot;:{&quot;solid&quot;:{&quot;brightness&quot;:0.4000000059604645,&quot;colorType&quot;:1,&quot;foreColorIndex&quot;:5,&quot;transparency&quot;:0.7400000095367432},&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4"/>
  <p:tag name="KSO_WM_DIAGRAM_USE_COLOR_VALUE" val="{&quot;color_scheme&quot;:1,&quot;color_type&quot;:1,&quot;theme_color_indexes&quot;:[]}"/>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f"/>
  <p:tag name="KSO_WM_UNIT_INDEX" val="1_2_1"/>
  <p:tag name="KSO_WM_UNIT_ID" val="diagram20233241_2*l_h_f*1_2_1"/>
  <p:tag name="KSO_WM_TEMPLATE_CATEGORY" val="diagram"/>
  <p:tag name="KSO_WM_TEMPLATE_INDEX" val="20233241"/>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4"/>
  <p:tag name="KSO_WM_DIAGRAM_VIRTUALLY_FRAME" val="{&quot;height&quot;:327.41738891601557,&quot;left&quot;:91.5362332850178,&quot;top&quot;:106.29673861285832,&quot;width&quot;:776.999816894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NOCLEAR" val="0"/>
  <p:tag name="KSO_WM_UNIT_PRESET_TEXT" val="单击此处添加文本，简明扼要地阐述观点。根据需要可酌情增减文字"/>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f"/>
  <p:tag name="KSO_WM_UNIT_INDEX" val="1_1_2"/>
  <p:tag name="KSO_WM_UNIT_ID" val="diagram20233241_2*l_h_f*1_1_2"/>
  <p:tag name="KSO_WM_TEMPLATE_CATEGORY" val="diagram"/>
  <p:tag name="KSO_WM_TEMPLATE_INDEX" val="20233241"/>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4"/>
  <p:tag name="KSO_WM_DIAGRAM_VIRTUALLY_FRAME" val="{&quot;height&quot;:327.41738891601557,&quot;left&quot;:91.5362332850178,&quot;top&quot;:106.29673861285832,&quot;width&quot;:776.999816894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NOCLEAR" val="0"/>
  <p:tag name="KSO_WM_UNIT_VALUE" val="36"/>
  <p:tag name="KSO_WM_UNIT_PRESET_TEXT" val="单击此处添加文本，简明扼要地阐述观点。根据需要可酌情增减文字"/>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f"/>
  <p:tag name="KSO_WM_UNIT_INDEX" val="1_5_1"/>
  <p:tag name="KSO_WM_UNIT_ID" val="diagram20233241_2*l_h_f*1_5_1"/>
  <p:tag name="KSO_WM_TEMPLATE_CATEGORY" val="diagram"/>
  <p:tag name="KSO_WM_TEMPLATE_INDEX" val="20233241"/>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4"/>
  <p:tag name="KSO_WM_DIAGRAM_VIRTUALLY_FRAME" val="{&quot;height&quot;:327.41738891601557,&quot;left&quot;:91.5362332850178,&quot;top&quot;:106.29673861285832,&quot;width&quot;:776.999816894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NOCLEAR" val="0"/>
  <p:tag name="KSO_WM_UNIT_PRESET_TEXT" val="单击此处添加文本，简明扼要地阐述观点。根据需要可增减文字"/>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f"/>
  <p:tag name="KSO_WM_UNIT_INDEX" val="1_3_2"/>
  <p:tag name="KSO_WM_UNIT_ID" val="diagram20233241_2*l_h_f*1_3_2"/>
  <p:tag name="KSO_WM_TEMPLATE_CATEGORY" val="diagram"/>
  <p:tag name="KSO_WM_TEMPLATE_INDEX" val="20233241"/>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4"/>
  <p:tag name="KSO_WM_DIAGRAM_VIRTUALLY_FRAME" val="{&quot;height&quot;:327.41738891601557,&quot;left&quot;:91.5362332850178,&quot;top&quot;:106.29673861285832,&quot;width&quot;:776.999816894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NOCLEAR" val="0"/>
  <p:tag name="KSO_WM_UNIT_PRESET_TEXT" val="单击此处添加文本，简明扼要地阐述观点。根据需要可增减文字"/>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f"/>
  <p:tag name="KSO_WM_UNIT_INDEX" val="1_4_1"/>
  <p:tag name="KSO_WM_UNIT_ID" val="diagram20233241_2*l_h_f*1_4_1"/>
  <p:tag name="KSO_WM_TEMPLATE_CATEGORY" val="diagram"/>
  <p:tag name="KSO_WM_TEMPLATE_INDEX" val="20233241"/>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4"/>
  <p:tag name="KSO_WM_DIAGRAM_VIRTUALLY_FRAME" val="{&quot;height&quot;:327.41738891601557,&quot;left&quot;:91.5362332850178,&quot;top&quot;:106.29673861285832,&quot;width&quot;:776.999816894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NOCLEAR" val="0"/>
  <p:tag name="KSO_WM_UNIT_PRESET_TEXT" val="单击此处添加文本，简明扼要地阐述观点。根据需要可酌情文字"/>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241_2*l_x*1_1"/>
  <p:tag name="KSO_WM_TEMPLATE_CATEGORY" val="diagram"/>
  <p:tag name="KSO_WM_TEMPLATE_INDEX" val="20233241"/>
  <p:tag name="KSO_WM_UNIT_LAYERLEVEL" val="1_1"/>
  <p:tag name="KSO_WM_TAG_VERSION" val="3.0"/>
  <p:tag name="KSO_WM_BEAUTIFY_FLAG" val="#wm#"/>
  <p:tag name="KSO_WM_DIAGRAM_VERSION" val="3"/>
  <p:tag name="KSO_WM_DIAGRAM_COLOR_TRICK" val="1"/>
  <p:tag name="KSO_WM_DIAGRAM_COLOR_TEXT_CAN_REMOVE" val="n"/>
  <p:tag name="KSO_WM_UNIT_VALUE" val="180*180"/>
  <p:tag name="KSO_WM_UNIT_TYPE" val="l_x"/>
  <p:tag name="KSO_WM_UNIT_INDEX" val="1_1"/>
  <p:tag name="KSO_WM_DIAGRAM_MAX_ITEMCNT" val="6"/>
  <p:tag name="KSO_WM_DIAGRAM_MIN_ITEMCNT" val="4"/>
  <p:tag name="KSO_WM_DIAGRAM_VIRTUALLY_FRAME" val="{&quot;height&quot;:327.41738891601557,&quot;left&quot;:91.5362332850178,&quot;top&quot;:106.29673861285832,&quot;width&quot;:776.999816894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93.xml><?xml version="1.0" encoding="utf-8"?>
<p:tagLst xmlns:p="http://schemas.openxmlformats.org/presentationml/2006/main">
  <p:tag name="KSO_WM_BEAUTIFY_FLAG" val="#wm#"/>
  <p:tag name="KSO_WM_TEMPLATE_CATEGORY" val="custom"/>
  <p:tag name="KSO_WM_TEMPLATE_INDEX" val="20205176"/>
</p:tagLst>
</file>

<file path=ppt/tags/tag94.xml><?xml version="1.0" encoding="utf-8"?>
<p:tagLst xmlns:p="http://schemas.openxmlformats.org/presentationml/2006/main">
  <p:tag name="KSO_WM_BEAUTIFY_FLAG" val="#wm#"/>
  <p:tag name="KSO_WM_TEMPLATE_CATEGORY" val="custom"/>
  <p:tag name="KSO_WM_TEMPLATE_INDEX" val="20205176"/>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i*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1"/>
  <p:tag name="KSO_WM_UNIT_FILL_FORE_SCHEMECOLOR_INDEX" val="5"/>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490000009536743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i*1_1_2"/>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2"/>
  <p:tag name="KSO_WM_UNIT_FILL_FORE_SCHEMECOLOR_INDEX" val="5"/>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8.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0957_2*n_h_i*1_1_4"/>
  <p:tag name="KSO_WM_TEMPLATE_CATEGORY" val="diagram"/>
  <p:tag name="KSO_WM_TEMPLATE_INDEX" val="20230957"/>
  <p:tag name="KSO_WM_UNIT_LAYERLEVEL" val="1_1_1"/>
  <p:tag name="KSO_WM_TAG_VERSION" val="3.0"/>
  <p:tag name="KSO_WM_UNIT_FILL_FORE_SCHEMECOLOR_INDEX" val="5"/>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gradient&quot;:[{&quot;brightness&quot;:0,&quot;colorType&quot;:1,&quot;foreColorIndex&quot;:5,&quot;pos&quot;:1,&quot;transparency&quot;:0},{&quot;brightness&quot;:0.20000000298023224,&quot;colorType&quot;:1,&quot;foreColorIndex&quot;:5,&quot;pos&quot;:0.5,&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57_2*n_h_i*1_1_3"/>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3"/>
  <p:tag name="KSO_WM_UNIT_LINE_FORE_SCHEMECOLOR_INDEX" val="5"/>
  <p:tag name="KSO_WM_DIAGRAM_MAX_ITEMCNT" val="6"/>
  <p:tag name="KSO_WM_DIAGRAM_MIN_ITEMCNT" val="2"/>
  <p:tag name="KSO_WM_DIAGRAM_VIRTUALLY_FRAME" val="{&quot;height&quot;:428.8999938964844,&quot;left&quot;:54.0000454735944,&quot;top&quot;:55.60000305175781,&quot;width&quot;:852.0499877929688}"/>
  <p:tag name="KSO_WM_DIAGRAM_COLOR_MATCH_VALUE" val="{&quot;shape&quot;:{&quot;fill&quot;:{&quot;type&quot;:0},&quot;glow&quot;:{&quot;colorType&quot;:0},&quot;line&quot;:{&quot;solidLine&quot;:{&quot;brightness&quot;:0,&quot;colorType&quot;:1,&quot;foreColorIndex&quot;:5,&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1965</Words>
  <Application>WPS 演示</Application>
  <PresentationFormat>宽屏</PresentationFormat>
  <Paragraphs>174</Paragraphs>
  <Slides>29</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29</vt:i4>
      </vt:variant>
    </vt:vector>
  </HeadingPairs>
  <TitlesOfParts>
    <vt:vector size="46" baseType="lpstr">
      <vt:lpstr>Arial</vt:lpstr>
      <vt:lpstr>宋体</vt:lpstr>
      <vt:lpstr>Wingdings</vt:lpstr>
      <vt:lpstr>微软雅黑</vt:lpstr>
      <vt:lpstr>Wingdings</vt:lpstr>
      <vt:lpstr>思源黑体 CN Medium</vt:lpstr>
      <vt:lpstr>黑体</vt:lpstr>
      <vt:lpstr>思源黑体 CN Normal</vt:lpstr>
      <vt:lpstr>思源黑体 CN Light</vt:lpstr>
      <vt:lpstr>思源黑体 CN Bold</vt:lpstr>
      <vt:lpstr>DIN Black</vt:lpstr>
      <vt:lpstr>Noto Sans S Chinese Medium</vt:lpstr>
      <vt:lpstr>+中文标题</vt:lpstr>
      <vt:lpstr>Arial Unicode MS</vt:lpstr>
      <vt:lpstr>Calibri</vt:lpstr>
      <vt:lpstr>ksdb</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七开</cp:lastModifiedBy>
  <cp:revision>370</cp:revision>
  <dcterms:created xsi:type="dcterms:W3CDTF">2019-06-19T02:08:00Z</dcterms:created>
  <dcterms:modified xsi:type="dcterms:W3CDTF">2024-03-28T09:57:31Z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610F790E41CD4291AA8DB4B2FE0698C6_13</vt:lpwstr>
  </property>
</Properties>
</file>