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36" r:id="rId3"/>
    <p:sldId id="337" r:id="rId4"/>
    <p:sldId id="389" r:id="rId5"/>
    <p:sldId id="390" r:id="rId6"/>
    <p:sldId id="391" r:id="rId7"/>
    <p:sldId id="392" r:id="rId8"/>
    <p:sldId id="342" r:id="rId9"/>
    <p:sldId id="359" r:id="rId10"/>
    <p:sldId id="384" r:id="rId11"/>
    <p:sldId id="385" r:id="rId12"/>
    <p:sldId id="379" r:id="rId13"/>
    <p:sldId id="343" r:id="rId14"/>
    <p:sldId id="386" r:id="rId15"/>
    <p:sldId id="387" r:id="rId16"/>
    <p:sldId id="346" r:id="rId17"/>
    <p:sldId id="349" r:id="rId18"/>
    <p:sldId id="388" r:id="rId19"/>
    <p:sldId id="411" r:id="rId20"/>
    <p:sldId id="407" r:id="rId21"/>
    <p:sldId id="412" r:id="rId22"/>
    <p:sldId id="271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102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53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经传多赢投研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总监：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杨春虎丨执业编号： A1120619100003   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6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tags" Target="../tags/tag3.xml"/><Relationship Id="rId10" Type="http://schemas.openxmlformats.org/officeDocument/2006/relationships/tags" Target="../tags/tag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9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image" Target="../media/image20.png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4.xml"/><Relationship Id="rId2" Type="http://schemas.openxmlformats.org/officeDocument/2006/relationships/image" Target="../media/image21.png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6.xml"/><Relationship Id="rId2" Type="http://schemas.openxmlformats.org/officeDocument/2006/relationships/image" Target="../media/image22.png"/><Relationship Id="rId1" Type="http://schemas.openxmlformats.org/officeDocument/2006/relationships/tags" Target="../tags/tag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49.xml"/><Relationship Id="rId10" Type="http://schemas.openxmlformats.org/officeDocument/2006/relationships/image" Target="../media/image25.png"/><Relationship Id="rId1" Type="http://schemas.openxmlformats.org/officeDocument/2006/relationships/tags" Target="../tags/tag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0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1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4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执业编号:A1120619100003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经传多赢投研总监／软件产品架构师， 北京大学金融系毕业， 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6350" y="1181735"/>
            <a:ext cx="631317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72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AI</a:t>
            </a:r>
            <a:r>
              <a:rPr lang="zh-CN" altLang="en-US" sz="72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价投之</a:t>
            </a:r>
            <a:endParaRPr lang="en-US" altLang="zh-CN" sz="7200" dirty="0" smtClean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72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龙头高估值</a:t>
            </a:r>
            <a:endParaRPr lang="zh-CN" altLang="en-US" sz="72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6892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260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28</a:t>
            </a:r>
            <a:r>
              <a:rPr sz="260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58455" y="1109980"/>
            <a:ext cx="3730625" cy="4674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高估低估的区别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715588" y="5910058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低估到高估，一波行情结束</a:t>
            </a:r>
            <a:endParaRPr lang="en-US" alt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高估区域，个股进入加速上涨区域，加速上涨警惕趋势破位，拉升出货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2774" y="737235"/>
            <a:ext cx="9549827" cy="517282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龙头</a:t>
            </a:r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高估滚动控盘</a:t>
            </a:r>
            <a:endParaRPr lang="zh-CN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龙头高估跟控盘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23900" y="5868495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高估不可怕。业绩增长，控盘增加，趋势继续</a:t>
            </a:r>
            <a:endParaRPr lang="en-US" alt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滚动控盘，高估龙头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01" y="739888"/>
            <a:ext cx="9468197" cy="512860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龙头高估跟控盘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23900" y="5926686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业绩增加</a:t>
            </a:r>
            <a:r>
              <a:rPr lang="en-US" alt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+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估值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红</a:t>
            </a:r>
            <a:r>
              <a:rPr lang="en-US" alt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+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资金流入</a:t>
            </a:r>
            <a:r>
              <a:rPr lang="en-US" alt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+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控盘</a:t>
            </a:r>
            <a:r>
              <a:rPr lang="en-US" alt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=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持续炒作阶段</a:t>
            </a:r>
            <a:endParaRPr lang="en-US" alt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熊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线上移</a:t>
            </a:r>
            <a:r>
              <a:rPr lang="en-US" alt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+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金叉</a:t>
            </a:r>
            <a:r>
              <a:rPr lang="en-US" alt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=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跟踪龙头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14" y="737235"/>
            <a:ext cx="9608371" cy="52045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龙头高估跟控盘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23900" y="5868495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业绩增加</a:t>
            </a:r>
            <a:r>
              <a:rPr lang="en-US" alt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+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估值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红</a:t>
            </a:r>
            <a:r>
              <a:rPr lang="en-US" alt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+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资金流入</a:t>
            </a:r>
            <a:r>
              <a:rPr lang="en-US" alt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+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控盘</a:t>
            </a:r>
            <a:r>
              <a:rPr lang="en-US" alt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=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持续炒作阶段</a:t>
            </a:r>
            <a:endParaRPr lang="en-US" alt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熊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线上移</a:t>
            </a:r>
            <a:r>
              <a:rPr lang="en-US" alt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+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金叉</a:t>
            </a:r>
            <a:r>
              <a:rPr lang="en-US" alt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=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跟踪龙头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99" y="737235"/>
            <a:ext cx="9476198" cy="51329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高估的风险管理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强势股的风险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900" y="5868495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绿柱破熊线，周线死叉，直接回避</a:t>
            </a:r>
            <a:endParaRPr lang="en-US" alt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牛线下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移，一股不留，高估本质是拉高容易出货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9453" y="737235"/>
            <a:ext cx="9473094" cy="5131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强势股的风险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900" y="5868495"/>
            <a:ext cx="1074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绿柱破熊线，周线死叉，直接回避</a:t>
            </a:r>
            <a:endParaRPr lang="en-US" alt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牛线下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移，一股</a:t>
            </a:r>
            <a:r>
              <a:rPr lang="zh-CN" altLang="en-US" sz="2000" b="1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不留，</a:t>
            </a:r>
            <a:r>
              <a:rPr lang="zh-CN" altLang="en-US" sz="20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高估本质是拉高容易出货</a:t>
            </a:r>
            <a:endParaRPr lang="zh-CN" altLang="zh-CN" sz="20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9495" y="737282"/>
            <a:ext cx="9473009" cy="513121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>
            <p:custDataLst>
              <p:tags r:id="rId1"/>
            </p:custDataLst>
          </p:nvPr>
        </p:nvSpPr>
        <p:spPr>
          <a:xfrm>
            <a:off x="8081127" y="2265590"/>
            <a:ext cx="3472521" cy="1522288"/>
          </a:xfrm>
          <a:custGeom>
            <a:avLst/>
            <a:gdLst>
              <a:gd name="connsiteX0" fmla="*/ 0 w 2979534"/>
              <a:gd name="connsiteY0" fmla="*/ 0 h 1899874"/>
              <a:gd name="connsiteX1" fmla="*/ 2979534 w 2979534"/>
              <a:gd name="connsiteY1" fmla="*/ 0 h 1899874"/>
              <a:gd name="connsiteX2" fmla="*/ 2979534 w 2979534"/>
              <a:gd name="connsiteY2" fmla="*/ 1507390 h 1899874"/>
              <a:gd name="connsiteX3" fmla="*/ 1354752 w 2979534"/>
              <a:gd name="connsiteY3" fmla="*/ 1507390 h 1899874"/>
              <a:gd name="connsiteX4" fmla="*/ 919837 w 2979534"/>
              <a:gd name="connsiteY4" fmla="*/ 1899874 h 1899874"/>
              <a:gd name="connsiteX5" fmla="*/ 949571 w 2979534"/>
              <a:gd name="connsiteY5" fmla="*/ 1507390 h 1899874"/>
              <a:gd name="connsiteX6" fmla="*/ 0 w 2979534"/>
              <a:gd name="connsiteY6" fmla="*/ 1507390 h 1899874"/>
              <a:gd name="connsiteX0-1" fmla="*/ 0 w 2979534"/>
              <a:gd name="connsiteY0-2" fmla="*/ 0 h 1703901"/>
              <a:gd name="connsiteX1-3" fmla="*/ 2979534 w 2979534"/>
              <a:gd name="connsiteY1-4" fmla="*/ 0 h 1703901"/>
              <a:gd name="connsiteX2-5" fmla="*/ 2979534 w 2979534"/>
              <a:gd name="connsiteY2-6" fmla="*/ 1507390 h 1703901"/>
              <a:gd name="connsiteX3-7" fmla="*/ 1354752 w 2979534"/>
              <a:gd name="connsiteY3-8" fmla="*/ 1507390 h 1703901"/>
              <a:gd name="connsiteX4-9" fmla="*/ 1003880 w 2979534"/>
              <a:gd name="connsiteY4-10" fmla="*/ 1703901 h 1703901"/>
              <a:gd name="connsiteX5-11" fmla="*/ 949571 w 2979534"/>
              <a:gd name="connsiteY5-12" fmla="*/ 1507390 h 1703901"/>
              <a:gd name="connsiteX6-13" fmla="*/ 0 w 2979534"/>
              <a:gd name="connsiteY6-14" fmla="*/ 1507390 h 1703901"/>
              <a:gd name="connsiteX7" fmla="*/ 0 w 2979534"/>
              <a:gd name="connsiteY7" fmla="*/ 0 h 1703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2979534" h="1703901">
                <a:moveTo>
                  <a:pt x="0" y="0"/>
                </a:moveTo>
                <a:lnTo>
                  <a:pt x="2979534" y="0"/>
                </a:lnTo>
                <a:lnTo>
                  <a:pt x="2979534" y="1507390"/>
                </a:lnTo>
                <a:lnTo>
                  <a:pt x="1354752" y="1507390"/>
                </a:lnTo>
                <a:lnTo>
                  <a:pt x="1003880" y="1703901"/>
                </a:lnTo>
                <a:lnTo>
                  <a:pt x="949571" y="1507390"/>
                </a:lnTo>
                <a:lnTo>
                  <a:pt x="0" y="15073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5188343" y="2941219"/>
            <a:ext cx="1625450" cy="162545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3"/>
            </p:custDataLst>
          </p:nvPr>
        </p:nvSpPr>
        <p:spPr>
          <a:xfrm flipH="1">
            <a:off x="397193" y="2221793"/>
            <a:ext cx="3606684" cy="1415224"/>
          </a:xfrm>
          <a:custGeom>
            <a:avLst/>
            <a:gdLst>
              <a:gd name="connsiteX0" fmla="*/ 0 w 2979534"/>
              <a:gd name="connsiteY0" fmla="*/ 0 h 1899874"/>
              <a:gd name="connsiteX1" fmla="*/ 2979534 w 2979534"/>
              <a:gd name="connsiteY1" fmla="*/ 0 h 1899874"/>
              <a:gd name="connsiteX2" fmla="*/ 2979534 w 2979534"/>
              <a:gd name="connsiteY2" fmla="*/ 1507390 h 1899874"/>
              <a:gd name="connsiteX3" fmla="*/ 1354752 w 2979534"/>
              <a:gd name="connsiteY3" fmla="*/ 1507390 h 1899874"/>
              <a:gd name="connsiteX4" fmla="*/ 919837 w 2979534"/>
              <a:gd name="connsiteY4" fmla="*/ 1899874 h 1899874"/>
              <a:gd name="connsiteX5" fmla="*/ 949571 w 2979534"/>
              <a:gd name="connsiteY5" fmla="*/ 1507390 h 1899874"/>
              <a:gd name="connsiteX6" fmla="*/ 0 w 2979534"/>
              <a:gd name="connsiteY6" fmla="*/ 1507390 h 1899874"/>
              <a:gd name="connsiteX0-1" fmla="*/ 0 w 2979534"/>
              <a:gd name="connsiteY0-2" fmla="*/ 0 h 1899874"/>
              <a:gd name="connsiteX1-3" fmla="*/ 2979534 w 2979534"/>
              <a:gd name="connsiteY1-4" fmla="*/ 0 h 1899874"/>
              <a:gd name="connsiteX2-5" fmla="*/ 2979534 w 2979534"/>
              <a:gd name="connsiteY2-6" fmla="*/ 1507390 h 1899874"/>
              <a:gd name="connsiteX3-7" fmla="*/ 1354752 w 2979534"/>
              <a:gd name="connsiteY3-8" fmla="*/ 1507390 h 1899874"/>
              <a:gd name="connsiteX4-9" fmla="*/ 919837 w 2979534"/>
              <a:gd name="connsiteY4-10" fmla="*/ 1899874 h 1899874"/>
              <a:gd name="connsiteX5-11" fmla="*/ 455078 w 2979534"/>
              <a:gd name="connsiteY5-12" fmla="*/ 1496258 h 1899874"/>
              <a:gd name="connsiteX6-13" fmla="*/ 0 w 2979534"/>
              <a:gd name="connsiteY6-14" fmla="*/ 1507390 h 1899874"/>
              <a:gd name="connsiteX7" fmla="*/ 0 w 2979534"/>
              <a:gd name="connsiteY7" fmla="*/ 0 h 1899874"/>
              <a:gd name="connsiteX0-15" fmla="*/ 0 w 2979534"/>
              <a:gd name="connsiteY0-16" fmla="*/ 0 h 1899874"/>
              <a:gd name="connsiteX1-17" fmla="*/ 2979534 w 2979534"/>
              <a:gd name="connsiteY1-18" fmla="*/ 0 h 1899874"/>
              <a:gd name="connsiteX2-19" fmla="*/ 2979534 w 2979534"/>
              <a:gd name="connsiteY2-20" fmla="*/ 1507390 h 1899874"/>
              <a:gd name="connsiteX3-21" fmla="*/ 788333 w 2979534"/>
              <a:gd name="connsiteY3-22" fmla="*/ 1507390 h 1899874"/>
              <a:gd name="connsiteX4-23" fmla="*/ 919837 w 2979534"/>
              <a:gd name="connsiteY4-24" fmla="*/ 1899874 h 1899874"/>
              <a:gd name="connsiteX5-25" fmla="*/ 455078 w 2979534"/>
              <a:gd name="connsiteY5-26" fmla="*/ 1496258 h 1899874"/>
              <a:gd name="connsiteX6-27" fmla="*/ 0 w 2979534"/>
              <a:gd name="connsiteY6-28" fmla="*/ 1507390 h 1899874"/>
              <a:gd name="connsiteX7-29" fmla="*/ 0 w 2979534"/>
              <a:gd name="connsiteY7-30" fmla="*/ 0 h 1899874"/>
              <a:gd name="connsiteX0-31" fmla="*/ 0 w 2979534"/>
              <a:gd name="connsiteY0-32" fmla="*/ 0 h 1866477"/>
              <a:gd name="connsiteX1-33" fmla="*/ 2979534 w 2979534"/>
              <a:gd name="connsiteY1-34" fmla="*/ 0 h 1866477"/>
              <a:gd name="connsiteX2-35" fmla="*/ 2979534 w 2979534"/>
              <a:gd name="connsiteY2-36" fmla="*/ 1507390 h 1866477"/>
              <a:gd name="connsiteX3-37" fmla="*/ 788333 w 2979534"/>
              <a:gd name="connsiteY3-38" fmla="*/ 1507390 h 1866477"/>
              <a:gd name="connsiteX4-39" fmla="*/ 443325 w 2979534"/>
              <a:gd name="connsiteY4-40" fmla="*/ 1866477 h 1866477"/>
              <a:gd name="connsiteX5-41" fmla="*/ 455078 w 2979534"/>
              <a:gd name="connsiteY5-42" fmla="*/ 1496258 h 1866477"/>
              <a:gd name="connsiteX6-43" fmla="*/ 0 w 2979534"/>
              <a:gd name="connsiteY6-44" fmla="*/ 1507390 h 1866477"/>
              <a:gd name="connsiteX7-45" fmla="*/ 0 w 2979534"/>
              <a:gd name="connsiteY7-46" fmla="*/ 0 h 1866477"/>
              <a:gd name="connsiteX0-47" fmla="*/ 0 w 2979534"/>
              <a:gd name="connsiteY0-48" fmla="*/ 0 h 1688362"/>
              <a:gd name="connsiteX1-49" fmla="*/ 2979534 w 2979534"/>
              <a:gd name="connsiteY1-50" fmla="*/ 0 h 1688362"/>
              <a:gd name="connsiteX2-51" fmla="*/ 2979534 w 2979534"/>
              <a:gd name="connsiteY2-52" fmla="*/ 1507390 h 1688362"/>
              <a:gd name="connsiteX3-53" fmla="*/ 788333 w 2979534"/>
              <a:gd name="connsiteY3-54" fmla="*/ 1507390 h 1688362"/>
              <a:gd name="connsiteX4-55" fmla="*/ 542223 w 2979534"/>
              <a:gd name="connsiteY4-56" fmla="*/ 1688362 h 1688362"/>
              <a:gd name="connsiteX5-57" fmla="*/ 455078 w 2979534"/>
              <a:gd name="connsiteY5-58" fmla="*/ 1496258 h 1688362"/>
              <a:gd name="connsiteX6-59" fmla="*/ 0 w 2979534"/>
              <a:gd name="connsiteY6-60" fmla="*/ 1507390 h 1688362"/>
              <a:gd name="connsiteX7-61" fmla="*/ 0 w 2979534"/>
              <a:gd name="connsiteY7-62" fmla="*/ 0 h 16883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2979534" h="1688362">
                <a:moveTo>
                  <a:pt x="0" y="0"/>
                </a:moveTo>
                <a:lnTo>
                  <a:pt x="2979534" y="0"/>
                </a:lnTo>
                <a:lnTo>
                  <a:pt x="2979534" y="1507390"/>
                </a:lnTo>
                <a:lnTo>
                  <a:pt x="788333" y="1507390"/>
                </a:lnTo>
                <a:lnTo>
                  <a:pt x="542223" y="1688362"/>
                </a:lnTo>
                <a:lnTo>
                  <a:pt x="455078" y="1496258"/>
                </a:lnTo>
                <a:lnTo>
                  <a:pt x="0" y="15073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4"/>
            </p:custDataLst>
          </p:nvPr>
        </p:nvSpPr>
        <p:spPr>
          <a:xfrm>
            <a:off x="3953400" y="943770"/>
            <a:ext cx="4601908" cy="1426105"/>
          </a:xfrm>
          <a:custGeom>
            <a:avLst/>
            <a:gdLst>
              <a:gd name="connsiteX0" fmla="*/ 0 w 3231726"/>
              <a:gd name="connsiteY0" fmla="*/ 0 h 2185192"/>
              <a:gd name="connsiteX1" fmla="*/ 3231726 w 3231726"/>
              <a:gd name="connsiteY1" fmla="*/ 0 h 2185192"/>
              <a:gd name="connsiteX2" fmla="*/ 3231726 w 3231726"/>
              <a:gd name="connsiteY2" fmla="*/ 1836000 h 2185192"/>
              <a:gd name="connsiteX3" fmla="*/ 2925662 w 3231726"/>
              <a:gd name="connsiteY3" fmla="*/ 1836000 h 2185192"/>
              <a:gd name="connsiteX4" fmla="*/ 3062302 w 3231726"/>
              <a:gd name="connsiteY4" fmla="*/ 2185192 h 2185192"/>
              <a:gd name="connsiteX5" fmla="*/ 2490350 w 3231726"/>
              <a:gd name="connsiteY5" fmla="*/ 1836000 h 2185192"/>
              <a:gd name="connsiteX6" fmla="*/ 0 w 3231726"/>
              <a:gd name="connsiteY6" fmla="*/ 1836000 h 2185192"/>
              <a:gd name="connsiteX0-1" fmla="*/ 0 w 3231726"/>
              <a:gd name="connsiteY0-2" fmla="*/ 0 h 2390617"/>
              <a:gd name="connsiteX1-3" fmla="*/ 3231726 w 3231726"/>
              <a:gd name="connsiteY1-4" fmla="*/ 0 h 2390617"/>
              <a:gd name="connsiteX2-5" fmla="*/ 3231726 w 3231726"/>
              <a:gd name="connsiteY2-6" fmla="*/ 1836000 h 2390617"/>
              <a:gd name="connsiteX3-7" fmla="*/ 2925662 w 3231726"/>
              <a:gd name="connsiteY3-8" fmla="*/ 1836000 h 2390617"/>
              <a:gd name="connsiteX4-9" fmla="*/ 2291911 w 3231726"/>
              <a:gd name="connsiteY4-10" fmla="*/ 2390617 h 2390617"/>
              <a:gd name="connsiteX5-11" fmla="*/ 2490350 w 3231726"/>
              <a:gd name="connsiteY5-12" fmla="*/ 1836000 h 2390617"/>
              <a:gd name="connsiteX6-13" fmla="*/ 0 w 3231726"/>
              <a:gd name="connsiteY6-14" fmla="*/ 1836000 h 2390617"/>
              <a:gd name="connsiteX7" fmla="*/ 0 w 3231726"/>
              <a:gd name="connsiteY7" fmla="*/ 0 h 2390617"/>
              <a:gd name="connsiteX0-15" fmla="*/ 0 w 3231726"/>
              <a:gd name="connsiteY0-16" fmla="*/ 0 h 2390617"/>
              <a:gd name="connsiteX1-17" fmla="*/ 3231726 w 3231726"/>
              <a:gd name="connsiteY1-18" fmla="*/ 0 h 2390617"/>
              <a:gd name="connsiteX2-19" fmla="*/ 3231726 w 3231726"/>
              <a:gd name="connsiteY2-20" fmla="*/ 1836000 h 2390617"/>
              <a:gd name="connsiteX3-21" fmla="*/ 2925662 w 3231726"/>
              <a:gd name="connsiteY3-22" fmla="*/ 1836000 h 2390617"/>
              <a:gd name="connsiteX4-23" fmla="*/ 2291911 w 3231726"/>
              <a:gd name="connsiteY4-24" fmla="*/ 2390617 h 2390617"/>
              <a:gd name="connsiteX5-25" fmla="*/ 1519711 w 3231726"/>
              <a:gd name="connsiteY5-26" fmla="*/ 1836001 h 2390617"/>
              <a:gd name="connsiteX6-27" fmla="*/ 0 w 3231726"/>
              <a:gd name="connsiteY6-28" fmla="*/ 1836000 h 2390617"/>
              <a:gd name="connsiteX7-29" fmla="*/ 0 w 3231726"/>
              <a:gd name="connsiteY7-30" fmla="*/ 0 h 2390617"/>
              <a:gd name="connsiteX0-31" fmla="*/ 0 w 3231726"/>
              <a:gd name="connsiteY0-32" fmla="*/ 0 h 2390617"/>
              <a:gd name="connsiteX1-33" fmla="*/ 3231726 w 3231726"/>
              <a:gd name="connsiteY1-34" fmla="*/ 0 h 2390617"/>
              <a:gd name="connsiteX2-35" fmla="*/ 3231726 w 3231726"/>
              <a:gd name="connsiteY2-36" fmla="*/ 1836000 h 2390617"/>
              <a:gd name="connsiteX3-37" fmla="*/ 1878595 w 3231726"/>
              <a:gd name="connsiteY3-38" fmla="*/ 1848839 h 2390617"/>
              <a:gd name="connsiteX4-39" fmla="*/ 2291911 w 3231726"/>
              <a:gd name="connsiteY4-40" fmla="*/ 2390617 h 2390617"/>
              <a:gd name="connsiteX5-41" fmla="*/ 1519711 w 3231726"/>
              <a:gd name="connsiteY5-42" fmla="*/ 1836001 h 2390617"/>
              <a:gd name="connsiteX6-43" fmla="*/ 0 w 3231726"/>
              <a:gd name="connsiteY6-44" fmla="*/ 1836000 h 2390617"/>
              <a:gd name="connsiteX7-45" fmla="*/ 0 w 3231726"/>
              <a:gd name="connsiteY7-46" fmla="*/ 0 h 2390617"/>
              <a:gd name="connsiteX0-47" fmla="*/ 0 w 3231726"/>
              <a:gd name="connsiteY0-48" fmla="*/ 0 h 2390617"/>
              <a:gd name="connsiteX1-49" fmla="*/ 3231726 w 3231726"/>
              <a:gd name="connsiteY1-50" fmla="*/ 0 h 2390617"/>
              <a:gd name="connsiteX2-51" fmla="*/ 3231726 w 3231726"/>
              <a:gd name="connsiteY2-52" fmla="*/ 1836000 h 2390617"/>
              <a:gd name="connsiteX3-53" fmla="*/ 1878595 w 3231726"/>
              <a:gd name="connsiteY3-54" fmla="*/ 1848839 h 2390617"/>
              <a:gd name="connsiteX4-55" fmla="*/ 1420628 w 3231726"/>
              <a:gd name="connsiteY4-56" fmla="*/ 2390617 h 2390617"/>
              <a:gd name="connsiteX5-57" fmla="*/ 1519711 w 3231726"/>
              <a:gd name="connsiteY5-58" fmla="*/ 1836001 h 2390617"/>
              <a:gd name="connsiteX6-59" fmla="*/ 0 w 3231726"/>
              <a:gd name="connsiteY6-60" fmla="*/ 1836000 h 2390617"/>
              <a:gd name="connsiteX7-61" fmla="*/ 0 w 3231726"/>
              <a:gd name="connsiteY7-62" fmla="*/ 0 h 2390617"/>
              <a:gd name="connsiteX0-63" fmla="*/ 0 w 3231726"/>
              <a:gd name="connsiteY0-64" fmla="*/ 0 h 2439320"/>
              <a:gd name="connsiteX1-65" fmla="*/ 3231726 w 3231726"/>
              <a:gd name="connsiteY1-66" fmla="*/ 0 h 2439320"/>
              <a:gd name="connsiteX2-67" fmla="*/ 3231726 w 3231726"/>
              <a:gd name="connsiteY2-68" fmla="*/ 1836000 h 2439320"/>
              <a:gd name="connsiteX3-69" fmla="*/ 1878595 w 3231726"/>
              <a:gd name="connsiteY3-70" fmla="*/ 1848839 h 2439320"/>
              <a:gd name="connsiteX4-71" fmla="*/ 1604056 w 3231726"/>
              <a:gd name="connsiteY4-72" fmla="*/ 2439320 h 2439320"/>
              <a:gd name="connsiteX5-73" fmla="*/ 1519711 w 3231726"/>
              <a:gd name="connsiteY5-74" fmla="*/ 1836001 h 2439320"/>
              <a:gd name="connsiteX6-75" fmla="*/ 0 w 3231726"/>
              <a:gd name="connsiteY6-76" fmla="*/ 1836000 h 2439320"/>
              <a:gd name="connsiteX7-77" fmla="*/ 0 w 3231726"/>
              <a:gd name="connsiteY7-78" fmla="*/ 0 h 24393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3231726" h="2439320">
                <a:moveTo>
                  <a:pt x="0" y="0"/>
                </a:moveTo>
                <a:lnTo>
                  <a:pt x="3231726" y="0"/>
                </a:lnTo>
                <a:lnTo>
                  <a:pt x="3231726" y="1836000"/>
                </a:lnTo>
                <a:lnTo>
                  <a:pt x="1878595" y="1848839"/>
                </a:lnTo>
                <a:lnTo>
                  <a:pt x="1604056" y="2439320"/>
                </a:lnTo>
                <a:lnTo>
                  <a:pt x="1519711" y="1836001"/>
                </a:lnTo>
                <a:lnTo>
                  <a:pt x="0" y="183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rIns="144000" bIns="144000" rtlCol="0" anchor="ctr">
            <a:noAutofit/>
          </a:bodyPr>
          <a:p>
            <a:pPr algn="ctr"/>
            <a:r>
              <a:rPr lang="en-US" alt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1.</a:t>
            </a:r>
            <a:r>
              <a:rPr 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业绩披露形式，不同业绩报告区别（预告，快报，正式财报）</a:t>
            </a:r>
            <a:endParaRPr lang="zh-CN" altLang="en-US" sz="2000" kern="0" dirty="0" smtClean="0">
              <a:ln>
                <a:noFill/>
                <a:prstDash val="sysDot"/>
              </a:ln>
              <a:solidFill>
                <a:schemeClr val="lt1">
                  <a:lumMod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  <p:sp>
        <p:nvSpPr>
          <p:cNvPr id="14" name="任意多边形: 形状 13"/>
          <p:cNvSpPr/>
          <p:nvPr>
            <p:custDataLst>
              <p:tags r:id="rId5"/>
            </p:custDataLst>
          </p:nvPr>
        </p:nvSpPr>
        <p:spPr>
          <a:xfrm>
            <a:off x="541655" y="2579370"/>
            <a:ext cx="4337050" cy="1372870"/>
          </a:xfrm>
          <a:custGeom>
            <a:avLst/>
            <a:gdLst>
              <a:gd name="connsiteX0" fmla="*/ 0 w 3480888"/>
              <a:gd name="connsiteY0" fmla="*/ 0 h 1533525"/>
              <a:gd name="connsiteX1" fmla="*/ 3149648 w 3480888"/>
              <a:gd name="connsiteY1" fmla="*/ 0 h 1533525"/>
              <a:gd name="connsiteX2" fmla="*/ 3149648 w 3480888"/>
              <a:gd name="connsiteY2" fmla="*/ 823081 h 1533525"/>
              <a:gd name="connsiteX3" fmla="*/ 3480888 w 3480888"/>
              <a:gd name="connsiteY3" fmla="*/ 914457 h 1533525"/>
              <a:gd name="connsiteX4" fmla="*/ 3149648 w 3480888"/>
              <a:gd name="connsiteY4" fmla="*/ 1120562 h 1533525"/>
              <a:gd name="connsiteX5" fmla="*/ 3149648 w 3480888"/>
              <a:gd name="connsiteY5" fmla="*/ 1533525 h 1533525"/>
              <a:gd name="connsiteX6" fmla="*/ 0 w 3480888"/>
              <a:gd name="connsiteY6" fmla="*/ 1533525 h 1533525"/>
              <a:gd name="connsiteX0-1" fmla="*/ 0 w 3474538"/>
              <a:gd name="connsiteY0-2" fmla="*/ 0 h 1533525"/>
              <a:gd name="connsiteX1-3" fmla="*/ 3149648 w 3474538"/>
              <a:gd name="connsiteY1-4" fmla="*/ 0 h 1533525"/>
              <a:gd name="connsiteX2-5" fmla="*/ 3149648 w 3474538"/>
              <a:gd name="connsiteY2-6" fmla="*/ 823081 h 1533525"/>
              <a:gd name="connsiteX3-7" fmla="*/ 3474538 w 3474538"/>
              <a:gd name="connsiteY3-8" fmla="*/ 958907 h 1533525"/>
              <a:gd name="connsiteX4-9" fmla="*/ 3149648 w 3474538"/>
              <a:gd name="connsiteY4-10" fmla="*/ 1120562 h 1533525"/>
              <a:gd name="connsiteX5-11" fmla="*/ 3149648 w 3474538"/>
              <a:gd name="connsiteY5-12" fmla="*/ 1533525 h 1533525"/>
              <a:gd name="connsiteX6-13" fmla="*/ 0 w 3474538"/>
              <a:gd name="connsiteY6-14" fmla="*/ 1533525 h 1533525"/>
              <a:gd name="connsiteX7" fmla="*/ 0 w 3474538"/>
              <a:gd name="connsiteY7" fmla="*/ 0 h 1533525"/>
              <a:gd name="connsiteX0-15" fmla="*/ 0 w 3474538"/>
              <a:gd name="connsiteY0-16" fmla="*/ 0 h 1533525"/>
              <a:gd name="connsiteX1-17" fmla="*/ 3149648 w 3474538"/>
              <a:gd name="connsiteY1-18" fmla="*/ 0 h 1533525"/>
              <a:gd name="connsiteX2-19" fmla="*/ 3149648 w 3474538"/>
              <a:gd name="connsiteY2-20" fmla="*/ 823081 h 1533525"/>
              <a:gd name="connsiteX3-21" fmla="*/ 3474538 w 3474538"/>
              <a:gd name="connsiteY3-22" fmla="*/ 1157079 h 1533525"/>
              <a:gd name="connsiteX4-23" fmla="*/ 3149648 w 3474538"/>
              <a:gd name="connsiteY4-24" fmla="*/ 1120562 h 1533525"/>
              <a:gd name="connsiteX5-25" fmla="*/ 3149648 w 3474538"/>
              <a:gd name="connsiteY5-26" fmla="*/ 1533525 h 1533525"/>
              <a:gd name="connsiteX6-27" fmla="*/ 0 w 3474538"/>
              <a:gd name="connsiteY6-28" fmla="*/ 1533525 h 1533525"/>
              <a:gd name="connsiteX7-29" fmla="*/ 0 w 3474538"/>
              <a:gd name="connsiteY7-30" fmla="*/ 0 h 1533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3474538" h="1533525">
                <a:moveTo>
                  <a:pt x="0" y="0"/>
                </a:moveTo>
                <a:lnTo>
                  <a:pt x="3149648" y="0"/>
                </a:lnTo>
                <a:lnTo>
                  <a:pt x="3149648" y="823081"/>
                </a:lnTo>
                <a:lnTo>
                  <a:pt x="3474538" y="1157079"/>
                </a:lnTo>
                <a:lnTo>
                  <a:pt x="3149648" y="1120562"/>
                </a:lnTo>
                <a:lnTo>
                  <a:pt x="3149648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32000" tIns="288000" rIns="792000" rtlCol="0" anchor="ctr">
            <a:noAutofit/>
          </a:bodyPr>
          <a:p>
            <a:pPr algn="ctr"/>
            <a:r>
              <a:rPr lang="en-US" alt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2.</a:t>
            </a:r>
            <a:r>
              <a:rPr 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上市公司业绩发布时间轴</a:t>
            </a:r>
            <a:endParaRPr lang="zh-CN" sz="20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（财报</a:t>
            </a:r>
            <a:r>
              <a:rPr lang="zh-CN" altLang="en-US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关键窗口期）</a:t>
            </a:r>
            <a:endParaRPr lang="zh-CN" altLang="en-US" sz="2000" kern="0" dirty="0" smtClean="0">
              <a:ln>
                <a:noFill/>
                <a:prstDash val="sysDot"/>
              </a:ln>
              <a:solidFill>
                <a:schemeClr val="lt1">
                  <a:lumMod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  <p:sp>
        <p:nvSpPr>
          <p:cNvPr id="10" name="任意多边形: 形状 9"/>
          <p:cNvSpPr/>
          <p:nvPr>
            <p:custDataLst>
              <p:tags r:id="rId6"/>
            </p:custDataLst>
          </p:nvPr>
        </p:nvSpPr>
        <p:spPr>
          <a:xfrm>
            <a:off x="1062052" y="4396586"/>
            <a:ext cx="4083532" cy="1230792"/>
          </a:xfrm>
          <a:custGeom>
            <a:avLst/>
            <a:gdLst>
              <a:gd name="connsiteX0" fmla="*/ 0 w 3480888"/>
              <a:gd name="connsiteY0" fmla="*/ 0 h 1533525"/>
              <a:gd name="connsiteX1" fmla="*/ 3149648 w 3480888"/>
              <a:gd name="connsiteY1" fmla="*/ 0 h 1533525"/>
              <a:gd name="connsiteX2" fmla="*/ 3149648 w 3480888"/>
              <a:gd name="connsiteY2" fmla="*/ 823081 h 1533525"/>
              <a:gd name="connsiteX3" fmla="*/ 3480888 w 3480888"/>
              <a:gd name="connsiteY3" fmla="*/ 914457 h 1533525"/>
              <a:gd name="connsiteX4" fmla="*/ 3149648 w 3480888"/>
              <a:gd name="connsiteY4" fmla="*/ 1120562 h 1533525"/>
              <a:gd name="connsiteX5" fmla="*/ 3149648 w 3480888"/>
              <a:gd name="connsiteY5" fmla="*/ 1533525 h 1533525"/>
              <a:gd name="connsiteX6" fmla="*/ 0 w 3480888"/>
              <a:gd name="connsiteY6" fmla="*/ 1533525 h 1533525"/>
              <a:gd name="connsiteX0-1" fmla="*/ 0 w 3474538"/>
              <a:gd name="connsiteY0-2" fmla="*/ 0 h 1533525"/>
              <a:gd name="connsiteX1-3" fmla="*/ 3149648 w 3474538"/>
              <a:gd name="connsiteY1-4" fmla="*/ 0 h 1533525"/>
              <a:gd name="connsiteX2-5" fmla="*/ 3149648 w 3474538"/>
              <a:gd name="connsiteY2-6" fmla="*/ 823081 h 1533525"/>
              <a:gd name="connsiteX3-7" fmla="*/ 3474538 w 3474538"/>
              <a:gd name="connsiteY3-8" fmla="*/ 958907 h 1533525"/>
              <a:gd name="connsiteX4-9" fmla="*/ 3149648 w 3474538"/>
              <a:gd name="connsiteY4-10" fmla="*/ 1120562 h 1533525"/>
              <a:gd name="connsiteX5-11" fmla="*/ 3149648 w 3474538"/>
              <a:gd name="connsiteY5-12" fmla="*/ 1533525 h 1533525"/>
              <a:gd name="connsiteX6-13" fmla="*/ 0 w 3474538"/>
              <a:gd name="connsiteY6-14" fmla="*/ 1533525 h 1533525"/>
              <a:gd name="connsiteX7" fmla="*/ 0 w 3474538"/>
              <a:gd name="connsiteY7" fmla="*/ 0 h 1533525"/>
              <a:gd name="connsiteX0-15" fmla="*/ 0 w 3485890"/>
              <a:gd name="connsiteY0-16" fmla="*/ 0 h 1533525"/>
              <a:gd name="connsiteX1-17" fmla="*/ 3149648 w 3485890"/>
              <a:gd name="connsiteY1-18" fmla="*/ 0 h 1533525"/>
              <a:gd name="connsiteX2-19" fmla="*/ 3149648 w 3485890"/>
              <a:gd name="connsiteY2-20" fmla="*/ 823081 h 1533525"/>
              <a:gd name="connsiteX3-21" fmla="*/ 3485890 w 3485890"/>
              <a:gd name="connsiteY3-22" fmla="*/ 682983 h 1533525"/>
              <a:gd name="connsiteX4-23" fmla="*/ 3149648 w 3485890"/>
              <a:gd name="connsiteY4-24" fmla="*/ 1120562 h 1533525"/>
              <a:gd name="connsiteX5-25" fmla="*/ 3149648 w 3485890"/>
              <a:gd name="connsiteY5-26" fmla="*/ 1533525 h 1533525"/>
              <a:gd name="connsiteX6-27" fmla="*/ 0 w 3485890"/>
              <a:gd name="connsiteY6-28" fmla="*/ 1533525 h 1533525"/>
              <a:gd name="connsiteX7-29" fmla="*/ 0 w 3485890"/>
              <a:gd name="connsiteY7-30" fmla="*/ 0 h 1533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3485890" h="1533525">
                <a:moveTo>
                  <a:pt x="0" y="0"/>
                </a:moveTo>
                <a:lnTo>
                  <a:pt x="3149648" y="0"/>
                </a:lnTo>
                <a:lnTo>
                  <a:pt x="3149648" y="823081"/>
                </a:lnTo>
                <a:lnTo>
                  <a:pt x="3485890" y="682983"/>
                </a:lnTo>
                <a:lnTo>
                  <a:pt x="3149648" y="1120562"/>
                </a:lnTo>
                <a:lnTo>
                  <a:pt x="3149648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88000" rIns="468000" rtlCol="0" anchor="ctr">
            <a:noAutofit/>
          </a:bodyPr>
          <a:p>
            <a:pPr algn="ctr"/>
            <a:r>
              <a:rPr lang="en-US" alt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3.</a:t>
            </a:r>
            <a:r>
              <a:rPr 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业绩的多种类型</a:t>
            </a:r>
            <a:endParaRPr lang="zh-CN" sz="20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r>
              <a:rPr 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（利好和利空）</a:t>
            </a:r>
            <a:endParaRPr lang="zh-CN" altLang="en-US" sz="2000" kern="0" dirty="0" smtClean="0">
              <a:ln>
                <a:noFill/>
                <a:prstDash val="sysDot"/>
              </a:ln>
              <a:solidFill>
                <a:schemeClr val="lt1">
                  <a:lumMod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  <p:sp>
        <p:nvSpPr>
          <p:cNvPr id="23" name="任意多边形: 形状 22"/>
          <p:cNvSpPr/>
          <p:nvPr>
            <p:custDataLst>
              <p:tags r:id="rId7"/>
            </p:custDataLst>
          </p:nvPr>
        </p:nvSpPr>
        <p:spPr>
          <a:xfrm flipH="1">
            <a:off x="7059295" y="2583180"/>
            <a:ext cx="4258945" cy="1318895"/>
          </a:xfrm>
          <a:custGeom>
            <a:avLst/>
            <a:gdLst>
              <a:gd name="connsiteX0" fmla="*/ 0 w 3480888"/>
              <a:gd name="connsiteY0" fmla="*/ 0 h 1533525"/>
              <a:gd name="connsiteX1" fmla="*/ 3149648 w 3480888"/>
              <a:gd name="connsiteY1" fmla="*/ 0 h 1533525"/>
              <a:gd name="connsiteX2" fmla="*/ 3149648 w 3480888"/>
              <a:gd name="connsiteY2" fmla="*/ 823081 h 1533525"/>
              <a:gd name="connsiteX3" fmla="*/ 3480888 w 3480888"/>
              <a:gd name="connsiteY3" fmla="*/ 914457 h 1533525"/>
              <a:gd name="connsiteX4" fmla="*/ 3149648 w 3480888"/>
              <a:gd name="connsiteY4" fmla="*/ 1120562 h 1533525"/>
              <a:gd name="connsiteX5" fmla="*/ 3149648 w 3480888"/>
              <a:gd name="connsiteY5" fmla="*/ 1533525 h 1533525"/>
              <a:gd name="connsiteX6" fmla="*/ 0 w 3480888"/>
              <a:gd name="connsiteY6" fmla="*/ 1533525 h 1533525"/>
              <a:gd name="connsiteX0-1" fmla="*/ 0 w 3474538"/>
              <a:gd name="connsiteY0-2" fmla="*/ 0 h 1533525"/>
              <a:gd name="connsiteX1-3" fmla="*/ 3149648 w 3474538"/>
              <a:gd name="connsiteY1-4" fmla="*/ 0 h 1533525"/>
              <a:gd name="connsiteX2-5" fmla="*/ 3149648 w 3474538"/>
              <a:gd name="connsiteY2-6" fmla="*/ 823081 h 1533525"/>
              <a:gd name="connsiteX3-7" fmla="*/ 3474538 w 3474538"/>
              <a:gd name="connsiteY3-8" fmla="*/ 958907 h 1533525"/>
              <a:gd name="connsiteX4-9" fmla="*/ 3149648 w 3474538"/>
              <a:gd name="connsiteY4-10" fmla="*/ 1120562 h 1533525"/>
              <a:gd name="connsiteX5-11" fmla="*/ 3149648 w 3474538"/>
              <a:gd name="connsiteY5-12" fmla="*/ 1533525 h 1533525"/>
              <a:gd name="connsiteX6-13" fmla="*/ 0 w 3474538"/>
              <a:gd name="connsiteY6-14" fmla="*/ 1533525 h 1533525"/>
              <a:gd name="connsiteX7" fmla="*/ 0 w 3474538"/>
              <a:gd name="connsiteY7" fmla="*/ 0 h 1533525"/>
              <a:gd name="connsiteX0-15" fmla="*/ 0 w 3474538"/>
              <a:gd name="connsiteY0-16" fmla="*/ 0 h 1533525"/>
              <a:gd name="connsiteX1-17" fmla="*/ 3149648 w 3474538"/>
              <a:gd name="connsiteY1-18" fmla="*/ 0 h 1533525"/>
              <a:gd name="connsiteX2-19" fmla="*/ 3149648 w 3474538"/>
              <a:gd name="connsiteY2-20" fmla="*/ 823081 h 1533525"/>
              <a:gd name="connsiteX3-21" fmla="*/ 3474538 w 3474538"/>
              <a:gd name="connsiteY3-22" fmla="*/ 1157079 h 1533525"/>
              <a:gd name="connsiteX4-23" fmla="*/ 3149648 w 3474538"/>
              <a:gd name="connsiteY4-24" fmla="*/ 1120562 h 1533525"/>
              <a:gd name="connsiteX5-25" fmla="*/ 3149648 w 3474538"/>
              <a:gd name="connsiteY5-26" fmla="*/ 1533525 h 1533525"/>
              <a:gd name="connsiteX6-27" fmla="*/ 0 w 3474538"/>
              <a:gd name="connsiteY6-28" fmla="*/ 1533525 h 1533525"/>
              <a:gd name="connsiteX7-29" fmla="*/ 0 w 3474538"/>
              <a:gd name="connsiteY7-30" fmla="*/ 0 h 1533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3474538" h="1533525">
                <a:moveTo>
                  <a:pt x="0" y="0"/>
                </a:moveTo>
                <a:lnTo>
                  <a:pt x="3149648" y="0"/>
                </a:lnTo>
                <a:lnTo>
                  <a:pt x="3149648" y="823081"/>
                </a:lnTo>
                <a:lnTo>
                  <a:pt x="3474538" y="1157079"/>
                </a:lnTo>
                <a:lnTo>
                  <a:pt x="3149648" y="1120562"/>
                </a:lnTo>
                <a:lnTo>
                  <a:pt x="3149648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4000" tIns="252000" rIns="144000" rtlCol="0" anchor="ctr">
            <a:noAutofit/>
          </a:bodyPr>
          <a:p>
            <a:pPr algn="ctr"/>
            <a:r>
              <a:rPr lang="en-US" alt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4.</a:t>
            </a:r>
            <a:r>
              <a:rPr 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常用的财报</a:t>
            </a:r>
            <a:r>
              <a:rPr 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指标解析</a:t>
            </a:r>
            <a:endParaRPr lang="zh-CN" sz="20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r>
              <a:rPr 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读懂指标找业绩好票</a:t>
            </a:r>
            <a:endParaRPr lang="zh-CN" altLang="en-US" sz="2000" kern="0" dirty="0" smtClean="0">
              <a:ln>
                <a:noFill/>
                <a:prstDash val="sysDot"/>
              </a:ln>
              <a:solidFill>
                <a:schemeClr val="lt1">
                  <a:lumMod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  <p:sp>
        <p:nvSpPr>
          <p:cNvPr id="25" name="任意多边形: 形状 24"/>
          <p:cNvSpPr/>
          <p:nvPr>
            <p:custDataLst>
              <p:tags r:id="rId8"/>
            </p:custDataLst>
          </p:nvPr>
        </p:nvSpPr>
        <p:spPr>
          <a:xfrm flipH="1">
            <a:off x="6771005" y="4407535"/>
            <a:ext cx="4356100" cy="1230630"/>
          </a:xfrm>
          <a:custGeom>
            <a:avLst/>
            <a:gdLst>
              <a:gd name="connsiteX0" fmla="*/ 0 w 3480888"/>
              <a:gd name="connsiteY0" fmla="*/ 0 h 1533525"/>
              <a:gd name="connsiteX1" fmla="*/ 3149648 w 3480888"/>
              <a:gd name="connsiteY1" fmla="*/ 0 h 1533525"/>
              <a:gd name="connsiteX2" fmla="*/ 3149648 w 3480888"/>
              <a:gd name="connsiteY2" fmla="*/ 823081 h 1533525"/>
              <a:gd name="connsiteX3" fmla="*/ 3480888 w 3480888"/>
              <a:gd name="connsiteY3" fmla="*/ 914457 h 1533525"/>
              <a:gd name="connsiteX4" fmla="*/ 3149648 w 3480888"/>
              <a:gd name="connsiteY4" fmla="*/ 1120562 h 1533525"/>
              <a:gd name="connsiteX5" fmla="*/ 3149648 w 3480888"/>
              <a:gd name="connsiteY5" fmla="*/ 1533525 h 1533525"/>
              <a:gd name="connsiteX6" fmla="*/ 0 w 3480888"/>
              <a:gd name="connsiteY6" fmla="*/ 1533525 h 1533525"/>
              <a:gd name="connsiteX0-1" fmla="*/ 0 w 3474538"/>
              <a:gd name="connsiteY0-2" fmla="*/ 0 h 1533525"/>
              <a:gd name="connsiteX1-3" fmla="*/ 3149648 w 3474538"/>
              <a:gd name="connsiteY1-4" fmla="*/ 0 h 1533525"/>
              <a:gd name="connsiteX2-5" fmla="*/ 3149648 w 3474538"/>
              <a:gd name="connsiteY2-6" fmla="*/ 823081 h 1533525"/>
              <a:gd name="connsiteX3-7" fmla="*/ 3474538 w 3474538"/>
              <a:gd name="connsiteY3-8" fmla="*/ 958907 h 1533525"/>
              <a:gd name="connsiteX4-9" fmla="*/ 3149648 w 3474538"/>
              <a:gd name="connsiteY4-10" fmla="*/ 1120562 h 1533525"/>
              <a:gd name="connsiteX5-11" fmla="*/ 3149648 w 3474538"/>
              <a:gd name="connsiteY5-12" fmla="*/ 1533525 h 1533525"/>
              <a:gd name="connsiteX6-13" fmla="*/ 0 w 3474538"/>
              <a:gd name="connsiteY6-14" fmla="*/ 1533525 h 1533525"/>
              <a:gd name="connsiteX7" fmla="*/ 0 w 3474538"/>
              <a:gd name="connsiteY7" fmla="*/ 0 h 1533525"/>
              <a:gd name="connsiteX0-15" fmla="*/ 0 w 3485890"/>
              <a:gd name="connsiteY0-16" fmla="*/ 0 h 1533525"/>
              <a:gd name="connsiteX1-17" fmla="*/ 3149648 w 3485890"/>
              <a:gd name="connsiteY1-18" fmla="*/ 0 h 1533525"/>
              <a:gd name="connsiteX2-19" fmla="*/ 3149648 w 3485890"/>
              <a:gd name="connsiteY2-20" fmla="*/ 823081 h 1533525"/>
              <a:gd name="connsiteX3-21" fmla="*/ 3485890 w 3485890"/>
              <a:gd name="connsiteY3-22" fmla="*/ 682983 h 1533525"/>
              <a:gd name="connsiteX4-23" fmla="*/ 3149648 w 3485890"/>
              <a:gd name="connsiteY4-24" fmla="*/ 1120562 h 1533525"/>
              <a:gd name="connsiteX5-25" fmla="*/ 3149648 w 3485890"/>
              <a:gd name="connsiteY5-26" fmla="*/ 1533525 h 1533525"/>
              <a:gd name="connsiteX6-27" fmla="*/ 0 w 3485890"/>
              <a:gd name="connsiteY6-28" fmla="*/ 1533525 h 1533525"/>
              <a:gd name="connsiteX7-29" fmla="*/ 0 w 3485890"/>
              <a:gd name="connsiteY7-30" fmla="*/ 0 h 1533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3485890" h="1533525">
                <a:moveTo>
                  <a:pt x="0" y="0"/>
                </a:moveTo>
                <a:lnTo>
                  <a:pt x="3149648" y="0"/>
                </a:lnTo>
                <a:lnTo>
                  <a:pt x="3149648" y="823081"/>
                </a:lnTo>
                <a:lnTo>
                  <a:pt x="3485890" y="682983"/>
                </a:lnTo>
                <a:lnTo>
                  <a:pt x="3149648" y="1120562"/>
                </a:lnTo>
                <a:lnTo>
                  <a:pt x="3149648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4000" tIns="252000" rIns="144000" rtlCol="0" anchor="ctr">
            <a:noAutofit/>
          </a:bodyPr>
          <a:p>
            <a:pPr algn="ctr"/>
            <a:r>
              <a:rPr lang="en-US" alt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5.</a:t>
            </a:r>
            <a:r>
              <a:rPr lang="zh-CN" altLang="en-US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上市公司</a:t>
            </a:r>
            <a:r>
              <a:rPr 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分红规则</a:t>
            </a:r>
            <a:endParaRPr lang="zh-CN" sz="2000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r>
              <a:rPr 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一键</a:t>
            </a:r>
            <a:r>
              <a:rPr lang="zh-CN" sz="2000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筛选分红，高股息率个股！</a:t>
            </a:r>
            <a:endParaRPr lang="zh-CN" altLang="en-US" sz="2000" kern="0" dirty="0" smtClean="0">
              <a:ln>
                <a:noFill/>
                <a:prstDash val="sysDot"/>
              </a:ln>
              <a:solidFill>
                <a:schemeClr val="lt1">
                  <a:lumMod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  <p:sp>
        <p:nvSpPr>
          <p:cNvPr id="5" name="图片 7" descr="343439383331313b343532303032333bc6f3d2b5bcf2bde9"/>
          <p:cNvSpPr/>
          <p:nvPr>
            <p:custDataLst>
              <p:tags r:id="rId9"/>
            </p:custDataLst>
          </p:nvPr>
        </p:nvSpPr>
        <p:spPr>
          <a:xfrm>
            <a:off x="5634934" y="3387809"/>
            <a:ext cx="732689" cy="732689"/>
          </a:xfrm>
          <a:custGeom>
            <a:avLst/>
            <a:gdLst>
              <a:gd name="connsiteX0" fmla="*/ 625851 w 648000"/>
              <a:gd name="connsiteY0" fmla="*/ 601551 h 648000"/>
              <a:gd name="connsiteX1" fmla="*/ 648114 w 648000"/>
              <a:gd name="connsiteY1" fmla="*/ 625851 h 648000"/>
              <a:gd name="connsiteX2" fmla="*/ 625851 w 648000"/>
              <a:gd name="connsiteY2" fmla="*/ 648114 h 648000"/>
              <a:gd name="connsiteX3" fmla="*/ 22331 w 648000"/>
              <a:gd name="connsiteY3" fmla="*/ 648114 h 648000"/>
              <a:gd name="connsiteX4" fmla="*/ 114 w 648000"/>
              <a:gd name="connsiteY4" fmla="*/ 623814 h 648000"/>
              <a:gd name="connsiteX5" fmla="*/ 22377 w 648000"/>
              <a:gd name="connsiteY5" fmla="*/ 601551 h 648000"/>
              <a:gd name="connsiteX6" fmla="*/ 56814 w 648000"/>
              <a:gd name="connsiteY6" fmla="*/ 601551 h 648000"/>
              <a:gd name="connsiteX7" fmla="*/ 56814 w 648000"/>
              <a:gd name="connsiteY7" fmla="*/ 32514 h 648000"/>
              <a:gd name="connsiteX8" fmla="*/ 89214 w 648000"/>
              <a:gd name="connsiteY8" fmla="*/ 114 h 648000"/>
              <a:gd name="connsiteX9" fmla="*/ 386878 w 648000"/>
              <a:gd name="connsiteY9" fmla="*/ 114 h 648000"/>
              <a:gd name="connsiteX10" fmla="*/ 419278 w 648000"/>
              <a:gd name="connsiteY10" fmla="*/ 32514 h 648000"/>
              <a:gd name="connsiteX11" fmla="*/ 419278 w 648000"/>
              <a:gd name="connsiteY11" fmla="*/ 212751 h 648000"/>
              <a:gd name="connsiteX12" fmla="*/ 546887 w 648000"/>
              <a:gd name="connsiteY12" fmla="*/ 253251 h 648000"/>
              <a:gd name="connsiteX13" fmla="*/ 591414 w 648000"/>
              <a:gd name="connsiteY13" fmla="*/ 313978 h 648000"/>
              <a:gd name="connsiteX14" fmla="*/ 591414 w 648000"/>
              <a:gd name="connsiteY14" fmla="*/ 601551 h 648000"/>
              <a:gd name="connsiteX15" fmla="*/ 625851 w 648000"/>
              <a:gd name="connsiteY15" fmla="*/ 601551 h 648000"/>
              <a:gd name="connsiteX16" fmla="*/ 267414 w 648000"/>
              <a:gd name="connsiteY16" fmla="*/ 135731 h 648000"/>
              <a:gd name="connsiteX17" fmla="*/ 267414 w 648000"/>
              <a:gd name="connsiteY17" fmla="*/ 192431 h 648000"/>
              <a:gd name="connsiteX18" fmla="*/ 358551 w 648000"/>
              <a:gd name="connsiteY18" fmla="*/ 192431 h 648000"/>
              <a:gd name="connsiteX19" fmla="*/ 358551 w 648000"/>
              <a:gd name="connsiteY19" fmla="*/ 135777 h 648000"/>
              <a:gd name="connsiteX20" fmla="*/ 267414 w 648000"/>
              <a:gd name="connsiteY20" fmla="*/ 135777 h 648000"/>
              <a:gd name="connsiteX21" fmla="*/ 267414 w 648000"/>
              <a:gd name="connsiteY21" fmla="*/ 135777 h 648000"/>
              <a:gd name="connsiteX22" fmla="*/ 267414 w 648000"/>
              <a:gd name="connsiteY22" fmla="*/ 135731 h 648000"/>
              <a:gd name="connsiteX23" fmla="*/ 208678 w 648000"/>
              <a:gd name="connsiteY23" fmla="*/ 494168 h 648000"/>
              <a:gd name="connsiteX24" fmla="*/ 208678 w 648000"/>
              <a:gd name="connsiteY24" fmla="*/ 437514 h 648000"/>
              <a:gd name="connsiteX25" fmla="*/ 117587 w 648000"/>
              <a:gd name="connsiteY25" fmla="*/ 437514 h 648000"/>
              <a:gd name="connsiteX26" fmla="*/ 117587 w 648000"/>
              <a:gd name="connsiteY26" fmla="*/ 494214 h 648000"/>
              <a:gd name="connsiteX27" fmla="*/ 208678 w 648000"/>
              <a:gd name="connsiteY27" fmla="*/ 494214 h 648000"/>
              <a:gd name="connsiteX28" fmla="*/ 208678 w 648000"/>
              <a:gd name="connsiteY28" fmla="*/ 494214 h 648000"/>
              <a:gd name="connsiteX29" fmla="*/ 208678 w 648000"/>
              <a:gd name="connsiteY29" fmla="*/ 494168 h 648000"/>
              <a:gd name="connsiteX30" fmla="*/ 117587 w 648000"/>
              <a:gd name="connsiteY30" fmla="*/ 344341 h 648000"/>
              <a:gd name="connsiteX31" fmla="*/ 208678 w 648000"/>
              <a:gd name="connsiteY31" fmla="*/ 344341 h 648000"/>
              <a:gd name="connsiteX32" fmla="*/ 208678 w 648000"/>
              <a:gd name="connsiteY32" fmla="*/ 287687 h 648000"/>
              <a:gd name="connsiteX33" fmla="*/ 117587 w 648000"/>
              <a:gd name="connsiteY33" fmla="*/ 287687 h 648000"/>
              <a:gd name="connsiteX34" fmla="*/ 117587 w 648000"/>
              <a:gd name="connsiteY34" fmla="*/ 344434 h 648000"/>
              <a:gd name="connsiteX35" fmla="*/ 117587 w 648000"/>
              <a:gd name="connsiteY35" fmla="*/ 344341 h 648000"/>
              <a:gd name="connsiteX36" fmla="*/ 117587 w 648000"/>
              <a:gd name="connsiteY36" fmla="*/ 192524 h 648000"/>
              <a:gd name="connsiteX37" fmla="*/ 208678 w 648000"/>
              <a:gd name="connsiteY37" fmla="*/ 192524 h 648000"/>
              <a:gd name="connsiteX38" fmla="*/ 208678 w 648000"/>
              <a:gd name="connsiteY38" fmla="*/ 135731 h 648000"/>
              <a:gd name="connsiteX39" fmla="*/ 117587 w 648000"/>
              <a:gd name="connsiteY39" fmla="*/ 135731 h 648000"/>
              <a:gd name="connsiteX40" fmla="*/ 117587 w 648000"/>
              <a:gd name="connsiteY40" fmla="*/ 192431 h 648000"/>
              <a:gd name="connsiteX41" fmla="*/ 117587 w 648000"/>
              <a:gd name="connsiteY41" fmla="*/ 192524 h 648000"/>
              <a:gd name="connsiteX42" fmla="*/ 267414 w 648000"/>
              <a:gd name="connsiteY42" fmla="*/ 285651 h 648000"/>
              <a:gd name="connsiteX43" fmla="*/ 267414 w 648000"/>
              <a:gd name="connsiteY43" fmla="*/ 344387 h 648000"/>
              <a:gd name="connsiteX44" fmla="*/ 358551 w 648000"/>
              <a:gd name="connsiteY44" fmla="*/ 344387 h 648000"/>
              <a:gd name="connsiteX45" fmla="*/ 358551 w 648000"/>
              <a:gd name="connsiteY45" fmla="*/ 285604 h 648000"/>
              <a:gd name="connsiteX46" fmla="*/ 267414 w 648000"/>
              <a:gd name="connsiteY46" fmla="*/ 285604 h 648000"/>
              <a:gd name="connsiteX47" fmla="*/ 267414 w 648000"/>
              <a:gd name="connsiteY47" fmla="*/ 285604 h 648000"/>
              <a:gd name="connsiteX48" fmla="*/ 267414 w 648000"/>
              <a:gd name="connsiteY48" fmla="*/ 285651 h 648000"/>
              <a:gd name="connsiteX49" fmla="*/ 360587 w 648000"/>
              <a:gd name="connsiteY49" fmla="*/ 494214 h 648000"/>
              <a:gd name="connsiteX50" fmla="*/ 360587 w 648000"/>
              <a:gd name="connsiteY50" fmla="*/ 437514 h 648000"/>
              <a:gd name="connsiteX51" fmla="*/ 269404 w 648000"/>
              <a:gd name="connsiteY51" fmla="*/ 437514 h 648000"/>
              <a:gd name="connsiteX52" fmla="*/ 269404 w 648000"/>
              <a:gd name="connsiteY52" fmla="*/ 494214 h 648000"/>
              <a:gd name="connsiteX53" fmla="*/ 360587 w 648000"/>
              <a:gd name="connsiteY53" fmla="*/ 494214 h 648000"/>
              <a:gd name="connsiteX54" fmla="*/ 360587 w 648000"/>
              <a:gd name="connsiteY54" fmla="*/ 494214 h 648000"/>
              <a:gd name="connsiteX55" fmla="*/ 457787 w 648000"/>
              <a:gd name="connsiteY55" fmla="*/ 561051 h 648000"/>
              <a:gd name="connsiteX56" fmla="*/ 504351 w 648000"/>
              <a:gd name="connsiteY56" fmla="*/ 561051 h 648000"/>
              <a:gd name="connsiteX57" fmla="*/ 504351 w 648000"/>
              <a:gd name="connsiteY57" fmla="*/ 467878 h 648000"/>
              <a:gd name="connsiteX58" fmla="*/ 457787 w 648000"/>
              <a:gd name="connsiteY58" fmla="*/ 467878 h 648000"/>
              <a:gd name="connsiteX59" fmla="*/ 457787 w 648000"/>
              <a:gd name="connsiteY59" fmla="*/ 561051 h 648000"/>
              <a:gd name="connsiteX60" fmla="*/ 457787 w 648000"/>
              <a:gd name="connsiteY60" fmla="*/ 425387 h 648000"/>
              <a:gd name="connsiteX61" fmla="*/ 504351 w 648000"/>
              <a:gd name="connsiteY61" fmla="*/ 425387 h 648000"/>
              <a:gd name="connsiteX62" fmla="*/ 504351 w 648000"/>
              <a:gd name="connsiteY62" fmla="*/ 332214 h 648000"/>
              <a:gd name="connsiteX63" fmla="*/ 457787 w 648000"/>
              <a:gd name="connsiteY63" fmla="*/ 332214 h 648000"/>
              <a:gd name="connsiteX64" fmla="*/ 457787 w 648000"/>
              <a:gd name="connsiteY64" fmla="*/ 425387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48000" h="648000">
                <a:moveTo>
                  <a:pt x="625851" y="601551"/>
                </a:moveTo>
                <a:cubicBezTo>
                  <a:pt x="637978" y="601551"/>
                  <a:pt x="648114" y="611641"/>
                  <a:pt x="648114" y="625851"/>
                </a:cubicBezTo>
                <a:cubicBezTo>
                  <a:pt x="647989" y="638093"/>
                  <a:pt x="638093" y="647989"/>
                  <a:pt x="625851" y="648114"/>
                </a:cubicBezTo>
                <a:lnTo>
                  <a:pt x="22331" y="648114"/>
                </a:lnTo>
                <a:cubicBezTo>
                  <a:pt x="10297" y="648114"/>
                  <a:pt x="114" y="637978"/>
                  <a:pt x="114" y="623814"/>
                </a:cubicBezTo>
                <a:cubicBezTo>
                  <a:pt x="114" y="611641"/>
                  <a:pt x="10251" y="601551"/>
                  <a:pt x="22377" y="601551"/>
                </a:cubicBezTo>
                <a:lnTo>
                  <a:pt x="56814" y="601551"/>
                </a:lnTo>
                <a:lnTo>
                  <a:pt x="56814" y="32514"/>
                </a:lnTo>
                <a:cubicBezTo>
                  <a:pt x="56814" y="14277"/>
                  <a:pt x="70977" y="114"/>
                  <a:pt x="89214" y="114"/>
                </a:cubicBezTo>
                <a:lnTo>
                  <a:pt x="386878" y="114"/>
                </a:lnTo>
                <a:cubicBezTo>
                  <a:pt x="405114" y="114"/>
                  <a:pt x="419278" y="14277"/>
                  <a:pt x="419278" y="32514"/>
                </a:cubicBezTo>
                <a:lnTo>
                  <a:pt x="419278" y="212751"/>
                </a:lnTo>
                <a:lnTo>
                  <a:pt x="546887" y="253251"/>
                </a:lnTo>
                <a:cubicBezTo>
                  <a:pt x="573178" y="261351"/>
                  <a:pt x="591414" y="285651"/>
                  <a:pt x="591414" y="313978"/>
                </a:cubicBezTo>
                <a:lnTo>
                  <a:pt x="591414" y="601551"/>
                </a:lnTo>
                <a:lnTo>
                  <a:pt x="625851" y="601551"/>
                </a:lnTo>
                <a:moveTo>
                  <a:pt x="267414" y="135731"/>
                </a:moveTo>
                <a:lnTo>
                  <a:pt x="267414" y="192431"/>
                </a:lnTo>
                <a:lnTo>
                  <a:pt x="358551" y="192431"/>
                </a:lnTo>
                <a:lnTo>
                  <a:pt x="358551" y="135777"/>
                </a:lnTo>
                <a:lnTo>
                  <a:pt x="267414" y="135777"/>
                </a:lnTo>
                <a:cubicBezTo>
                  <a:pt x="269451" y="133741"/>
                  <a:pt x="267414" y="133741"/>
                  <a:pt x="267414" y="135777"/>
                </a:cubicBezTo>
                <a:lnTo>
                  <a:pt x="267414" y="135731"/>
                </a:lnTo>
                <a:moveTo>
                  <a:pt x="208678" y="494168"/>
                </a:moveTo>
                <a:lnTo>
                  <a:pt x="208678" y="437514"/>
                </a:lnTo>
                <a:lnTo>
                  <a:pt x="117587" y="437514"/>
                </a:lnTo>
                <a:lnTo>
                  <a:pt x="117587" y="494214"/>
                </a:lnTo>
                <a:lnTo>
                  <a:pt x="208678" y="494214"/>
                </a:lnTo>
                <a:cubicBezTo>
                  <a:pt x="208678" y="496251"/>
                  <a:pt x="208678" y="494214"/>
                  <a:pt x="208678" y="494214"/>
                </a:cubicBezTo>
                <a:lnTo>
                  <a:pt x="208678" y="494168"/>
                </a:lnTo>
                <a:moveTo>
                  <a:pt x="117587" y="344341"/>
                </a:moveTo>
                <a:lnTo>
                  <a:pt x="208678" y="344341"/>
                </a:lnTo>
                <a:lnTo>
                  <a:pt x="208678" y="287687"/>
                </a:lnTo>
                <a:lnTo>
                  <a:pt x="117587" y="287687"/>
                </a:lnTo>
                <a:lnTo>
                  <a:pt x="117587" y="344434"/>
                </a:lnTo>
                <a:lnTo>
                  <a:pt x="117587" y="344341"/>
                </a:lnTo>
                <a:moveTo>
                  <a:pt x="117587" y="192524"/>
                </a:moveTo>
                <a:lnTo>
                  <a:pt x="208678" y="192524"/>
                </a:lnTo>
                <a:lnTo>
                  <a:pt x="208678" y="135731"/>
                </a:lnTo>
                <a:lnTo>
                  <a:pt x="117587" y="135731"/>
                </a:lnTo>
                <a:lnTo>
                  <a:pt x="117587" y="192431"/>
                </a:lnTo>
                <a:lnTo>
                  <a:pt x="117587" y="192524"/>
                </a:lnTo>
                <a:moveTo>
                  <a:pt x="267414" y="285651"/>
                </a:moveTo>
                <a:lnTo>
                  <a:pt x="267414" y="344387"/>
                </a:lnTo>
                <a:lnTo>
                  <a:pt x="358551" y="344387"/>
                </a:lnTo>
                <a:lnTo>
                  <a:pt x="358551" y="285604"/>
                </a:lnTo>
                <a:lnTo>
                  <a:pt x="267414" y="285604"/>
                </a:lnTo>
                <a:cubicBezTo>
                  <a:pt x="269451" y="285604"/>
                  <a:pt x="267414" y="285604"/>
                  <a:pt x="267414" y="285604"/>
                </a:cubicBezTo>
                <a:lnTo>
                  <a:pt x="267414" y="285651"/>
                </a:lnTo>
                <a:moveTo>
                  <a:pt x="360587" y="494214"/>
                </a:moveTo>
                <a:lnTo>
                  <a:pt x="360587" y="437514"/>
                </a:lnTo>
                <a:lnTo>
                  <a:pt x="269404" y="437514"/>
                </a:lnTo>
                <a:lnTo>
                  <a:pt x="269404" y="494214"/>
                </a:lnTo>
                <a:lnTo>
                  <a:pt x="360587" y="494214"/>
                </a:lnTo>
                <a:cubicBezTo>
                  <a:pt x="360587" y="496251"/>
                  <a:pt x="360587" y="494214"/>
                  <a:pt x="360587" y="494214"/>
                </a:cubicBezTo>
                <a:moveTo>
                  <a:pt x="457787" y="561051"/>
                </a:moveTo>
                <a:lnTo>
                  <a:pt x="504351" y="561051"/>
                </a:lnTo>
                <a:lnTo>
                  <a:pt x="504351" y="467878"/>
                </a:lnTo>
                <a:lnTo>
                  <a:pt x="457787" y="467878"/>
                </a:lnTo>
                <a:lnTo>
                  <a:pt x="457787" y="561051"/>
                </a:lnTo>
                <a:moveTo>
                  <a:pt x="457787" y="425387"/>
                </a:moveTo>
                <a:lnTo>
                  <a:pt x="504351" y="425387"/>
                </a:lnTo>
                <a:lnTo>
                  <a:pt x="504351" y="332214"/>
                </a:lnTo>
                <a:lnTo>
                  <a:pt x="457787" y="332214"/>
                </a:lnTo>
                <a:lnTo>
                  <a:pt x="457787" y="425387"/>
                </a:lnTo>
              </a:path>
            </a:pathLst>
          </a:custGeom>
          <a:solidFill>
            <a:schemeClr val="accent1"/>
          </a:solidFill>
          <a:ln w="231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0" y="47625"/>
            <a:ext cx="12192000" cy="638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免费到课福利</a:t>
            </a:r>
            <a:r>
              <a:rPr lang="en-US" altLang="zh-CN" sz="3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—</a:t>
            </a:r>
            <a:r>
              <a:rPr lang="zh-CN" altLang="en-US" sz="3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上市公司业绩披露规则</a:t>
            </a:r>
            <a:endParaRPr lang="zh-CN" altLang="en-US" sz="3200" spc="-200" dirty="0" smtClean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8365" y="5846730"/>
            <a:ext cx="10015268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3500" dirty="0" smtClean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联系服务老师回复【</a:t>
            </a:r>
            <a:r>
              <a:rPr lang="zh-CN" altLang="en-US" sz="3500" dirty="0" smtClean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业绩</a:t>
            </a:r>
            <a:r>
              <a:rPr lang="zh-CN" altLang="en-US" sz="3500" dirty="0" smtClean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】领取资料</a:t>
            </a:r>
            <a:endParaRPr lang="zh-CN" altLang="en-US" sz="3500" dirty="0" smtClean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405" y="752475"/>
            <a:ext cx="2874010" cy="161734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86225" y="1595755"/>
            <a:ext cx="6165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248031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86225" y="3364865"/>
            <a:ext cx="6165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424942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878705" y="1378585"/>
            <a:ext cx="5340350" cy="1005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80000"/>
              </a:lnSpc>
              <a:buClrTx/>
              <a:buSzTx/>
              <a:buFontTx/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重视业绩与分红</a:t>
            </a:r>
            <a:endParaRPr lang="zh-CN" altLang="en-US" sz="3000" dirty="0" smtClean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7"/>
            </p:custDataLst>
          </p:nvPr>
        </p:nvSpPr>
        <p:spPr>
          <a:xfrm>
            <a:off x="4092575" y="129540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4086225" y="306197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4086225" y="217868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086225" y="396684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878705" y="2261870"/>
            <a:ext cx="5340350" cy="80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高估低估的区别</a:t>
            </a:r>
            <a:endParaRPr lang="zh-CN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4878705" y="3145155"/>
            <a:ext cx="5340350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80000"/>
              </a:lnSpc>
              <a:buClrTx/>
              <a:buSzTx/>
              <a:buFontTx/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龙头高估滚动控盘</a:t>
            </a:r>
            <a:endParaRPr lang="zh-CN" altLang="en-US" sz="3000" dirty="0" smtClean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4878705" y="4050030"/>
            <a:ext cx="534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高估的风险管理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841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重视业绩与分红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关注多分红方向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8365" y="5903707"/>
            <a:ext cx="1001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业绩稳定股价长期稳定，业绩大幅波动，股价长期大幅波动</a:t>
            </a:r>
            <a:endParaRPr lang="en-US" altLang="zh-CN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选择大于努力，政策引导多分红，回避分不了红</a:t>
            </a:r>
            <a:endParaRPr lang="zh-CN" altLang="en-US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8365" y="825329"/>
            <a:ext cx="3103419" cy="4888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410" y="825328"/>
            <a:ext cx="3152702" cy="48880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737" y="825328"/>
            <a:ext cx="3438105" cy="2395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738" y="3349045"/>
            <a:ext cx="3438105" cy="2364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概念股的业绩特征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8365" y="5903707"/>
            <a:ext cx="1001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股价的高波动源于业绩的高波动，预期和故事成为炒作核心</a:t>
            </a:r>
            <a:endParaRPr lang="en-US" altLang="zh-CN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故事最后，面对真实业绩，股价跟随业绩</a:t>
            </a:r>
            <a:endParaRPr lang="zh-CN" altLang="en-US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9072" y="737235"/>
            <a:ext cx="9538101" cy="516647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概念股的业绩特征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8365" y="5903707"/>
            <a:ext cx="1001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股价长期与业绩方向一致</a:t>
            </a:r>
            <a:endParaRPr lang="en-US" altLang="zh-CN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龙头净利润稳定，巩固龙头地位，业绩稳定能分红</a:t>
            </a:r>
            <a:endParaRPr lang="zh-CN" altLang="en-US" dirty="0" smtClean="0"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6948" y="737235"/>
            <a:ext cx="9538102" cy="516647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高估低估的区别</a:t>
            </a:r>
            <a:endParaRPr lang="zh-CN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价格与业绩的关系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2279129" y="4726796"/>
            <a:ext cx="7285986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股价围绕价值上下波动</a:t>
            </a:r>
            <a:endParaRPr lang="en-US" altLang="zh-CN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algn="ctr"/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价值长期向上，股票价格长期趋势向上，反之向下</a:t>
            </a:r>
            <a:endParaRPr lang="en-US" altLang="zh-CN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algn="ctr"/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价值为里，价格为表，价格代表对未来价值的预期</a:t>
            </a:r>
            <a:endParaRPr lang="en-US" altLang="zh-CN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algn="ctr"/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价格与价值存在短期背离</a:t>
            </a:r>
            <a:endParaRPr lang="zh-CN" altLang="en-US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algn="ctr"/>
            <a:r>
              <a:rPr lang="zh-CN" altLang="en-US" sz="17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（</a:t>
            </a:r>
            <a:r>
              <a:rPr lang="en-US" altLang="zh-CN" sz="17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AI</a:t>
            </a:r>
            <a:r>
              <a:rPr lang="zh-CN" altLang="en-US" sz="17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</a:t>
            </a:r>
            <a:r>
              <a:rPr lang="en-US" altLang="zh-CN" sz="17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17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当前估值</a:t>
            </a:r>
            <a:r>
              <a:rPr lang="en-US" altLang="zh-CN" sz="17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17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市场风格）</a:t>
            </a:r>
            <a:endParaRPr lang="en-US" altLang="zh-CN" sz="17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endParaRPr lang="en-US" altLang="zh-CN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48" y="1518085"/>
            <a:ext cx="3994471" cy="27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22" y="1518084"/>
            <a:ext cx="4417478" cy="27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高估低估的区别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336" y="737235"/>
            <a:ext cx="9549828" cy="5172823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757150" y="5910058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低估到高估，一波行情结束高估区域，个股进入加速上涨区域，</a:t>
            </a:r>
            <a:endParaRPr lang="en-US" alt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加速上涨警惕趋势破位，拉升出货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11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12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13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14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15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16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17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18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19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diagram20233241_2*l_h_i*1_3_1"/>
  <p:tag name="KSO_WM_TEMPLATE_CATEGORY" val="diagram"/>
  <p:tag name="KSO_WM_TEMPLATE_INDEX" val="2023324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404.4673889160156,&quot;left&quot;:31.236233285017807,&quot;top&quot;:74.29673861285832,&quot;width&quot;:878.4998168945312}"/>
  <p:tag name="KSO_WM_DIAGRAM_COLOR_MATCH_VALUE" val="{&quot;shape&quot;:{&quot;fill&quot;:{&quot;solid&quot;:{&quot;brightness&quot;:0.4000000059604645,&quot;colorType&quot;:1,&quot;foreColorIndex&quot;:5,&quot;transparency&quot;:0.680000007152557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"/>
  <p:tag name="KSO_WM_UNIT_ID" val="diagram20233241_2*l_i*1_1"/>
  <p:tag name="KSO_WM_TEMPLATE_CATEGORY" val="diagram"/>
  <p:tag name="KSO_WM_TEMPLATE_INDEX" val="20233241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404.4673889160156,&quot;left&quot;:31.236233285017807,&quot;top&quot;:74.29673861285832,&quot;width&quot;:878.499816894531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3241_2*l_h_i*1_1_1"/>
  <p:tag name="KSO_WM_TEMPLATE_CATEGORY" val="diagram"/>
  <p:tag name="KSO_WM_TEMPLATE_INDEX" val="2023324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404.4673889160156,&quot;left&quot;:31.236233285017807,&quot;top&quot;:74.29673861285832,&quot;width&quot;:878.4998168945312}"/>
  <p:tag name="KSO_WM_DIAGRAM_COLOR_MATCH_VALUE" val="{&quot;shape&quot;:{&quot;fill&quot;:{&quot;solid&quot;:{&quot;brightness&quot;:0.4000000059604645,&quot;colorType&quot;:1,&quot;foreColorIndex&quot;:5,&quot;transparency&quot;:0.7400000095367432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241_2*l_h_f*1_2_1"/>
  <p:tag name="KSO_WM_TEMPLATE_CATEGORY" val="diagram"/>
  <p:tag name="KSO_WM_TEMPLATE_INDEX" val="2023324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404.4673889160156,&quot;left&quot;:31.236233285017807,&quot;top&quot;:74.29673861285832,&quot;width&quot;:878.4998168945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PRESET_TEXT" val="单击此处添加文本，简明扼要地阐述观点。根据需要可酌情增减文字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2"/>
  <p:tag name="KSO_WM_UNIT_ID" val="diagram20233241_2*l_h_f*1_1_2"/>
  <p:tag name="KSO_WM_TEMPLATE_CATEGORY" val="diagram"/>
  <p:tag name="KSO_WM_TEMPLATE_INDEX" val="2023324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404.4673889160156,&quot;left&quot;:31.236233285017807,&quot;top&quot;:74.29673861285832,&quot;width&quot;:878.4998168945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VALUE" val="36"/>
  <p:tag name="KSO_WM_UNIT_PRESET_TEXT" val="单击此处添加文本，简明扼要地阐述观点。根据需要可酌情增减文字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33241_2*l_h_f*1_5_1"/>
  <p:tag name="KSO_WM_TEMPLATE_CATEGORY" val="diagram"/>
  <p:tag name="KSO_WM_TEMPLATE_INDEX" val="2023324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404.4673889160156,&quot;left&quot;:31.236233285017807,&quot;top&quot;:74.29673861285832,&quot;width&quot;:878.4998168945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PRESET_TEXT" val="单击此处添加文本，简明扼要地阐述观点。根据需要可增减文字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2"/>
  <p:tag name="KSO_WM_UNIT_ID" val="diagram20233241_2*l_h_f*1_3_2"/>
  <p:tag name="KSO_WM_TEMPLATE_CATEGORY" val="diagram"/>
  <p:tag name="KSO_WM_TEMPLATE_INDEX" val="2023324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404.4673889160156,&quot;left&quot;:31.236233285017807,&quot;top&quot;:74.29673861285832,&quot;width&quot;:878.4998168945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PRESET_TEXT" val="单击此处添加文本，简明扼要地阐述观点。根据需要可增减文字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3241_2*l_h_f*1_4_1"/>
  <p:tag name="KSO_WM_TEMPLATE_CATEGORY" val="diagram"/>
  <p:tag name="KSO_WM_TEMPLATE_INDEX" val="2023324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404.4673889160156,&quot;left&quot;:31.236233285017807,&quot;top&quot;:74.29673861285832,&quot;width&quot;:878.4998168945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PRESET_TEXT" val="单击此处添加文本，简明扼要地阐述观点。根据需要可酌情文字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241_2*l_x*1_1"/>
  <p:tag name="KSO_WM_TEMPLATE_CATEGORY" val="diagram"/>
  <p:tag name="KSO_WM_TEMPLATE_INDEX" val="20233241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80*180"/>
  <p:tag name="KSO_WM_UNIT_TYPE" val="l_x"/>
  <p:tag name="KSO_WM_UNIT_INDEX" val="1_1"/>
  <p:tag name="KSO_WM_DIAGRAM_MAX_ITEMCNT" val="6"/>
  <p:tag name="KSO_WM_DIAGRAM_MIN_ITEMCNT" val="4"/>
  <p:tag name="KSO_WM_DIAGRAM_VIRTUALLY_FRAME" val="{&quot;height&quot;:404.4673889160156,&quot;left&quot;:31.236233285017807,&quot;top&quot;:74.29673861285832,&quot;width&quot;:878.4998168945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PP_MARK_KEY" val="7fb726d2-c86b-42c1-b34d-3bbbdc299f5d"/>
  <p:tag name="RESOURCE_RECORD_KEY" val="{&quot;70&quot;:[3314671]}"/>
  <p:tag name="COMMONDATA" val="eyJoZGlkIjoiYjc1YjdlNDVhOTYwNTlmNGZhY2RiNDU0ODNiMzI1YmUifQ=="/>
  <p:tag name="commondata" val="eyJoZGlkIjoiOGE4MmM3N2M1Njg0N2RlMTM3NDgxNjk5YmFiZDMxNTIifQ==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WPS 演示</Application>
  <PresentationFormat>宽屏</PresentationFormat>
  <Paragraphs>121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Medium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俏俏</cp:lastModifiedBy>
  <cp:revision>277</cp:revision>
  <dcterms:created xsi:type="dcterms:W3CDTF">2019-06-19T02:08:00Z</dcterms:created>
  <dcterms:modified xsi:type="dcterms:W3CDTF">2024-03-28T08:15:31Z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244ACA2EB60840989A6E7AD0DF89266E</vt:lpwstr>
  </property>
</Properties>
</file>