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5"/>
  </p:notesMasterIdLst>
  <p:handoutMasterIdLst>
    <p:handoutMasterId r:id="rId26"/>
  </p:handoutMasterIdLst>
  <p:sldIdLst>
    <p:sldId id="4166" r:id="rId4"/>
    <p:sldId id="4167" r:id="rId5"/>
    <p:sldId id="4168" r:id="rId6"/>
    <p:sldId id="4406" r:id="rId7"/>
    <p:sldId id="4437" r:id="rId8"/>
    <p:sldId id="4433" r:id="rId9"/>
    <p:sldId id="4439" r:id="rId10"/>
    <p:sldId id="4417" r:id="rId11"/>
    <p:sldId id="4431" r:id="rId12"/>
    <p:sldId id="4229" r:id="rId13"/>
    <p:sldId id="4435" r:id="rId14"/>
    <p:sldId id="4438" r:id="rId15"/>
    <p:sldId id="4425" r:id="rId16"/>
    <p:sldId id="4432" r:id="rId17"/>
    <p:sldId id="4426" r:id="rId18"/>
    <p:sldId id="4209" r:id="rId19"/>
    <p:sldId id="4183" r:id="rId20"/>
    <p:sldId id="4184" r:id="rId21"/>
    <p:sldId id="4241" r:id="rId22"/>
    <p:sldId id="4401" r:id="rId23"/>
    <p:sldId id="4402" r:id="rId24"/>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userDrawn="1">
          <p15:clr>
            <a:srgbClr val="A4A3A4"/>
          </p15:clr>
        </p15:guide>
        <p15:guide id="2" pos="38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3B253"/>
    <a:srgbClr val="0029DA"/>
    <a:srgbClr val="F315F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0"/>
        <p:guide pos="383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gs" Target="tags/tag158.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7.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0.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1.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9.xml"/><Relationship Id="rId6" Type="http://schemas.openxmlformats.org/officeDocument/2006/relationships/image" Target="../media/image40.png"/><Relationship Id="rId5" Type="http://schemas.openxmlformats.org/officeDocument/2006/relationships/tags" Target="../tags/tag148.xml"/><Relationship Id="rId4" Type="http://schemas.openxmlformats.org/officeDocument/2006/relationships/image" Target="../media/image3.png"/><Relationship Id="rId3" Type="http://schemas.openxmlformats.org/officeDocument/2006/relationships/tags" Target="../tags/tag147.xml"/><Relationship Id="rId2" Type="http://schemas.openxmlformats.org/officeDocument/2006/relationships/image" Target="../media/image1.png"/><Relationship Id="rId1" Type="http://schemas.openxmlformats.org/officeDocument/2006/relationships/tags" Target="../tags/tag146.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3.xml"/><Relationship Id="rId6" Type="http://schemas.openxmlformats.org/officeDocument/2006/relationships/image" Target="../media/image41.png"/><Relationship Id="rId5" Type="http://schemas.openxmlformats.org/officeDocument/2006/relationships/tags" Target="../tags/tag152.xml"/><Relationship Id="rId4" Type="http://schemas.openxmlformats.org/officeDocument/2006/relationships/image" Target="../media/image3.png"/><Relationship Id="rId3" Type="http://schemas.openxmlformats.org/officeDocument/2006/relationships/tags" Target="../tags/tag151.xml"/><Relationship Id="rId2" Type="http://schemas.openxmlformats.org/officeDocument/2006/relationships/image" Target="../media/image1.png"/><Relationship Id="rId1" Type="http://schemas.openxmlformats.org/officeDocument/2006/relationships/tags" Target="../tags/tag150.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image" Target="../media/image3.png"/><Relationship Id="rId3" Type="http://schemas.openxmlformats.org/officeDocument/2006/relationships/tags" Target="../tags/tag155.xml"/><Relationship Id="rId2" Type="http://schemas.openxmlformats.org/officeDocument/2006/relationships/image" Target="../media/image1.png"/><Relationship Id="rId1" Type="http://schemas.openxmlformats.org/officeDocument/2006/relationships/tags" Target="../tags/tag15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3.xml"/><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6.xml"/><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下半周：锂电</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回档</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316230" y="885190"/>
            <a:ext cx="4572635" cy="5137785"/>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4481195" y="942975"/>
            <a:ext cx="4309745" cy="3399790"/>
          </a:xfrm>
          <a:prstGeom prst="rect">
            <a:avLst/>
          </a:prstGeom>
          <a:ln>
            <a:solidFill>
              <a:schemeClr val="accent1"/>
            </a:solidFill>
          </a:ln>
        </p:spPr>
      </p:pic>
      <p:pic>
        <p:nvPicPr>
          <p:cNvPr id="11" name="图片 10"/>
          <p:cNvPicPr>
            <a:picLocks noChangeAspect="1"/>
          </p:cNvPicPr>
          <p:nvPr/>
        </p:nvPicPr>
        <p:blipFill>
          <a:blip r:embed="rId3"/>
          <a:stretch>
            <a:fillRect/>
          </a:stretch>
        </p:blipFill>
        <p:spPr>
          <a:xfrm>
            <a:off x="7819390" y="1628140"/>
            <a:ext cx="4166235" cy="3458845"/>
          </a:xfrm>
          <a:prstGeom prst="rect">
            <a:avLst/>
          </a:prstGeom>
          <a:ln>
            <a:solidFill>
              <a:schemeClr val="accent1"/>
            </a:solidFill>
          </a:ln>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新异动：医药</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318135" y="768350"/>
            <a:ext cx="4743450" cy="517207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4432935" y="768350"/>
            <a:ext cx="4552315" cy="3579495"/>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8231505" y="2355850"/>
            <a:ext cx="3808730" cy="3502660"/>
          </a:xfrm>
          <a:prstGeom prst="rect">
            <a:avLst/>
          </a:prstGeom>
          <a:ln>
            <a:solidFill>
              <a:schemeClr val="accent1"/>
            </a:solidFill>
          </a:ln>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受伤主力的选择</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rcRect r="14431"/>
          <a:stretch>
            <a:fillRect/>
          </a:stretch>
        </p:blipFill>
        <p:spPr>
          <a:xfrm>
            <a:off x="148590" y="908685"/>
            <a:ext cx="4973955" cy="4610735"/>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4340860" y="727710"/>
            <a:ext cx="4354830" cy="3708400"/>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7607300" y="1943100"/>
            <a:ext cx="4435475" cy="3973195"/>
          </a:xfrm>
          <a:prstGeom prst="rect">
            <a:avLst/>
          </a:prstGeom>
          <a:ln>
            <a:solidFill>
              <a:schemeClr val="accent1"/>
            </a:solidFill>
          </a:ln>
        </p:spPr>
      </p:pic>
      <p:sp>
        <p:nvSpPr>
          <p:cNvPr id="10" name="文本框 9"/>
          <p:cNvSpPr txBox="1"/>
          <p:nvPr/>
        </p:nvSpPr>
        <p:spPr>
          <a:xfrm>
            <a:off x="3866515" y="5846445"/>
            <a:ext cx="4064000" cy="368300"/>
          </a:xfrm>
          <a:prstGeom prst="rect">
            <a:avLst/>
          </a:prstGeom>
          <a:noFill/>
        </p:spPr>
        <p:txBody>
          <a:bodyPr wrap="square" rtlCol="0">
            <a:spAutoFit/>
          </a:bodyPr>
          <a:p>
            <a:r>
              <a:rPr lang="zh-CN" altLang="en-US"/>
              <a:t>超跌等待</a:t>
            </a:r>
            <a:r>
              <a:rPr lang="zh-CN" altLang="en-US">
                <a:solidFill>
                  <a:srgbClr val="23B253"/>
                </a:solidFill>
              </a:rPr>
              <a:t>熊线上移</a:t>
            </a:r>
            <a:r>
              <a:rPr lang="zh-CN" altLang="en-US"/>
              <a:t>机会</a:t>
            </a:r>
            <a:endParaRPr lang="zh-CN" altLang="en-US"/>
          </a:p>
        </p:txBody>
      </p:sp>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《螺蛳粉》笔记本</a:t>
            </a: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3-5</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页</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descr="5"/>
          <p:cNvPicPr>
            <a:picLocks noChangeAspect="1"/>
          </p:cNvPicPr>
          <p:nvPr/>
        </p:nvPicPr>
        <p:blipFill>
          <a:blip r:embed="rId1"/>
          <a:stretch>
            <a:fillRect/>
          </a:stretch>
        </p:blipFill>
        <p:spPr>
          <a:xfrm>
            <a:off x="7857490" y="852805"/>
            <a:ext cx="4175760" cy="5400675"/>
          </a:xfrm>
          <a:prstGeom prst="rect">
            <a:avLst/>
          </a:prstGeom>
          <a:ln>
            <a:solidFill>
              <a:schemeClr val="accent1"/>
            </a:solidFill>
          </a:ln>
        </p:spPr>
      </p:pic>
      <p:pic>
        <p:nvPicPr>
          <p:cNvPr id="5" name="图片 4" descr="3"/>
          <p:cNvPicPr>
            <a:picLocks noChangeAspect="1"/>
          </p:cNvPicPr>
          <p:nvPr/>
        </p:nvPicPr>
        <p:blipFill>
          <a:blip r:embed="rId2"/>
          <a:stretch>
            <a:fillRect/>
          </a:stretch>
        </p:blipFill>
        <p:spPr>
          <a:xfrm>
            <a:off x="74295" y="852805"/>
            <a:ext cx="3673475" cy="5400040"/>
          </a:xfrm>
          <a:prstGeom prst="rect">
            <a:avLst/>
          </a:prstGeom>
          <a:ln>
            <a:solidFill>
              <a:schemeClr val="accent1"/>
            </a:solidFill>
          </a:ln>
        </p:spPr>
      </p:pic>
      <p:pic>
        <p:nvPicPr>
          <p:cNvPr id="6" name="图片 5" descr="4"/>
          <p:cNvPicPr>
            <a:picLocks noChangeAspect="1"/>
          </p:cNvPicPr>
          <p:nvPr/>
        </p:nvPicPr>
        <p:blipFill>
          <a:blip r:embed="rId3"/>
          <a:stretch>
            <a:fillRect/>
          </a:stretch>
        </p:blipFill>
        <p:spPr>
          <a:xfrm>
            <a:off x="3806190" y="852170"/>
            <a:ext cx="3980180" cy="5400675"/>
          </a:xfrm>
          <a:prstGeom prst="rect">
            <a:avLst/>
          </a:prstGeom>
          <a:ln>
            <a:solidFill>
              <a:schemeClr val="accent1"/>
            </a:solidFill>
          </a:ln>
        </p:spPr>
      </p:pic>
      <p:sp>
        <p:nvSpPr>
          <p:cNvPr id="7" name="矩形 6"/>
          <p:cNvSpPr/>
          <p:nvPr/>
        </p:nvSpPr>
        <p:spPr>
          <a:xfrm>
            <a:off x="1212850" y="3044190"/>
            <a:ext cx="2075180" cy="512445"/>
          </a:xfrm>
          <a:prstGeom prst="rect">
            <a:avLst/>
          </a:prstGeom>
          <a:solidFill>
            <a:schemeClr val="accent1">
              <a:alpha val="3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8304530" y="3301365"/>
            <a:ext cx="3058160" cy="198120"/>
          </a:xfrm>
          <a:prstGeom prst="rect">
            <a:avLst/>
          </a:prstGeom>
          <a:solidFill>
            <a:schemeClr val="accent1">
              <a:alpha val="3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3+2 拷贝_1775027084299"/>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超跌修复</a:t>
            </a:r>
            <a:endPar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狙击受伤主力</a:t>
            </a:r>
            <a:endPar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2026.4.1</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图片_1775027108197"/>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大盘：前期平台支撑，筑底</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11" name="图片 10"/>
          <p:cNvPicPr>
            <a:picLocks noChangeAspect="1"/>
          </p:cNvPicPr>
          <p:nvPr/>
        </p:nvPicPr>
        <p:blipFill>
          <a:blip r:embed="rId1"/>
          <a:stretch>
            <a:fillRect/>
          </a:stretch>
        </p:blipFill>
        <p:spPr>
          <a:xfrm>
            <a:off x="5741670" y="869315"/>
            <a:ext cx="5667375" cy="3105150"/>
          </a:xfrm>
          <a:prstGeom prst="rect">
            <a:avLst/>
          </a:prstGeom>
          <a:ln>
            <a:solidFill>
              <a:schemeClr val="accent1"/>
            </a:solidFill>
          </a:ln>
        </p:spPr>
      </p:pic>
      <p:sp>
        <p:nvSpPr>
          <p:cNvPr id="13" name="文本框 12"/>
          <p:cNvSpPr txBox="1"/>
          <p:nvPr/>
        </p:nvSpPr>
        <p:spPr>
          <a:xfrm>
            <a:off x="6387465" y="4210050"/>
            <a:ext cx="5471795" cy="2306955"/>
          </a:xfrm>
          <a:prstGeom prst="rect">
            <a:avLst/>
          </a:prstGeom>
          <a:noFill/>
        </p:spPr>
        <p:txBody>
          <a:bodyPr wrap="square" rtlCol="0">
            <a:spAutoFit/>
          </a:bodyPr>
          <a:p>
            <a:r>
              <a:rPr lang="en-US" altLang="zh-CN"/>
              <a:t>4</a:t>
            </a:r>
            <a:r>
              <a:rPr lang="zh-CN" altLang="en-US"/>
              <a:t>月历年概念热点不活跃，</a:t>
            </a:r>
            <a:r>
              <a:rPr lang="zh-CN" altLang="en-US">
                <a:solidFill>
                  <a:srgbClr val="0029DA"/>
                </a:solidFill>
              </a:rPr>
              <a:t>震荡筑底</a:t>
            </a:r>
            <a:r>
              <a:rPr lang="zh-CN" altLang="en-US"/>
              <a:t>为主。</a:t>
            </a:r>
            <a:endParaRPr lang="zh-CN" altLang="en-US"/>
          </a:p>
          <a:p>
            <a:r>
              <a:rPr lang="zh-CN" altLang="en-US"/>
              <a:t>仓位三成，急跌可以考虑指数</a:t>
            </a:r>
            <a:r>
              <a:rPr lang="en-US" altLang="zh-CN"/>
              <a:t>ETF</a:t>
            </a:r>
            <a:r>
              <a:rPr lang="zh-CN" altLang="en-US"/>
              <a:t>或者基金。</a:t>
            </a:r>
            <a:endParaRPr lang="zh-CN" altLang="en-US"/>
          </a:p>
          <a:p>
            <a:r>
              <a:rPr lang="en-US" altLang="zh-CN"/>
              <a:t>5-6</a:t>
            </a:r>
            <a:r>
              <a:rPr lang="zh-CN" altLang="en-US"/>
              <a:t>月为业绩真空期，反弹修复为主。</a:t>
            </a:r>
            <a:endParaRPr lang="zh-CN" altLang="en-US"/>
          </a:p>
          <a:p>
            <a:r>
              <a:rPr lang="zh-CN" altLang="en-US">
                <a:solidFill>
                  <a:srgbClr val="FF0000"/>
                </a:solidFill>
              </a:rPr>
              <a:t>四月选股思路：</a:t>
            </a:r>
            <a:endParaRPr lang="zh-CN" altLang="en-US">
              <a:solidFill>
                <a:srgbClr val="FF0000"/>
              </a:solidFill>
            </a:endParaRPr>
          </a:p>
          <a:p>
            <a:r>
              <a:rPr lang="zh-CN" altLang="en-US">
                <a:solidFill>
                  <a:srgbClr val="FF0000"/>
                </a:solidFill>
              </a:rPr>
              <a:t> </a:t>
            </a:r>
            <a:r>
              <a:rPr lang="en-US" altLang="zh-CN">
                <a:solidFill>
                  <a:srgbClr val="FF0000"/>
                </a:solidFill>
              </a:rPr>
              <a:t>             </a:t>
            </a:r>
            <a:r>
              <a:rPr lang="en-US" altLang="zh-CN">
                <a:solidFill>
                  <a:srgbClr val="0029DA"/>
                </a:solidFill>
                <a:sym typeface="+mn-ea"/>
              </a:rPr>
              <a:t>            </a:t>
            </a:r>
            <a:r>
              <a:rPr lang="zh-CN" altLang="en-US">
                <a:solidFill>
                  <a:srgbClr val="23B253"/>
                </a:solidFill>
                <a:sym typeface="+mn-ea"/>
              </a:rPr>
              <a:t>熊线上移</a:t>
            </a:r>
            <a:r>
              <a:rPr lang="zh-CN" altLang="en-US">
                <a:solidFill>
                  <a:schemeClr val="tx1"/>
                </a:solidFill>
                <a:sym typeface="+mn-ea"/>
              </a:rPr>
              <a:t>（首选）</a:t>
            </a:r>
            <a:endParaRPr lang="zh-CN" altLang="en-US">
              <a:solidFill>
                <a:schemeClr val="tx1"/>
              </a:solidFill>
            </a:endParaRPr>
          </a:p>
          <a:p>
            <a:r>
              <a:rPr lang="zh-CN" altLang="en-US">
                <a:solidFill>
                  <a:srgbClr val="FF0000"/>
                </a:solidFill>
              </a:rPr>
              <a:t> </a:t>
            </a:r>
            <a:r>
              <a:rPr lang="en-US" altLang="zh-CN">
                <a:solidFill>
                  <a:srgbClr val="FF0000"/>
                </a:solidFill>
              </a:rPr>
              <a:t>                         </a:t>
            </a:r>
            <a:r>
              <a:rPr lang="zh-CN" altLang="en-US">
                <a:solidFill>
                  <a:srgbClr val="FF0000"/>
                </a:solidFill>
              </a:rPr>
              <a:t>周线金叉</a:t>
            </a:r>
            <a:r>
              <a:rPr lang="zh-CN" altLang="en-US">
                <a:solidFill>
                  <a:schemeClr val="tx1"/>
                </a:solidFill>
              </a:rPr>
              <a:t>（必须是）</a:t>
            </a:r>
            <a:endParaRPr lang="zh-CN" altLang="en-US">
              <a:solidFill>
                <a:schemeClr val="tx1"/>
              </a:solidFill>
            </a:endParaRPr>
          </a:p>
          <a:p>
            <a:r>
              <a:rPr lang="zh-CN" altLang="en-US">
                <a:solidFill>
                  <a:srgbClr val="0029DA"/>
                </a:solidFill>
              </a:rPr>
              <a:t> </a:t>
            </a:r>
            <a:r>
              <a:rPr lang="en-US" altLang="zh-CN">
                <a:solidFill>
                  <a:srgbClr val="0029DA"/>
                </a:solidFill>
              </a:rPr>
              <a:t>                         </a:t>
            </a:r>
            <a:r>
              <a:rPr lang="zh-CN" altLang="en-US">
                <a:solidFill>
                  <a:srgbClr val="0029DA"/>
                </a:solidFill>
              </a:rPr>
              <a:t>周线死叉</a:t>
            </a:r>
            <a:r>
              <a:rPr lang="zh-CN" altLang="en-US">
                <a:solidFill>
                  <a:schemeClr val="tx1"/>
                </a:solidFill>
              </a:rPr>
              <a:t>（换出去）</a:t>
            </a:r>
            <a:endParaRPr lang="en-US" altLang="zh-CN">
              <a:solidFill>
                <a:schemeClr val="tx1"/>
              </a:solidFill>
            </a:endParaRPr>
          </a:p>
          <a:p>
            <a:r>
              <a:rPr lang="en-US" altLang="zh-CN">
                <a:solidFill>
                  <a:srgbClr val="0029DA"/>
                </a:solidFill>
              </a:rPr>
              <a:t>        </a:t>
            </a:r>
            <a:endParaRPr lang="zh-CN" altLang="en-US"/>
          </a:p>
        </p:txBody>
      </p:sp>
      <p:pic>
        <p:nvPicPr>
          <p:cNvPr id="3" name="图片 2"/>
          <p:cNvPicPr>
            <a:picLocks noChangeAspect="1"/>
          </p:cNvPicPr>
          <p:nvPr/>
        </p:nvPicPr>
        <p:blipFill>
          <a:blip r:embed="rId2"/>
          <a:stretch>
            <a:fillRect/>
          </a:stretch>
        </p:blipFill>
        <p:spPr>
          <a:xfrm>
            <a:off x="105410" y="869315"/>
            <a:ext cx="5499100" cy="4964430"/>
          </a:xfrm>
          <a:prstGeom prst="rect">
            <a:avLst/>
          </a:prstGeom>
          <a:ln>
            <a:solidFill>
              <a:schemeClr val="accent1"/>
            </a:solidFill>
          </a:ln>
        </p:spPr>
      </p:pic>
      <p:sp>
        <p:nvSpPr>
          <p:cNvPr id="4" name="文本框 3"/>
          <p:cNvSpPr txBox="1"/>
          <p:nvPr/>
        </p:nvSpPr>
        <p:spPr>
          <a:xfrm>
            <a:off x="8364220" y="2325370"/>
            <a:ext cx="3147060" cy="368300"/>
          </a:xfrm>
          <a:prstGeom prst="rect">
            <a:avLst/>
          </a:prstGeom>
          <a:noFill/>
        </p:spPr>
        <p:txBody>
          <a:bodyPr wrap="square" rtlCol="0">
            <a:spAutoFit/>
          </a:bodyPr>
          <a:p>
            <a:r>
              <a:rPr lang="zh-CN" altLang="en-US">
                <a:highlight>
                  <a:srgbClr val="FFFF00"/>
                </a:highlight>
              </a:rPr>
              <a:t>历年四月老登资产表现较好</a:t>
            </a:r>
            <a:endParaRPr lang="zh-CN" altLang="en-US">
              <a:highlight>
                <a:srgbClr val="FFFF00"/>
              </a:highlight>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大盘：四月初周线金叉潮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0" name="文本框 9"/>
          <p:cNvSpPr txBox="1"/>
          <p:nvPr/>
        </p:nvSpPr>
        <p:spPr>
          <a:xfrm>
            <a:off x="568960" y="4961890"/>
            <a:ext cx="4438650" cy="1198880"/>
          </a:xfrm>
          <a:prstGeom prst="rect">
            <a:avLst/>
          </a:prstGeom>
          <a:noFill/>
        </p:spPr>
        <p:txBody>
          <a:bodyPr wrap="square" rtlCol="0">
            <a:spAutoFit/>
          </a:bodyPr>
          <a:p>
            <a:r>
              <a:rPr lang="zh-CN" altLang="en-US"/>
              <a:t>①三月中</a:t>
            </a:r>
            <a:r>
              <a:rPr lang="zh-CN" altLang="en-US">
                <a:solidFill>
                  <a:srgbClr val="0029DA"/>
                </a:solidFill>
              </a:rPr>
              <a:t>周线死叉</a:t>
            </a:r>
            <a:r>
              <a:rPr lang="zh-CN" altLang="en-US"/>
              <a:t>潮</a:t>
            </a:r>
            <a:endParaRPr lang="zh-CN" altLang="en-US"/>
          </a:p>
          <a:p>
            <a:r>
              <a:rPr lang="zh-CN" altLang="en-US"/>
              <a:t>②四月上旬</a:t>
            </a:r>
            <a:r>
              <a:rPr lang="zh-CN" altLang="en-US">
                <a:solidFill>
                  <a:srgbClr val="FF0000"/>
                </a:solidFill>
              </a:rPr>
              <a:t>周线金叉</a:t>
            </a:r>
            <a:r>
              <a:rPr lang="zh-CN" altLang="en-US"/>
              <a:t>潮</a:t>
            </a:r>
            <a:endParaRPr lang="zh-CN" altLang="en-US"/>
          </a:p>
          <a:p>
            <a:r>
              <a:rPr lang="zh-CN" altLang="en-US"/>
              <a:t>③资金决定强弱（</a:t>
            </a:r>
            <a:r>
              <a:rPr lang="zh-CN" altLang="en-US">
                <a:solidFill>
                  <a:srgbClr val="00B050"/>
                </a:solidFill>
              </a:rPr>
              <a:t>熊线上移</a:t>
            </a:r>
            <a:r>
              <a:rPr lang="zh-CN" altLang="en-US"/>
              <a:t>才是机会）</a:t>
            </a:r>
            <a:endParaRPr lang="zh-CN" altLang="en-US"/>
          </a:p>
          <a:p>
            <a:r>
              <a:rPr lang="zh-CN" altLang="en-US"/>
              <a:t>④</a:t>
            </a:r>
            <a:r>
              <a:rPr lang="zh-CN" altLang="en-US">
                <a:solidFill>
                  <a:srgbClr val="F315F3"/>
                </a:solidFill>
              </a:rPr>
              <a:t>注意：资金翻绿的周线金叉是箱体震荡。</a:t>
            </a:r>
            <a:endParaRPr lang="zh-CN" altLang="en-US">
              <a:solidFill>
                <a:srgbClr val="F315F3"/>
              </a:solidFill>
            </a:endParaRPr>
          </a:p>
        </p:txBody>
      </p:sp>
      <p:pic>
        <p:nvPicPr>
          <p:cNvPr id="4" name="图片 3"/>
          <p:cNvPicPr>
            <a:picLocks noChangeAspect="1"/>
          </p:cNvPicPr>
          <p:nvPr/>
        </p:nvPicPr>
        <p:blipFill>
          <a:blip r:embed="rId1"/>
          <a:stretch>
            <a:fillRect/>
          </a:stretch>
        </p:blipFill>
        <p:spPr>
          <a:xfrm>
            <a:off x="109220" y="822960"/>
            <a:ext cx="5196840" cy="3223895"/>
          </a:xfrm>
          <a:prstGeom prst="rect">
            <a:avLst/>
          </a:prstGeom>
          <a:ln>
            <a:solidFill>
              <a:schemeClr val="accent1"/>
            </a:solidFill>
          </a:ln>
        </p:spPr>
      </p:pic>
      <p:sp>
        <p:nvSpPr>
          <p:cNvPr id="5" name="文本框 4"/>
          <p:cNvSpPr txBox="1"/>
          <p:nvPr/>
        </p:nvSpPr>
        <p:spPr>
          <a:xfrm>
            <a:off x="1791970" y="2284095"/>
            <a:ext cx="3346450" cy="368300"/>
          </a:xfrm>
          <a:prstGeom prst="rect">
            <a:avLst/>
          </a:prstGeom>
          <a:noFill/>
        </p:spPr>
        <p:txBody>
          <a:bodyPr wrap="square" rtlCol="0">
            <a:spAutoFit/>
          </a:bodyPr>
          <a:p>
            <a:r>
              <a:rPr lang="zh-CN" altLang="en-US">
                <a:highlight>
                  <a:srgbClr val="FFFF00"/>
                </a:highlight>
              </a:rPr>
              <a:t>近一半板块周线金叉</a:t>
            </a:r>
            <a:endParaRPr lang="zh-CN" altLang="en-US">
              <a:highlight>
                <a:srgbClr val="FFFF00"/>
              </a:highlight>
            </a:endParaRPr>
          </a:p>
        </p:txBody>
      </p:sp>
      <p:pic>
        <p:nvPicPr>
          <p:cNvPr id="7" name="图片 6"/>
          <p:cNvPicPr>
            <a:picLocks noChangeAspect="1"/>
          </p:cNvPicPr>
          <p:nvPr/>
        </p:nvPicPr>
        <p:blipFill>
          <a:blip r:embed="rId2"/>
          <a:stretch>
            <a:fillRect/>
          </a:stretch>
        </p:blipFill>
        <p:spPr>
          <a:xfrm>
            <a:off x="5384800" y="822960"/>
            <a:ext cx="6488430" cy="2372360"/>
          </a:xfrm>
          <a:prstGeom prst="rect">
            <a:avLst/>
          </a:prstGeom>
          <a:ln>
            <a:solidFill>
              <a:schemeClr val="accent1"/>
            </a:solidFill>
          </a:ln>
        </p:spPr>
      </p:pic>
      <p:sp>
        <p:nvSpPr>
          <p:cNvPr id="8" name="文本框 7"/>
          <p:cNvSpPr txBox="1"/>
          <p:nvPr/>
        </p:nvSpPr>
        <p:spPr>
          <a:xfrm>
            <a:off x="6304915" y="2564765"/>
            <a:ext cx="4064000" cy="368300"/>
          </a:xfrm>
          <a:prstGeom prst="rect">
            <a:avLst/>
          </a:prstGeom>
          <a:noFill/>
        </p:spPr>
        <p:txBody>
          <a:bodyPr wrap="square" rtlCol="0">
            <a:spAutoFit/>
          </a:bodyPr>
          <a:p>
            <a:r>
              <a:rPr lang="zh-CN" altLang="en-US">
                <a:highlight>
                  <a:srgbClr val="FFFF00"/>
                </a:highlight>
              </a:rPr>
              <a:t>②率先熊线上移板块有操作性。</a:t>
            </a:r>
            <a:endParaRPr lang="zh-CN" altLang="en-US">
              <a:highlight>
                <a:srgbClr val="FFFF00"/>
              </a:highlight>
            </a:endParaRPr>
          </a:p>
        </p:txBody>
      </p:sp>
      <p:sp>
        <p:nvSpPr>
          <p:cNvPr id="11" name="文本框 10"/>
          <p:cNvSpPr txBox="1"/>
          <p:nvPr/>
        </p:nvSpPr>
        <p:spPr>
          <a:xfrm>
            <a:off x="1022985" y="4077335"/>
            <a:ext cx="3232150" cy="368300"/>
          </a:xfrm>
          <a:prstGeom prst="rect">
            <a:avLst/>
          </a:prstGeom>
          <a:noFill/>
        </p:spPr>
        <p:txBody>
          <a:bodyPr wrap="square" rtlCol="0">
            <a:spAutoFit/>
          </a:bodyPr>
          <a:p>
            <a:r>
              <a:rPr lang="zh-CN" altLang="en-US">
                <a:highlight>
                  <a:srgbClr val="FFFF00"/>
                </a:highlight>
              </a:rPr>
              <a:t>①周线刚金叉板块等待修复</a:t>
            </a:r>
            <a:endParaRPr lang="zh-CN" altLang="en-US">
              <a:highlight>
                <a:srgbClr val="FFFF00"/>
              </a:highlight>
            </a:endParaRPr>
          </a:p>
        </p:txBody>
      </p:sp>
      <p:pic>
        <p:nvPicPr>
          <p:cNvPr id="12" name="图片 11"/>
          <p:cNvPicPr>
            <a:picLocks noChangeAspect="1"/>
          </p:cNvPicPr>
          <p:nvPr/>
        </p:nvPicPr>
        <p:blipFill>
          <a:blip r:embed="rId3"/>
          <a:stretch>
            <a:fillRect/>
          </a:stretch>
        </p:blipFill>
        <p:spPr>
          <a:xfrm>
            <a:off x="5558790" y="3249930"/>
            <a:ext cx="2958465" cy="3108325"/>
          </a:xfrm>
          <a:prstGeom prst="rect">
            <a:avLst/>
          </a:prstGeom>
          <a:ln>
            <a:solidFill>
              <a:schemeClr val="accent1"/>
            </a:solidFill>
          </a:ln>
        </p:spPr>
      </p:pic>
      <p:sp>
        <p:nvSpPr>
          <p:cNvPr id="13" name="文本框 12"/>
          <p:cNvSpPr txBox="1"/>
          <p:nvPr/>
        </p:nvSpPr>
        <p:spPr>
          <a:xfrm>
            <a:off x="8619490" y="4168140"/>
            <a:ext cx="2661285" cy="700405"/>
          </a:xfrm>
          <a:prstGeom prst="rect">
            <a:avLst/>
          </a:prstGeom>
          <a:noFill/>
        </p:spPr>
        <p:txBody>
          <a:bodyPr wrap="square" rtlCol="0">
            <a:spAutoFit/>
          </a:bodyPr>
          <a:p>
            <a:pPr>
              <a:lnSpc>
                <a:spcPct val="110000"/>
              </a:lnSpc>
            </a:pPr>
            <a:r>
              <a:rPr lang="zh-CN" altLang="en-US">
                <a:highlight>
                  <a:srgbClr val="FFFF00"/>
                </a:highlight>
              </a:rPr>
              <a:t>③周线刚死叉板块则要小心调整盘弱</a:t>
            </a:r>
            <a:endParaRPr lang="zh-CN" altLang="en-US">
              <a:highlight>
                <a:srgbClr val="FFFF00"/>
              </a:highlight>
            </a:endParaRPr>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受伤主力逐渐凸显</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rcRect r="28912"/>
          <a:stretch>
            <a:fillRect/>
          </a:stretch>
        </p:blipFill>
        <p:spPr>
          <a:xfrm>
            <a:off x="57785" y="768350"/>
            <a:ext cx="5139690" cy="3766185"/>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5519420" y="768350"/>
            <a:ext cx="5831205" cy="3766820"/>
          </a:xfrm>
          <a:prstGeom prst="rect">
            <a:avLst/>
          </a:prstGeom>
          <a:ln>
            <a:solidFill>
              <a:schemeClr val="accent1"/>
            </a:solidFill>
          </a:ln>
        </p:spPr>
      </p:pic>
      <p:sp>
        <p:nvSpPr>
          <p:cNvPr id="9" name="文本框 8"/>
          <p:cNvSpPr txBox="1"/>
          <p:nvPr/>
        </p:nvSpPr>
        <p:spPr>
          <a:xfrm>
            <a:off x="1494155" y="4589780"/>
            <a:ext cx="3480435" cy="1753235"/>
          </a:xfrm>
          <a:prstGeom prst="rect">
            <a:avLst/>
          </a:prstGeom>
          <a:noFill/>
        </p:spPr>
        <p:txBody>
          <a:bodyPr wrap="square" rtlCol="0">
            <a:spAutoFit/>
          </a:bodyPr>
          <a:p>
            <a:r>
              <a:rPr lang="zh-CN" altLang="en-US">
                <a:solidFill>
                  <a:srgbClr val="FF0000"/>
                </a:solidFill>
              </a:rPr>
              <a:t>受伤主力特征：</a:t>
            </a:r>
            <a:endParaRPr lang="zh-CN" altLang="en-US">
              <a:solidFill>
                <a:srgbClr val="FF0000"/>
              </a:solidFill>
            </a:endParaRPr>
          </a:p>
          <a:p>
            <a:r>
              <a:rPr lang="zh-CN" altLang="en-US"/>
              <a:t>①前期高点有</a:t>
            </a:r>
            <a:r>
              <a:rPr lang="zh-CN" altLang="en-US">
                <a:solidFill>
                  <a:srgbClr val="F315F3"/>
                </a:solidFill>
              </a:rPr>
              <a:t>高控盘</a:t>
            </a:r>
            <a:endParaRPr lang="zh-CN" altLang="en-US"/>
          </a:p>
          <a:p>
            <a:r>
              <a:rPr lang="zh-CN" altLang="en-US"/>
              <a:t>②跌到海洋寻底</a:t>
            </a:r>
            <a:r>
              <a:rPr lang="en-US" altLang="zh-CN"/>
              <a:t>(</a:t>
            </a:r>
            <a:r>
              <a:rPr lang="zh-CN" altLang="en-US">
                <a:solidFill>
                  <a:srgbClr val="F315F3"/>
                </a:solidFill>
              </a:rPr>
              <a:t>中底以上</a:t>
            </a:r>
            <a:r>
              <a:rPr lang="zh-CN" altLang="en-US"/>
              <a:t>）</a:t>
            </a:r>
            <a:endParaRPr lang="zh-CN" altLang="en-US"/>
          </a:p>
          <a:p>
            <a:r>
              <a:rPr lang="zh-CN" altLang="en-US"/>
              <a:t>③</a:t>
            </a:r>
            <a:r>
              <a:rPr lang="zh-CN" altLang="en-US">
                <a:solidFill>
                  <a:srgbClr val="F315F3"/>
                </a:solidFill>
              </a:rPr>
              <a:t>利润增长</a:t>
            </a:r>
            <a:r>
              <a:rPr lang="zh-CN" altLang="en-US"/>
              <a:t>（最好是四月公布的）</a:t>
            </a:r>
            <a:endParaRPr lang="zh-CN" altLang="en-US"/>
          </a:p>
          <a:p>
            <a:r>
              <a:rPr lang="zh-CN" altLang="en-US"/>
              <a:t>④</a:t>
            </a:r>
            <a:r>
              <a:rPr lang="zh-CN" altLang="en-US">
                <a:solidFill>
                  <a:srgbClr val="0029DA"/>
                </a:solidFill>
              </a:rPr>
              <a:t>海洋金叉</a:t>
            </a:r>
            <a:r>
              <a:rPr lang="zh-CN" altLang="en-US"/>
              <a:t>（左侧机会）</a:t>
            </a:r>
            <a:endParaRPr lang="zh-CN" altLang="en-US"/>
          </a:p>
          <a:p>
            <a:r>
              <a:rPr lang="zh-CN" altLang="en-US"/>
              <a:t>⑤</a:t>
            </a:r>
            <a:r>
              <a:rPr lang="zh-CN" altLang="en-US">
                <a:solidFill>
                  <a:srgbClr val="23B253"/>
                </a:solidFill>
              </a:rPr>
              <a:t>熊线上移</a:t>
            </a:r>
            <a:r>
              <a:rPr lang="zh-CN" altLang="en-US"/>
              <a:t>（右侧机会）</a:t>
            </a:r>
            <a:endParaRPr lang="zh-CN" altLang="en-US"/>
          </a:p>
        </p:txBody>
      </p:sp>
      <p:sp>
        <p:nvSpPr>
          <p:cNvPr id="10" name="文本框 9"/>
          <p:cNvSpPr txBox="1"/>
          <p:nvPr/>
        </p:nvSpPr>
        <p:spPr>
          <a:xfrm>
            <a:off x="6924675" y="4728210"/>
            <a:ext cx="3277870" cy="1476375"/>
          </a:xfrm>
          <a:prstGeom prst="rect">
            <a:avLst/>
          </a:prstGeom>
          <a:noFill/>
        </p:spPr>
        <p:txBody>
          <a:bodyPr wrap="square" rtlCol="0" anchor="t">
            <a:spAutoFit/>
          </a:bodyPr>
          <a:p>
            <a:r>
              <a:rPr lang="en-US" altLang="zh-CN">
                <a:solidFill>
                  <a:srgbClr val="FF0000"/>
                </a:solidFill>
                <a:highlight>
                  <a:srgbClr val="FFFF00"/>
                </a:highlight>
                <a:sym typeface="+mn-ea"/>
              </a:rPr>
              <a:t>3</a:t>
            </a:r>
            <a:r>
              <a:rPr lang="zh-CN" altLang="en-US">
                <a:solidFill>
                  <a:srgbClr val="FF0000"/>
                </a:solidFill>
                <a:highlight>
                  <a:srgbClr val="FFFF00"/>
                </a:highlight>
                <a:sym typeface="+mn-ea"/>
              </a:rPr>
              <a:t>月急跌板块也易出受伤主力</a:t>
            </a:r>
            <a:endParaRPr lang="en-US" altLang="zh-CN">
              <a:solidFill>
                <a:srgbClr val="FF0000"/>
              </a:solidFill>
              <a:highlight>
                <a:srgbClr val="FFFF00"/>
              </a:highlight>
            </a:endParaRPr>
          </a:p>
          <a:p>
            <a:r>
              <a:rPr lang="en-US" altLang="zh-CN">
                <a:sym typeface="+mn-ea"/>
              </a:rPr>
              <a:t>12-1</a:t>
            </a:r>
            <a:r>
              <a:rPr lang="zh-CN" altLang="en-US">
                <a:sym typeface="+mn-ea"/>
              </a:rPr>
              <a:t>月热点：</a:t>
            </a:r>
            <a:r>
              <a:rPr lang="zh-CN" altLang="en-US">
                <a:solidFill>
                  <a:srgbClr val="0029DA"/>
                </a:solidFill>
                <a:sym typeface="+mn-ea"/>
              </a:rPr>
              <a:t>商业航天</a:t>
            </a:r>
            <a:endParaRPr lang="zh-CN" altLang="en-US">
              <a:solidFill>
                <a:srgbClr val="0029DA"/>
              </a:solidFill>
            </a:endParaRPr>
          </a:p>
          <a:p>
            <a:r>
              <a:rPr lang="en-US" altLang="zh-CN">
                <a:sym typeface="+mn-ea"/>
              </a:rPr>
              <a:t>12-1</a:t>
            </a:r>
            <a:r>
              <a:rPr lang="zh-CN" altLang="en-US">
                <a:sym typeface="+mn-ea"/>
              </a:rPr>
              <a:t>月热点：</a:t>
            </a:r>
            <a:r>
              <a:rPr lang="zh-CN" altLang="en-US">
                <a:solidFill>
                  <a:srgbClr val="0029DA"/>
                </a:solidFill>
                <a:sym typeface="+mn-ea"/>
              </a:rPr>
              <a:t>有色金属</a:t>
            </a:r>
            <a:endParaRPr lang="zh-CN" altLang="en-US"/>
          </a:p>
          <a:p>
            <a:r>
              <a:rPr lang="en-US" altLang="zh-CN">
                <a:sym typeface="+mn-ea"/>
              </a:rPr>
              <a:t>12-2</a:t>
            </a:r>
            <a:r>
              <a:rPr lang="zh-CN" altLang="en-US">
                <a:sym typeface="+mn-ea"/>
              </a:rPr>
              <a:t>月：</a:t>
            </a:r>
            <a:r>
              <a:rPr lang="zh-CN" altLang="en-US">
                <a:solidFill>
                  <a:srgbClr val="0029DA"/>
                </a:solidFill>
                <a:sym typeface="+mn-ea"/>
              </a:rPr>
              <a:t>半导体</a:t>
            </a:r>
            <a:endParaRPr lang="zh-CN" altLang="en-US"/>
          </a:p>
          <a:p>
            <a:r>
              <a:rPr lang="en-US" altLang="zh-CN">
                <a:sym typeface="+mn-ea"/>
              </a:rPr>
              <a:t>1</a:t>
            </a:r>
            <a:r>
              <a:rPr lang="zh-CN" altLang="en-US">
                <a:sym typeface="+mn-ea"/>
              </a:rPr>
              <a:t>月上旬：</a:t>
            </a:r>
            <a:r>
              <a:rPr lang="zh-CN" altLang="en-US">
                <a:solidFill>
                  <a:srgbClr val="0029DA"/>
                </a:solidFill>
                <a:sym typeface="+mn-ea"/>
              </a:rPr>
              <a:t>传媒娱乐</a:t>
            </a:r>
            <a:endParaRPr lang="zh-CN" altLang="en-US">
              <a:solidFill>
                <a:srgbClr val="0029DA"/>
              </a:solidFill>
              <a:sym typeface="+mn-ea"/>
            </a:endParaRPr>
          </a:p>
        </p:txBody>
      </p:sp>
      <p:sp>
        <p:nvSpPr>
          <p:cNvPr id="11" name="文本框 10"/>
          <p:cNvSpPr txBox="1"/>
          <p:nvPr/>
        </p:nvSpPr>
        <p:spPr>
          <a:xfrm>
            <a:off x="2494915" y="3176905"/>
            <a:ext cx="4064000" cy="368300"/>
          </a:xfrm>
          <a:prstGeom prst="rect">
            <a:avLst/>
          </a:prstGeom>
          <a:noFill/>
        </p:spPr>
        <p:txBody>
          <a:bodyPr wrap="square" rtlCol="0">
            <a:spAutoFit/>
          </a:bodyPr>
          <a:p>
            <a:r>
              <a:rPr lang="zh-CN" altLang="en-US">
                <a:highlight>
                  <a:srgbClr val="FFFF00"/>
                </a:highlight>
              </a:rPr>
              <a:t>熊线上移板块出受伤主力</a:t>
            </a:r>
            <a:endParaRPr lang="zh-CN" altLang="en-US">
              <a:highlight>
                <a:srgbClr val="FFFF00"/>
              </a:highlight>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3-5</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月市场的操作节奏</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p:nvPr/>
        </p:nvPicPr>
        <p:blipFill>
          <a:blip r:embed="rId1"/>
          <a:stretch>
            <a:fillRect/>
          </a:stretch>
        </p:blipFill>
        <p:spPr>
          <a:xfrm>
            <a:off x="213995" y="768350"/>
            <a:ext cx="5541645" cy="5050790"/>
          </a:xfrm>
          <a:prstGeom prst="rect">
            <a:avLst/>
          </a:prstGeom>
          <a:ln>
            <a:solidFill>
              <a:schemeClr val="accent1"/>
            </a:solidFill>
          </a:ln>
        </p:spPr>
      </p:pic>
      <p:sp>
        <p:nvSpPr>
          <p:cNvPr id="5" name="文本框 4"/>
          <p:cNvSpPr txBox="1"/>
          <p:nvPr/>
        </p:nvSpPr>
        <p:spPr>
          <a:xfrm>
            <a:off x="5859780" y="1605915"/>
            <a:ext cx="6336665" cy="2306320"/>
          </a:xfrm>
          <a:prstGeom prst="rect">
            <a:avLst/>
          </a:prstGeom>
          <a:noFill/>
        </p:spPr>
        <p:txBody>
          <a:bodyPr wrap="square" rtlCol="0">
            <a:spAutoFit/>
          </a:bodyPr>
          <a:p>
            <a:pPr>
              <a:lnSpc>
                <a:spcPct val="160000"/>
              </a:lnSpc>
            </a:pPr>
            <a:r>
              <a:rPr lang="zh-CN" altLang="en-US">
                <a:solidFill>
                  <a:srgbClr val="FF0000"/>
                </a:solidFill>
              </a:rPr>
              <a:t>三月中：</a:t>
            </a:r>
            <a:r>
              <a:rPr lang="zh-CN" altLang="en-US"/>
              <a:t>周线死叉潮</a:t>
            </a:r>
            <a:endParaRPr lang="zh-CN" altLang="en-US"/>
          </a:p>
          <a:p>
            <a:pPr>
              <a:lnSpc>
                <a:spcPct val="160000"/>
              </a:lnSpc>
            </a:pPr>
            <a:r>
              <a:rPr lang="zh-CN" altLang="en-US">
                <a:solidFill>
                  <a:srgbClr val="FF0000"/>
                </a:solidFill>
              </a:rPr>
              <a:t>三月底：</a:t>
            </a:r>
            <a:r>
              <a:rPr lang="zh-CN" altLang="en-US"/>
              <a:t>超跌反弹</a:t>
            </a:r>
            <a:endParaRPr lang="zh-CN" altLang="en-US"/>
          </a:p>
          <a:p>
            <a:pPr>
              <a:lnSpc>
                <a:spcPct val="160000"/>
              </a:lnSpc>
            </a:pPr>
            <a:r>
              <a:rPr lang="zh-CN" altLang="en-US">
                <a:solidFill>
                  <a:srgbClr val="FF0000"/>
                </a:solidFill>
              </a:rPr>
              <a:t>四月初：</a:t>
            </a:r>
            <a:r>
              <a:rPr lang="zh-CN" altLang="en-US"/>
              <a:t>周线金叉潮（少量</a:t>
            </a:r>
            <a:r>
              <a:rPr lang="en-US" altLang="zh-CN"/>
              <a:t>V</a:t>
            </a:r>
            <a:r>
              <a:rPr lang="zh-CN" altLang="en-US"/>
              <a:t>修复，多数股震荡，难把握）</a:t>
            </a:r>
            <a:endParaRPr lang="zh-CN" altLang="en-US"/>
          </a:p>
          <a:p>
            <a:pPr>
              <a:lnSpc>
                <a:spcPct val="160000"/>
              </a:lnSpc>
            </a:pPr>
            <a:r>
              <a:rPr lang="zh-CN" altLang="en-US">
                <a:solidFill>
                  <a:srgbClr val="FF0000"/>
                </a:solidFill>
              </a:rPr>
              <a:t>四月中：</a:t>
            </a:r>
            <a:r>
              <a:rPr lang="zh-CN" altLang="en-US"/>
              <a:t>绩优股修复（受伤主力修复，逐渐有操作性）</a:t>
            </a:r>
            <a:endParaRPr lang="zh-CN" altLang="en-US"/>
          </a:p>
          <a:p>
            <a:pPr>
              <a:lnSpc>
                <a:spcPct val="160000"/>
              </a:lnSpc>
            </a:pPr>
            <a:r>
              <a:rPr lang="zh-CN" altLang="en-US">
                <a:solidFill>
                  <a:srgbClr val="FF0000"/>
                </a:solidFill>
              </a:rPr>
              <a:t>五六月：</a:t>
            </a:r>
            <a:r>
              <a:rPr lang="zh-CN" altLang="en-US"/>
              <a:t>业绩真空期（大多数股修复）</a:t>
            </a:r>
            <a:endParaRPr lang="zh-CN" altLang="en-US"/>
          </a:p>
        </p:txBody>
      </p:sp>
      <p:sp>
        <p:nvSpPr>
          <p:cNvPr id="6" name="矩形 5"/>
          <p:cNvSpPr/>
          <p:nvPr/>
        </p:nvSpPr>
        <p:spPr>
          <a:xfrm>
            <a:off x="5859780" y="2597785"/>
            <a:ext cx="5918200" cy="421640"/>
          </a:xfrm>
          <a:prstGeom prst="rect">
            <a:avLst/>
          </a:prstGeom>
          <a:solidFill>
            <a:schemeClr val="accent1">
              <a:alpha val="46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底部的三个买点定义</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descr="底部股的三个买点区分2022"/>
          <p:cNvPicPr>
            <a:picLocks noChangeAspect="1"/>
          </p:cNvPicPr>
          <p:nvPr/>
        </p:nvPicPr>
        <p:blipFill>
          <a:blip r:embed="rId1"/>
          <a:srcRect t="14176"/>
          <a:stretch>
            <a:fillRect/>
          </a:stretch>
        </p:blipFill>
        <p:spPr>
          <a:xfrm>
            <a:off x="474345" y="768350"/>
            <a:ext cx="8766175" cy="5588635"/>
          </a:xfrm>
          <a:prstGeom prst="rect">
            <a:avLst/>
          </a:prstGeom>
          <a:ln>
            <a:solidFill>
              <a:schemeClr val="accent1"/>
            </a:solidFill>
          </a:ln>
        </p:spPr>
      </p:pic>
      <p:sp>
        <p:nvSpPr>
          <p:cNvPr id="7" name="文本框 6"/>
          <p:cNvSpPr txBox="1"/>
          <p:nvPr/>
        </p:nvSpPr>
        <p:spPr>
          <a:xfrm>
            <a:off x="9504045" y="1755140"/>
            <a:ext cx="2023110" cy="1322070"/>
          </a:xfrm>
          <a:prstGeom prst="rect">
            <a:avLst/>
          </a:prstGeom>
          <a:noFill/>
        </p:spPr>
        <p:txBody>
          <a:bodyPr wrap="square" rtlCol="0">
            <a:spAutoFit/>
          </a:bodyPr>
          <a:p>
            <a:r>
              <a:rPr lang="zh-CN" altLang="en-US" sz="2000"/>
              <a:t>底部操作原则：</a:t>
            </a:r>
            <a:endParaRPr lang="zh-CN" altLang="en-US" sz="2000"/>
          </a:p>
          <a:p>
            <a:r>
              <a:rPr lang="zh-CN" altLang="en-US" sz="2000"/>
              <a:t>①左向右换</a:t>
            </a:r>
            <a:endParaRPr lang="zh-CN" altLang="en-US" sz="2000"/>
          </a:p>
          <a:p>
            <a:r>
              <a:rPr lang="zh-CN" altLang="en-US" sz="2000"/>
              <a:t>②只操作拐点</a:t>
            </a:r>
            <a:endParaRPr lang="zh-CN" altLang="en-US" sz="2000"/>
          </a:p>
          <a:p>
            <a:r>
              <a:rPr lang="zh-CN" altLang="en-US" sz="2000"/>
              <a:t>③优选绩优股</a:t>
            </a:r>
            <a:endParaRPr lang="zh-CN" altLang="en-US" sz="2000"/>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底部选股流程（找服务老师领）</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267335" y="858520"/>
            <a:ext cx="11821160" cy="5544820"/>
          </a:xfrm>
          <a:prstGeom prst="rect">
            <a:avLst/>
          </a:prstGeom>
        </p:spPr>
      </p:pic>
    </p:spTree>
    <p:custDataLst>
      <p:tags r:id="rId2"/>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1878</Words>
  <Application>WPS 演示</Application>
  <PresentationFormat>宽屏</PresentationFormat>
  <Paragraphs>169</Paragraphs>
  <Slides>21</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21</vt:i4>
      </vt:variant>
    </vt:vector>
  </HeadingPairs>
  <TitlesOfParts>
    <vt:vector size="34"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C_Hokcheung</cp:lastModifiedBy>
  <cp:revision>1207</cp:revision>
  <dcterms:created xsi:type="dcterms:W3CDTF">2019-06-19T02:08:00Z</dcterms:created>
  <dcterms:modified xsi:type="dcterms:W3CDTF">2026-04-01T09:34:22Z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67F8E99CA25843CDBAFD0150A9FB820A</vt:lpwstr>
  </property>
</Properties>
</file>