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56" r:id="rId7"/>
    <p:sldId id="4457" r:id="rId8"/>
    <p:sldId id="4437" r:id="rId9"/>
    <p:sldId id="4406" r:id="rId10"/>
    <p:sldId id="4451" r:id="rId11"/>
    <p:sldId id="4184" r:id="rId12"/>
    <p:sldId id="4442" r:id="rId13"/>
    <p:sldId id="4446" r:id="rId14"/>
    <p:sldId id="4448" r:id="rId15"/>
    <p:sldId id="4229" r:id="rId16"/>
    <p:sldId id="4444" r:id="rId17"/>
    <p:sldId id="4459" r:id="rId18"/>
    <p:sldId id="4426" r:id="rId19"/>
    <p:sldId id="4209" r:id="rId20"/>
    <p:sldId id="4183" r:id="rId21"/>
    <p:sldId id="4401" r:id="rId22"/>
    <p:sldId id="4402"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5"/>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60.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9.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43.png"/><Relationship Id="rId1" Type="http://schemas.openxmlformats.org/officeDocument/2006/relationships/image" Target="../media/image42.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1.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3.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4.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1.xml"/><Relationship Id="rId6" Type="http://schemas.openxmlformats.org/officeDocument/2006/relationships/image" Target="../media/image59.png"/><Relationship Id="rId5" Type="http://schemas.openxmlformats.org/officeDocument/2006/relationships/tags" Target="../tags/tag150.xml"/><Relationship Id="rId4" Type="http://schemas.openxmlformats.org/officeDocument/2006/relationships/image" Target="../media/image3.png"/><Relationship Id="rId3" Type="http://schemas.openxmlformats.org/officeDocument/2006/relationships/tags" Target="../tags/tag149.xml"/><Relationship Id="rId2" Type="http://schemas.openxmlformats.org/officeDocument/2006/relationships/image" Target="../media/image1.png"/><Relationship Id="rId1" Type="http://schemas.openxmlformats.org/officeDocument/2006/relationships/tags" Target="../tags/tag148.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5.xml"/><Relationship Id="rId6" Type="http://schemas.openxmlformats.org/officeDocument/2006/relationships/image" Target="../media/image60.png"/><Relationship Id="rId5" Type="http://schemas.openxmlformats.org/officeDocument/2006/relationships/tags" Target="../tags/tag154.xml"/><Relationship Id="rId4" Type="http://schemas.openxmlformats.org/officeDocument/2006/relationships/image" Target="../media/image3.png"/><Relationship Id="rId3" Type="http://schemas.openxmlformats.org/officeDocument/2006/relationships/tags" Target="../tags/tag153.xml"/><Relationship Id="rId2" Type="http://schemas.openxmlformats.org/officeDocument/2006/relationships/image" Target="../media/image1.png"/><Relationship Id="rId1" Type="http://schemas.openxmlformats.org/officeDocument/2006/relationships/tags" Target="../tags/tag152.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image" Target="../media/image3.png"/><Relationship Id="rId3" Type="http://schemas.openxmlformats.org/officeDocument/2006/relationships/tags" Target="../tags/tag157.xml"/><Relationship Id="rId2" Type="http://schemas.openxmlformats.org/officeDocument/2006/relationships/image" Target="../media/image1.png"/><Relationship Id="rId1" Type="http://schemas.openxmlformats.org/officeDocument/2006/relationships/tags" Target="../tags/tag15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2" Type="http://schemas.openxmlformats.org/officeDocument/2006/relationships/slideLayout" Target="../slideLayouts/slideLayout2.xml"/><Relationship Id="rId11" Type="http://schemas.openxmlformats.org/officeDocument/2006/relationships/tags" Target="../tags/tag135.xml"/><Relationship Id="rId10" Type="http://schemas.openxmlformats.org/officeDocument/2006/relationships/image" Target="../media/image24.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四月大主线（光通信）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r="20023"/>
          <a:stretch>
            <a:fillRect/>
          </a:stretch>
        </p:blipFill>
        <p:spPr>
          <a:xfrm>
            <a:off x="109855" y="852805"/>
            <a:ext cx="4431030" cy="3644900"/>
          </a:xfrm>
          <a:prstGeom prst="rect">
            <a:avLst/>
          </a:prstGeom>
          <a:ln>
            <a:solidFill>
              <a:schemeClr val="accent1"/>
            </a:solidFill>
          </a:ln>
        </p:spPr>
      </p:pic>
      <p:sp>
        <p:nvSpPr>
          <p:cNvPr id="12" name="文本框 11"/>
          <p:cNvSpPr txBox="1"/>
          <p:nvPr/>
        </p:nvSpPr>
        <p:spPr>
          <a:xfrm>
            <a:off x="219710" y="5250180"/>
            <a:ext cx="4959985" cy="922020"/>
          </a:xfrm>
          <a:prstGeom prst="rect">
            <a:avLst/>
          </a:prstGeom>
          <a:noFill/>
        </p:spPr>
        <p:txBody>
          <a:bodyPr wrap="square" rtlCol="0">
            <a:spAutoFit/>
          </a:bodyPr>
          <a:p>
            <a:r>
              <a:rPr lang="zh-CN" altLang="en-US">
                <a:highlight>
                  <a:srgbClr val="FFFF00"/>
                </a:highlight>
              </a:rPr>
              <a:t>四月的《主线淘金》围绕光通信方向提示机会。</a:t>
            </a:r>
            <a:endParaRPr lang="zh-CN" altLang="en-US">
              <a:highlight>
                <a:srgbClr val="FFFF00"/>
              </a:highlight>
            </a:endParaRPr>
          </a:p>
          <a:p>
            <a:r>
              <a:rPr lang="zh-CN" altLang="en-US">
                <a:solidFill>
                  <a:srgbClr val="FF0000"/>
                </a:solidFill>
              </a:rPr>
              <a:t>①受伤主力</a:t>
            </a:r>
            <a:endParaRPr lang="zh-CN" altLang="en-US">
              <a:solidFill>
                <a:srgbClr val="FF0000"/>
              </a:solidFill>
            </a:endParaRPr>
          </a:p>
          <a:p>
            <a:r>
              <a:rPr lang="zh-CN" altLang="en-US">
                <a:solidFill>
                  <a:srgbClr val="FF0000"/>
                </a:solidFill>
              </a:rPr>
              <a:t>②控盘双突破</a:t>
            </a:r>
            <a:endParaRPr lang="zh-CN" altLang="en-US">
              <a:solidFill>
                <a:srgbClr val="FF0000"/>
              </a:solidFill>
            </a:endParaRPr>
          </a:p>
        </p:txBody>
      </p:sp>
      <p:pic>
        <p:nvPicPr>
          <p:cNvPr id="4" name="图片 3"/>
          <p:cNvPicPr>
            <a:picLocks noChangeAspect="1"/>
          </p:cNvPicPr>
          <p:nvPr/>
        </p:nvPicPr>
        <p:blipFill>
          <a:blip r:embed="rId2"/>
          <a:stretch>
            <a:fillRect/>
          </a:stretch>
        </p:blipFill>
        <p:spPr>
          <a:xfrm>
            <a:off x="8380730" y="852805"/>
            <a:ext cx="3507105" cy="1880235"/>
          </a:xfrm>
          <a:prstGeom prst="rect">
            <a:avLst/>
          </a:prstGeom>
          <a:ln>
            <a:solidFill>
              <a:schemeClr val="accent1"/>
            </a:solidFill>
          </a:ln>
        </p:spPr>
      </p:pic>
      <p:sp>
        <p:nvSpPr>
          <p:cNvPr id="5" name="文本框 4"/>
          <p:cNvSpPr txBox="1"/>
          <p:nvPr/>
        </p:nvSpPr>
        <p:spPr>
          <a:xfrm>
            <a:off x="9622155" y="2245995"/>
            <a:ext cx="2042160"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28%</a:t>
            </a:r>
            <a:endParaRPr lang="en-US" altLang="zh-CN">
              <a:highlight>
                <a:srgbClr val="FFFF00"/>
              </a:highlight>
            </a:endParaRPr>
          </a:p>
        </p:txBody>
      </p:sp>
      <p:pic>
        <p:nvPicPr>
          <p:cNvPr id="8" name="图片 7"/>
          <p:cNvPicPr>
            <a:picLocks noChangeAspect="1"/>
          </p:cNvPicPr>
          <p:nvPr/>
        </p:nvPicPr>
        <p:blipFill>
          <a:blip r:embed="rId3"/>
          <a:stretch>
            <a:fillRect/>
          </a:stretch>
        </p:blipFill>
        <p:spPr>
          <a:xfrm>
            <a:off x="4618355" y="852805"/>
            <a:ext cx="3644900" cy="1875790"/>
          </a:xfrm>
          <a:prstGeom prst="rect">
            <a:avLst/>
          </a:prstGeom>
          <a:ln>
            <a:solidFill>
              <a:schemeClr val="accent1"/>
            </a:solidFill>
          </a:ln>
        </p:spPr>
      </p:pic>
      <p:sp>
        <p:nvSpPr>
          <p:cNvPr id="13" name="文本框 12"/>
          <p:cNvSpPr txBox="1"/>
          <p:nvPr/>
        </p:nvSpPr>
        <p:spPr>
          <a:xfrm>
            <a:off x="6332855" y="2143125"/>
            <a:ext cx="1814195"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41%</a:t>
            </a:r>
            <a:endParaRPr lang="en-US" altLang="zh-CN">
              <a:highlight>
                <a:srgbClr val="FFFF00"/>
              </a:highlight>
            </a:endParaRPr>
          </a:p>
        </p:txBody>
      </p:sp>
      <p:pic>
        <p:nvPicPr>
          <p:cNvPr id="14" name="图片 13"/>
          <p:cNvPicPr>
            <a:picLocks noChangeAspect="1"/>
          </p:cNvPicPr>
          <p:nvPr/>
        </p:nvPicPr>
        <p:blipFill>
          <a:blip r:embed="rId4"/>
          <a:stretch>
            <a:fillRect/>
          </a:stretch>
        </p:blipFill>
        <p:spPr>
          <a:xfrm>
            <a:off x="4618355" y="2828925"/>
            <a:ext cx="3644900" cy="2163445"/>
          </a:xfrm>
          <a:prstGeom prst="rect">
            <a:avLst/>
          </a:prstGeom>
          <a:ln>
            <a:solidFill>
              <a:schemeClr val="accent1"/>
            </a:solidFill>
          </a:ln>
        </p:spPr>
      </p:pic>
      <p:sp>
        <p:nvSpPr>
          <p:cNvPr id="15" name="文本框 14"/>
          <p:cNvSpPr txBox="1"/>
          <p:nvPr/>
        </p:nvSpPr>
        <p:spPr>
          <a:xfrm>
            <a:off x="6308090" y="4441190"/>
            <a:ext cx="1838960"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37%</a:t>
            </a:r>
            <a:endParaRPr lang="en-US" altLang="zh-CN">
              <a:highlight>
                <a:srgbClr val="FFFF00"/>
              </a:highlight>
            </a:endParaRPr>
          </a:p>
        </p:txBody>
      </p:sp>
      <p:pic>
        <p:nvPicPr>
          <p:cNvPr id="16" name="图片 15"/>
          <p:cNvPicPr>
            <a:picLocks noChangeAspect="1"/>
          </p:cNvPicPr>
          <p:nvPr/>
        </p:nvPicPr>
        <p:blipFill>
          <a:blip r:embed="rId5"/>
          <a:stretch>
            <a:fillRect/>
          </a:stretch>
        </p:blipFill>
        <p:spPr>
          <a:xfrm>
            <a:off x="8380730" y="2834005"/>
            <a:ext cx="3505835" cy="2157730"/>
          </a:xfrm>
          <a:prstGeom prst="rect">
            <a:avLst/>
          </a:prstGeom>
          <a:ln>
            <a:solidFill>
              <a:schemeClr val="accent1"/>
            </a:solidFill>
          </a:ln>
        </p:spPr>
      </p:pic>
      <p:sp>
        <p:nvSpPr>
          <p:cNvPr id="17" name="文本框 16"/>
          <p:cNvSpPr txBox="1"/>
          <p:nvPr/>
        </p:nvSpPr>
        <p:spPr>
          <a:xfrm>
            <a:off x="9914255" y="4497705"/>
            <a:ext cx="1690370"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16%</a:t>
            </a:r>
            <a:endParaRPr lang="en-US" altLang="zh-CN">
              <a:highlight>
                <a:srgbClr val="FFFF00"/>
              </a:highlight>
            </a:endParaRPr>
          </a:p>
        </p:txBody>
      </p:sp>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水手突破看承压</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6380" y="899795"/>
            <a:ext cx="5213350" cy="358521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5651500" y="899795"/>
            <a:ext cx="6003290" cy="3585210"/>
          </a:xfrm>
          <a:prstGeom prst="rect">
            <a:avLst/>
          </a:prstGeom>
          <a:ln>
            <a:solidFill>
              <a:schemeClr val="accent1"/>
            </a:solidFill>
          </a:ln>
        </p:spPr>
      </p:pic>
      <p:sp>
        <p:nvSpPr>
          <p:cNvPr id="8" name="文本框 7"/>
          <p:cNvSpPr txBox="1"/>
          <p:nvPr/>
        </p:nvSpPr>
        <p:spPr>
          <a:xfrm>
            <a:off x="2651760" y="4616450"/>
            <a:ext cx="6697345" cy="1476375"/>
          </a:xfrm>
          <a:prstGeom prst="rect">
            <a:avLst/>
          </a:prstGeom>
          <a:noFill/>
        </p:spPr>
        <p:txBody>
          <a:bodyPr wrap="square" rtlCol="0">
            <a:spAutoFit/>
          </a:bodyPr>
          <a:p>
            <a:pPr algn="ctr"/>
            <a:r>
              <a:rPr lang="zh-CN" altLang="en-US">
                <a:solidFill>
                  <a:srgbClr val="F315F3"/>
                </a:solidFill>
              </a:rPr>
              <a:t>①水手突破变紫</a:t>
            </a:r>
            <a:r>
              <a:rPr lang="zh-CN" altLang="en-US"/>
              <a:t>：代表乖离率较高。</a:t>
            </a:r>
            <a:endParaRPr lang="zh-CN" altLang="en-US"/>
          </a:p>
          <a:p>
            <a:pPr algn="ctr"/>
            <a:r>
              <a:rPr lang="zh-CN" altLang="en-US">
                <a:solidFill>
                  <a:srgbClr val="0029DA"/>
                </a:solidFill>
              </a:rPr>
              <a:t>②触角：</a:t>
            </a:r>
            <a:r>
              <a:rPr lang="zh-CN" altLang="en-US"/>
              <a:t>代表上涨遇到抛盘承压。</a:t>
            </a:r>
            <a:endParaRPr lang="zh-CN" altLang="en-US"/>
          </a:p>
          <a:p>
            <a:pPr algn="ctr"/>
            <a:r>
              <a:rPr lang="zh-CN" altLang="en-US">
                <a:solidFill>
                  <a:srgbClr val="23B253"/>
                </a:solidFill>
              </a:rPr>
              <a:t>③墓碑量：</a:t>
            </a:r>
            <a:r>
              <a:rPr lang="zh-CN" altLang="en-US"/>
              <a:t>显示资金开始兑现筹码。</a:t>
            </a:r>
            <a:endParaRPr lang="zh-CN" altLang="en-US"/>
          </a:p>
          <a:p>
            <a:endParaRPr lang="zh-CN" altLang="en-US"/>
          </a:p>
          <a:p>
            <a:r>
              <a:rPr lang="zh-CN" altLang="en-US">
                <a:highlight>
                  <a:srgbClr val="FFFF00"/>
                </a:highlight>
              </a:rPr>
              <a:t>（四月中下旬从安全角度出发可以少买</a:t>
            </a:r>
            <a:r>
              <a:rPr lang="zh-CN" altLang="en-US">
                <a:solidFill>
                  <a:srgbClr val="F315F3"/>
                </a:solidFill>
                <a:highlight>
                  <a:srgbClr val="FFFF00"/>
                </a:highlight>
              </a:rPr>
              <a:t>水手突破变紫</a:t>
            </a:r>
            <a:r>
              <a:rPr lang="zh-CN" altLang="en-US">
                <a:highlight>
                  <a:srgbClr val="FFFF00"/>
                </a:highlight>
              </a:rPr>
              <a:t>的个股）</a:t>
            </a:r>
            <a:endParaRPr lang="zh-CN" altLang="en-US">
              <a:highlight>
                <a:srgbClr val="FFFF00"/>
              </a:highlight>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控盘双突破挖掘</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p:nvPr/>
        </p:nvPicPr>
        <p:blipFill>
          <a:blip r:embed="rId1"/>
          <a:stretch>
            <a:fillRect/>
          </a:stretch>
        </p:blipFill>
        <p:spPr>
          <a:xfrm>
            <a:off x="5277485" y="768350"/>
            <a:ext cx="3234690" cy="533146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112395" y="768350"/>
            <a:ext cx="4938395" cy="4030980"/>
          </a:xfrm>
          <a:prstGeom prst="rect">
            <a:avLst/>
          </a:prstGeom>
          <a:ln>
            <a:solidFill>
              <a:schemeClr val="accent1"/>
            </a:solidFill>
          </a:ln>
        </p:spPr>
      </p:pic>
      <p:pic>
        <p:nvPicPr>
          <p:cNvPr id="5" name="图片 4"/>
          <p:cNvPicPr>
            <a:picLocks noChangeAspect="1"/>
          </p:cNvPicPr>
          <p:nvPr/>
        </p:nvPicPr>
        <p:blipFill>
          <a:blip r:embed="rId3"/>
          <a:srcRect t="18067" r="15292" b="9862"/>
          <a:stretch>
            <a:fillRect/>
          </a:stretch>
        </p:blipFill>
        <p:spPr>
          <a:xfrm>
            <a:off x="112395" y="4939665"/>
            <a:ext cx="4937760" cy="1160145"/>
          </a:xfrm>
          <a:prstGeom prst="rect">
            <a:avLst/>
          </a:prstGeom>
          <a:ln>
            <a:solidFill>
              <a:schemeClr val="accent1"/>
            </a:solidFill>
          </a:ln>
        </p:spPr>
      </p:pic>
      <p:pic>
        <p:nvPicPr>
          <p:cNvPr id="6" name="图片 5"/>
          <p:cNvPicPr>
            <a:picLocks noChangeAspect="1"/>
          </p:cNvPicPr>
          <p:nvPr/>
        </p:nvPicPr>
        <p:blipFill>
          <a:blip r:embed="rId4"/>
          <a:stretch>
            <a:fillRect/>
          </a:stretch>
        </p:blipFill>
        <p:spPr>
          <a:xfrm>
            <a:off x="8682355" y="768350"/>
            <a:ext cx="3033395" cy="2289175"/>
          </a:xfrm>
          <a:prstGeom prst="rect">
            <a:avLst/>
          </a:prstGeom>
          <a:ln>
            <a:solidFill>
              <a:schemeClr val="accent1"/>
            </a:solidFill>
          </a:ln>
        </p:spPr>
      </p:pic>
      <p:pic>
        <p:nvPicPr>
          <p:cNvPr id="11" name="图片 10"/>
          <p:cNvPicPr>
            <a:picLocks noChangeAspect="1"/>
          </p:cNvPicPr>
          <p:nvPr/>
        </p:nvPicPr>
        <p:blipFill>
          <a:blip r:embed="rId5"/>
          <a:srcRect l="8675" t="12775" r="7861" b="10608"/>
          <a:stretch>
            <a:fillRect/>
          </a:stretch>
        </p:blipFill>
        <p:spPr>
          <a:xfrm>
            <a:off x="8695055" y="3158490"/>
            <a:ext cx="3103880" cy="1481455"/>
          </a:xfrm>
          <a:prstGeom prst="rect">
            <a:avLst/>
          </a:prstGeom>
          <a:ln>
            <a:solidFill>
              <a:schemeClr val="accent1"/>
            </a:solidFill>
          </a:ln>
        </p:spPr>
      </p:pic>
      <p:sp>
        <p:nvSpPr>
          <p:cNvPr id="12" name="文本框 11"/>
          <p:cNvSpPr txBox="1"/>
          <p:nvPr/>
        </p:nvSpPr>
        <p:spPr>
          <a:xfrm>
            <a:off x="9098915" y="4787265"/>
            <a:ext cx="2700020" cy="306705"/>
          </a:xfrm>
          <a:prstGeom prst="rect">
            <a:avLst/>
          </a:prstGeom>
          <a:noFill/>
        </p:spPr>
        <p:txBody>
          <a:bodyPr wrap="square" rtlCol="0">
            <a:spAutoFit/>
          </a:bodyPr>
          <a:p>
            <a:r>
              <a:rPr lang="zh-CN" altLang="en-US" sz="1400">
                <a:solidFill>
                  <a:srgbClr val="FF0000"/>
                </a:solidFill>
                <a:highlight>
                  <a:srgbClr val="FFFF00"/>
                </a:highlight>
              </a:rPr>
              <a:t>买三个月划算，寻找低吸机会。</a:t>
            </a:r>
            <a:endParaRPr lang="zh-CN" altLang="en-US" sz="1400">
              <a:solidFill>
                <a:srgbClr val="FF0000"/>
              </a:solidFill>
              <a:highlight>
                <a:srgbClr val="FFFF00"/>
              </a:highlight>
            </a:endParaRPr>
          </a:p>
        </p:txBody>
      </p:sp>
      <p:sp>
        <p:nvSpPr>
          <p:cNvPr id="13" name="文本框 12"/>
          <p:cNvSpPr txBox="1"/>
          <p:nvPr/>
        </p:nvSpPr>
        <p:spPr>
          <a:xfrm>
            <a:off x="1326515" y="2226945"/>
            <a:ext cx="1995170" cy="368300"/>
          </a:xfrm>
          <a:prstGeom prst="rect">
            <a:avLst/>
          </a:prstGeom>
          <a:noFill/>
        </p:spPr>
        <p:txBody>
          <a:bodyPr wrap="square" rtlCol="0">
            <a:spAutoFit/>
          </a:bodyPr>
          <a:p>
            <a:r>
              <a:rPr lang="zh-CN" altLang="en-US">
                <a:highlight>
                  <a:srgbClr val="FFFF00"/>
                </a:highlight>
              </a:rPr>
              <a:t>周一选股</a:t>
            </a:r>
            <a:endParaRPr lang="zh-CN" altLang="en-US">
              <a:highlight>
                <a:srgbClr val="FFFF00"/>
              </a:highlight>
            </a:endParaRPr>
          </a:p>
        </p:txBody>
      </p:sp>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1" name="文本框 10"/>
          <p:cNvSpPr txBox="1"/>
          <p:nvPr/>
        </p:nvSpPr>
        <p:spPr>
          <a:xfrm>
            <a:off x="5828665" y="5685155"/>
            <a:ext cx="2108200" cy="368300"/>
          </a:xfrm>
          <a:prstGeom prst="rect">
            <a:avLst/>
          </a:prstGeom>
          <a:noFill/>
        </p:spPr>
        <p:txBody>
          <a:bodyPr wrap="square" rtlCol="0">
            <a:spAutoFit/>
          </a:bodyPr>
          <a:p>
            <a:r>
              <a:rPr lang="zh-CN" altLang="en-US">
                <a:highlight>
                  <a:srgbClr val="FFFF00"/>
                </a:highlight>
              </a:rPr>
              <a:t>股价</a:t>
            </a:r>
            <a:r>
              <a:rPr lang="en-US" altLang="zh-CN">
                <a:highlight>
                  <a:srgbClr val="FFFF00"/>
                </a:highlight>
              </a:rPr>
              <a:t>+</a:t>
            </a:r>
            <a:r>
              <a:rPr lang="zh-CN" altLang="en-US">
                <a:highlight>
                  <a:srgbClr val="FFFF00"/>
                </a:highlight>
              </a:rPr>
              <a:t>趋势双突破</a:t>
            </a:r>
            <a:endParaRPr lang="zh-CN" altLang="en-US">
              <a:highlight>
                <a:srgbClr val="FFFF00"/>
              </a:highlight>
            </a:endParaRPr>
          </a:p>
        </p:txBody>
      </p:sp>
      <p:pic>
        <p:nvPicPr>
          <p:cNvPr id="5" name="图片 4"/>
          <p:cNvPicPr>
            <a:picLocks noChangeAspect="1"/>
          </p:cNvPicPr>
          <p:nvPr/>
        </p:nvPicPr>
        <p:blipFill>
          <a:blip r:embed="rId1"/>
          <a:stretch>
            <a:fillRect/>
          </a:stretch>
        </p:blipFill>
        <p:spPr>
          <a:xfrm>
            <a:off x="3145790" y="861695"/>
            <a:ext cx="4206875" cy="368300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6096000" y="1586230"/>
            <a:ext cx="3637915" cy="346710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8498205" y="2534920"/>
            <a:ext cx="3609340" cy="341820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128905" y="861695"/>
            <a:ext cx="3975100" cy="4276725"/>
          </a:xfrm>
          <a:prstGeom prst="rect">
            <a:avLst/>
          </a:prstGeom>
          <a:ln>
            <a:solidFill>
              <a:schemeClr val="accent1"/>
            </a:solidFill>
          </a:ln>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熊线上移（有色）</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60655" y="914400"/>
            <a:ext cx="4585335" cy="492061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3941445" y="1479550"/>
            <a:ext cx="3418840" cy="330962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746875" y="2151380"/>
            <a:ext cx="3569970" cy="3683635"/>
          </a:xfrm>
          <a:prstGeom prst="rect">
            <a:avLst/>
          </a:prstGeom>
          <a:ln>
            <a:solidFill>
              <a:schemeClr val="accent1"/>
            </a:solidFill>
          </a:ln>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_1080_1776843974081"/>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业绩窗口</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主线恒强</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2026.4.22</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图片 8" descr="直播带货海报1920_1080_1776843980757"/>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973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四月主要交易矛盾</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0" name="文本框 9"/>
          <p:cNvSpPr txBox="1"/>
          <p:nvPr/>
        </p:nvSpPr>
        <p:spPr>
          <a:xfrm>
            <a:off x="280670" y="880110"/>
            <a:ext cx="4364355" cy="1322070"/>
          </a:xfrm>
          <a:prstGeom prst="rect">
            <a:avLst/>
          </a:prstGeom>
          <a:noFill/>
        </p:spPr>
        <p:txBody>
          <a:bodyPr wrap="square" rtlCol="0">
            <a:spAutoFit/>
          </a:bodyPr>
          <a:p>
            <a:r>
              <a:rPr lang="zh-CN" altLang="en-US" sz="2000">
                <a:solidFill>
                  <a:srgbClr val="FF0000"/>
                </a:solidFill>
              </a:rPr>
              <a:t>主要表现：</a:t>
            </a:r>
            <a:endParaRPr lang="zh-CN" altLang="en-US" sz="2000">
              <a:solidFill>
                <a:srgbClr val="FF0000"/>
              </a:solidFill>
            </a:endParaRPr>
          </a:p>
          <a:p>
            <a:r>
              <a:rPr lang="zh-CN" altLang="en-US" sz="2000"/>
              <a:t>①逢跌买基金（想自己做股票更赚钱）</a:t>
            </a:r>
            <a:endParaRPr lang="zh-CN" altLang="en-US" sz="2000"/>
          </a:p>
          <a:p>
            <a:r>
              <a:rPr lang="zh-CN" altLang="en-US" sz="2000"/>
              <a:t>②买高价股（不敢买）</a:t>
            </a:r>
            <a:endParaRPr lang="zh-CN" altLang="en-US" sz="2000"/>
          </a:p>
          <a:p>
            <a:r>
              <a:rPr lang="zh-CN" altLang="en-US" sz="2000"/>
              <a:t>③买低位股（不涨）</a:t>
            </a:r>
            <a:endParaRPr lang="zh-CN" altLang="en-US" sz="2000"/>
          </a:p>
        </p:txBody>
      </p:sp>
      <p:pic>
        <p:nvPicPr>
          <p:cNvPr id="16" name="图片 15"/>
          <p:cNvPicPr>
            <a:picLocks noChangeAspect="1"/>
          </p:cNvPicPr>
          <p:nvPr/>
        </p:nvPicPr>
        <p:blipFill>
          <a:blip r:embed="rId1"/>
          <a:stretch>
            <a:fillRect/>
          </a:stretch>
        </p:blipFill>
        <p:spPr>
          <a:xfrm>
            <a:off x="280670" y="2642870"/>
            <a:ext cx="3451225" cy="3475355"/>
          </a:xfrm>
          <a:prstGeom prst="rect">
            <a:avLst/>
          </a:prstGeom>
          <a:ln>
            <a:solidFill>
              <a:schemeClr val="accent1"/>
            </a:solidFill>
          </a:ln>
        </p:spPr>
      </p:pic>
      <p:pic>
        <p:nvPicPr>
          <p:cNvPr id="17" name="图片 16"/>
          <p:cNvPicPr>
            <a:picLocks noChangeAspect="1"/>
          </p:cNvPicPr>
          <p:nvPr/>
        </p:nvPicPr>
        <p:blipFill>
          <a:blip r:embed="rId2"/>
          <a:stretch>
            <a:fillRect/>
          </a:stretch>
        </p:blipFill>
        <p:spPr>
          <a:xfrm>
            <a:off x="3851910" y="2642870"/>
            <a:ext cx="4286885" cy="3475355"/>
          </a:xfrm>
          <a:prstGeom prst="rect">
            <a:avLst/>
          </a:prstGeom>
          <a:ln>
            <a:solidFill>
              <a:schemeClr val="accent1"/>
            </a:solidFill>
          </a:ln>
        </p:spPr>
      </p:pic>
      <p:pic>
        <p:nvPicPr>
          <p:cNvPr id="22" name="图片 21"/>
          <p:cNvPicPr>
            <a:picLocks noChangeAspect="1"/>
          </p:cNvPicPr>
          <p:nvPr/>
        </p:nvPicPr>
        <p:blipFill>
          <a:blip r:embed="rId3"/>
          <a:srcRect l="5753" t="65111" r="54128" b="3076"/>
          <a:stretch>
            <a:fillRect/>
          </a:stretch>
        </p:blipFill>
        <p:spPr>
          <a:xfrm>
            <a:off x="8442960" y="2642870"/>
            <a:ext cx="3044190" cy="3475355"/>
          </a:xfrm>
          <a:prstGeom prst="rect">
            <a:avLst/>
          </a:prstGeom>
          <a:ln>
            <a:solidFill>
              <a:schemeClr val="accent1"/>
            </a:solidFill>
          </a:ln>
        </p:spPr>
      </p:pic>
      <p:sp>
        <p:nvSpPr>
          <p:cNvPr id="23" name="文本框 22"/>
          <p:cNvSpPr txBox="1"/>
          <p:nvPr/>
        </p:nvSpPr>
        <p:spPr>
          <a:xfrm>
            <a:off x="621030" y="4379595"/>
            <a:ext cx="1848485" cy="645160"/>
          </a:xfrm>
          <a:prstGeom prst="rect">
            <a:avLst/>
          </a:prstGeom>
          <a:noFill/>
        </p:spPr>
        <p:txBody>
          <a:bodyPr wrap="square" rtlCol="0">
            <a:spAutoFit/>
          </a:bodyPr>
          <a:p>
            <a:r>
              <a:rPr lang="zh-CN" altLang="en-US">
                <a:highlight>
                  <a:srgbClr val="FFFF00"/>
                </a:highlight>
              </a:rPr>
              <a:t>高价股持续逼空</a:t>
            </a:r>
            <a:endParaRPr lang="zh-CN" altLang="en-US">
              <a:highlight>
                <a:srgbClr val="FFFF00"/>
              </a:highlight>
            </a:endParaRPr>
          </a:p>
          <a:p>
            <a:r>
              <a:rPr lang="zh-CN" altLang="en-US">
                <a:highlight>
                  <a:srgbClr val="FFFF00"/>
                </a:highlight>
              </a:rPr>
              <a:t>（买基金可以赚）</a:t>
            </a:r>
            <a:endParaRPr lang="zh-CN" altLang="en-US">
              <a:highlight>
                <a:srgbClr val="FFFF00"/>
              </a:highlight>
            </a:endParaRPr>
          </a:p>
        </p:txBody>
      </p:sp>
      <p:sp>
        <p:nvSpPr>
          <p:cNvPr id="24" name="文本框 23"/>
          <p:cNvSpPr txBox="1"/>
          <p:nvPr/>
        </p:nvSpPr>
        <p:spPr>
          <a:xfrm>
            <a:off x="3883660" y="3429000"/>
            <a:ext cx="4402455" cy="645160"/>
          </a:xfrm>
          <a:prstGeom prst="rect">
            <a:avLst/>
          </a:prstGeom>
          <a:noFill/>
        </p:spPr>
        <p:txBody>
          <a:bodyPr wrap="square" rtlCol="0">
            <a:spAutoFit/>
          </a:bodyPr>
          <a:p>
            <a:r>
              <a:rPr lang="zh-CN" altLang="en-US">
                <a:highlight>
                  <a:srgbClr val="FFFF00"/>
                </a:highlight>
              </a:rPr>
              <a:t>买到的所谓假热点股</a:t>
            </a:r>
            <a:r>
              <a:rPr lang="en-US" altLang="zh-CN">
                <a:highlight>
                  <a:srgbClr val="FFFF00"/>
                </a:highlight>
              </a:rPr>
              <a:t>A</a:t>
            </a:r>
            <a:r>
              <a:rPr lang="zh-CN" altLang="en-US">
                <a:highlight>
                  <a:srgbClr val="FFFF00"/>
                </a:highlight>
              </a:rPr>
              <a:t>杀，且创四月新低</a:t>
            </a:r>
            <a:endParaRPr lang="zh-CN" altLang="en-US">
              <a:highlight>
                <a:srgbClr val="FFFF00"/>
              </a:highlight>
            </a:endParaRPr>
          </a:p>
          <a:p>
            <a:r>
              <a:rPr lang="zh-CN" altLang="en-US">
                <a:highlight>
                  <a:srgbClr val="FFFF00"/>
                </a:highlight>
              </a:rPr>
              <a:t>（大多数人真实写照）</a:t>
            </a:r>
            <a:endParaRPr lang="zh-CN" altLang="en-US">
              <a:highlight>
                <a:srgbClr val="FFFF00"/>
              </a:highlight>
            </a:endParaRPr>
          </a:p>
        </p:txBody>
      </p:sp>
      <p:sp>
        <p:nvSpPr>
          <p:cNvPr id="25" name="文本框 24"/>
          <p:cNvSpPr txBox="1"/>
          <p:nvPr/>
        </p:nvSpPr>
        <p:spPr>
          <a:xfrm>
            <a:off x="9591675" y="4770755"/>
            <a:ext cx="1895475" cy="645160"/>
          </a:xfrm>
          <a:prstGeom prst="rect">
            <a:avLst/>
          </a:prstGeom>
          <a:noFill/>
        </p:spPr>
        <p:txBody>
          <a:bodyPr wrap="square" rtlCol="0">
            <a:spAutoFit/>
          </a:bodyPr>
          <a:p>
            <a:r>
              <a:rPr lang="zh-CN" altLang="en-US">
                <a:highlight>
                  <a:srgbClr val="FFFF00"/>
                </a:highlight>
              </a:rPr>
              <a:t>七姐妹持续逼空，把指数拉起来</a:t>
            </a:r>
            <a:endParaRPr lang="zh-CN" altLang="en-US">
              <a:highlight>
                <a:srgbClr val="FFFF00"/>
              </a:highlight>
            </a:endParaRPr>
          </a:p>
        </p:txBody>
      </p:sp>
      <p:sp>
        <p:nvSpPr>
          <p:cNvPr id="26" name="椭圆 25"/>
          <p:cNvSpPr/>
          <p:nvPr/>
        </p:nvSpPr>
        <p:spPr>
          <a:xfrm>
            <a:off x="9573895" y="5693410"/>
            <a:ext cx="1005840" cy="415925"/>
          </a:xfrm>
          <a:prstGeom prst="ellipse">
            <a:avLst/>
          </a:prstGeom>
          <a:solidFill>
            <a:schemeClr val="accent1">
              <a:alpha val="2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nvSpPr>
        <p:spPr>
          <a:xfrm>
            <a:off x="3851910" y="2158365"/>
            <a:ext cx="3017520" cy="368300"/>
          </a:xfrm>
          <a:prstGeom prst="rect">
            <a:avLst/>
          </a:prstGeom>
          <a:noFill/>
        </p:spPr>
        <p:txBody>
          <a:bodyPr wrap="square" rtlCol="0">
            <a:spAutoFit/>
          </a:bodyPr>
          <a:p>
            <a:r>
              <a:rPr lang="zh-CN" altLang="en-US">
                <a:solidFill>
                  <a:srgbClr val="F315F3"/>
                </a:solidFill>
              </a:rPr>
              <a:t>总结：怕</a:t>
            </a:r>
            <a:r>
              <a:rPr lang="en-US" altLang="zh-CN">
                <a:solidFill>
                  <a:srgbClr val="F315F3"/>
                </a:solidFill>
              </a:rPr>
              <a:t>“</a:t>
            </a:r>
            <a:r>
              <a:rPr lang="zh-CN" altLang="en-US">
                <a:solidFill>
                  <a:srgbClr val="F315F3"/>
                </a:solidFill>
              </a:rPr>
              <a:t>高</a:t>
            </a:r>
            <a:r>
              <a:rPr lang="en-US" altLang="zh-CN">
                <a:solidFill>
                  <a:srgbClr val="F315F3"/>
                </a:solidFill>
              </a:rPr>
              <a:t>”</a:t>
            </a:r>
            <a:r>
              <a:rPr lang="zh-CN" altLang="en-US">
                <a:solidFill>
                  <a:srgbClr val="F315F3"/>
                </a:solidFill>
              </a:rPr>
              <a:t>都是苦命人</a:t>
            </a:r>
            <a:endParaRPr lang="zh-CN" altLang="en-US">
              <a:solidFill>
                <a:srgbClr val="F315F3"/>
              </a:solidFill>
            </a:endParaRPr>
          </a:p>
        </p:txBody>
      </p:sp>
      <p:pic>
        <p:nvPicPr>
          <p:cNvPr id="28" name="图片 27"/>
          <p:cNvPicPr>
            <a:picLocks noChangeAspect="1"/>
          </p:cNvPicPr>
          <p:nvPr/>
        </p:nvPicPr>
        <p:blipFill>
          <a:blip r:embed="rId4"/>
          <a:stretch>
            <a:fillRect/>
          </a:stretch>
        </p:blipFill>
        <p:spPr>
          <a:xfrm>
            <a:off x="6869430" y="768350"/>
            <a:ext cx="4497705" cy="1758315"/>
          </a:xfrm>
          <a:prstGeom prst="rect">
            <a:avLst/>
          </a:prstGeom>
          <a:ln>
            <a:solidFill>
              <a:schemeClr val="accent1"/>
            </a:solidFill>
          </a:ln>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973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月涨指数，</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5-6</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月涨题材</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0" name="图片 9"/>
          <p:cNvPicPr/>
          <p:nvPr/>
        </p:nvPicPr>
        <p:blipFill>
          <a:blip r:embed="rId1"/>
          <a:stretch>
            <a:fillRect/>
          </a:stretch>
        </p:blipFill>
        <p:spPr>
          <a:xfrm>
            <a:off x="241300" y="768350"/>
            <a:ext cx="5135880" cy="5087620"/>
          </a:xfrm>
          <a:prstGeom prst="rect">
            <a:avLst/>
          </a:prstGeom>
          <a:ln>
            <a:solidFill>
              <a:schemeClr val="accent1"/>
            </a:solidFill>
          </a:ln>
        </p:spPr>
      </p:pic>
      <p:pic>
        <p:nvPicPr>
          <p:cNvPr id="16" name="图片 15"/>
          <p:cNvPicPr/>
          <p:nvPr/>
        </p:nvPicPr>
        <p:blipFill>
          <a:blip r:embed="rId2"/>
          <a:srcRect b="21913"/>
          <a:stretch>
            <a:fillRect/>
          </a:stretch>
        </p:blipFill>
        <p:spPr>
          <a:xfrm>
            <a:off x="5478145" y="768350"/>
            <a:ext cx="5375275" cy="3079750"/>
          </a:xfrm>
          <a:prstGeom prst="rect">
            <a:avLst/>
          </a:prstGeom>
          <a:ln>
            <a:solidFill>
              <a:schemeClr val="accent1"/>
            </a:solidFill>
          </a:ln>
        </p:spPr>
      </p:pic>
      <p:pic>
        <p:nvPicPr>
          <p:cNvPr id="18" name="图片 17"/>
          <p:cNvPicPr>
            <a:picLocks noChangeAspect="1"/>
          </p:cNvPicPr>
          <p:nvPr/>
        </p:nvPicPr>
        <p:blipFill>
          <a:blip r:embed="rId3"/>
          <a:stretch>
            <a:fillRect/>
          </a:stretch>
        </p:blipFill>
        <p:spPr>
          <a:xfrm>
            <a:off x="5478145" y="3914775"/>
            <a:ext cx="2967990" cy="2342515"/>
          </a:xfrm>
          <a:prstGeom prst="rect">
            <a:avLst/>
          </a:prstGeom>
          <a:ln>
            <a:solidFill>
              <a:schemeClr val="accent1"/>
            </a:solidFill>
          </a:ln>
        </p:spPr>
      </p:pic>
      <p:pic>
        <p:nvPicPr>
          <p:cNvPr id="23" name="图片 22"/>
          <p:cNvPicPr>
            <a:picLocks noChangeAspect="1"/>
          </p:cNvPicPr>
          <p:nvPr/>
        </p:nvPicPr>
        <p:blipFill>
          <a:blip r:embed="rId4"/>
          <a:srcRect b="16953"/>
          <a:stretch>
            <a:fillRect/>
          </a:stretch>
        </p:blipFill>
        <p:spPr>
          <a:xfrm>
            <a:off x="8547735" y="3602990"/>
            <a:ext cx="2821940" cy="2694305"/>
          </a:xfrm>
          <a:prstGeom prst="rect">
            <a:avLst/>
          </a:prstGeom>
          <a:ln>
            <a:solidFill>
              <a:schemeClr val="accent1"/>
            </a:solidFill>
          </a:ln>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p:cNvPicPr>
            <a:picLocks noChangeAspect="1"/>
          </p:cNvPicPr>
          <p:nvPr/>
        </p:nvPicPr>
        <p:blipFill>
          <a:blip r:embed="rId1"/>
          <a:stretch>
            <a:fillRect/>
          </a:stretch>
        </p:blipFill>
        <p:spPr>
          <a:xfrm>
            <a:off x="6544945" y="3115945"/>
            <a:ext cx="3610610" cy="1362075"/>
          </a:xfrm>
          <a:prstGeom prst="rect">
            <a:avLst/>
          </a:prstGeom>
          <a:ln>
            <a:solidFill>
              <a:schemeClr val="accent1"/>
            </a:solidFill>
          </a:ln>
        </p:spPr>
      </p:pic>
      <p:pic>
        <p:nvPicPr>
          <p:cNvPr id="12" name="图片 11"/>
          <p:cNvPicPr>
            <a:picLocks noChangeAspect="1"/>
          </p:cNvPicPr>
          <p:nvPr/>
        </p:nvPicPr>
        <p:blipFill>
          <a:blip r:embed="rId2"/>
          <a:stretch>
            <a:fillRect/>
          </a:stretch>
        </p:blipFill>
        <p:spPr>
          <a:xfrm>
            <a:off x="9048750" y="4239895"/>
            <a:ext cx="3090545" cy="133604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384175" y="4478020"/>
            <a:ext cx="3213100" cy="1680845"/>
          </a:xfrm>
          <a:prstGeom prst="rect">
            <a:avLst/>
          </a:prstGeom>
          <a:ln>
            <a:solidFill>
              <a:schemeClr val="accent1"/>
            </a:solidFill>
          </a:ln>
        </p:spPr>
      </p:pic>
      <p:sp>
        <p:nvSpPr>
          <p:cNvPr id="2" name="文本框 1"/>
          <p:cNvSpPr txBox="1"/>
          <p:nvPr/>
        </p:nvSpPr>
        <p:spPr>
          <a:xfrm>
            <a:off x="16973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四月特征（指数强，个股弱）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4"/>
          <a:stretch>
            <a:fillRect/>
          </a:stretch>
        </p:blipFill>
        <p:spPr>
          <a:xfrm>
            <a:off x="376555" y="748030"/>
            <a:ext cx="3212465" cy="1746250"/>
          </a:xfrm>
          <a:prstGeom prst="rect">
            <a:avLst/>
          </a:prstGeom>
          <a:ln>
            <a:solidFill>
              <a:schemeClr val="accent1"/>
            </a:solidFill>
          </a:ln>
        </p:spPr>
      </p:pic>
      <p:sp>
        <p:nvSpPr>
          <p:cNvPr id="7" name="文本框 6"/>
          <p:cNvSpPr txBox="1"/>
          <p:nvPr/>
        </p:nvSpPr>
        <p:spPr>
          <a:xfrm>
            <a:off x="2361565" y="2063750"/>
            <a:ext cx="1487170" cy="368300"/>
          </a:xfrm>
          <a:prstGeom prst="rect">
            <a:avLst/>
          </a:prstGeom>
          <a:noFill/>
        </p:spPr>
        <p:txBody>
          <a:bodyPr wrap="square" rtlCol="0">
            <a:spAutoFit/>
          </a:bodyPr>
          <a:p>
            <a:r>
              <a:rPr lang="en-US" altLang="zh-CN">
                <a:highlight>
                  <a:srgbClr val="FFFF00"/>
                </a:highlight>
              </a:rPr>
              <a:t>2024.4</a:t>
            </a:r>
            <a:r>
              <a:rPr lang="zh-CN" altLang="en-US">
                <a:highlight>
                  <a:srgbClr val="FFFF00"/>
                </a:highlight>
              </a:rPr>
              <a:t>月</a:t>
            </a:r>
            <a:endParaRPr lang="zh-CN" altLang="en-US">
              <a:highlight>
                <a:srgbClr val="FFFF00"/>
              </a:highlight>
            </a:endParaRPr>
          </a:p>
        </p:txBody>
      </p:sp>
      <p:pic>
        <p:nvPicPr>
          <p:cNvPr id="8" name="图片 7"/>
          <p:cNvPicPr>
            <a:picLocks noChangeAspect="1"/>
          </p:cNvPicPr>
          <p:nvPr/>
        </p:nvPicPr>
        <p:blipFill>
          <a:blip r:embed="rId5"/>
          <a:stretch>
            <a:fillRect/>
          </a:stretch>
        </p:blipFill>
        <p:spPr>
          <a:xfrm>
            <a:off x="376555" y="2593340"/>
            <a:ext cx="3212465" cy="1785620"/>
          </a:xfrm>
          <a:prstGeom prst="rect">
            <a:avLst/>
          </a:prstGeom>
          <a:ln>
            <a:solidFill>
              <a:schemeClr val="accent1"/>
            </a:solidFill>
          </a:ln>
        </p:spPr>
      </p:pic>
      <p:sp>
        <p:nvSpPr>
          <p:cNvPr id="9" name="文本框 8"/>
          <p:cNvSpPr txBox="1"/>
          <p:nvPr/>
        </p:nvSpPr>
        <p:spPr>
          <a:xfrm>
            <a:off x="2362200" y="3853815"/>
            <a:ext cx="1486535" cy="368300"/>
          </a:xfrm>
          <a:prstGeom prst="rect">
            <a:avLst/>
          </a:prstGeom>
          <a:noFill/>
        </p:spPr>
        <p:txBody>
          <a:bodyPr wrap="square" rtlCol="0">
            <a:spAutoFit/>
          </a:bodyPr>
          <a:p>
            <a:r>
              <a:rPr lang="en-US" altLang="zh-CN">
                <a:highlight>
                  <a:srgbClr val="FFFF00"/>
                </a:highlight>
              </a:rPr>
              <a:t>2025.4</a:t>
            </a:r>
            <a:r>
              <a:rPr lang="zh-CN" altLang="en-US">
                <a:highlight>
                  <a:srgbClr val="FFFF00"/>
                </a:highlight>
              </a:rPr>
              <a:t>月</a:t>
            </a:r>
            <a:endParaRPr lang="zh-CN" altLang="en-US">
              <a:highlight>
                <a:srgbClr val="FFFF00"/>
              </a:highlight>
            </a:endParaRPr>
          </a:p>
        </p:txBody>
      </p:sp>
      <p:sp>
        <p:nvSpPr>
          <p:cNvPr id="11" name="文本框 10"/>
          <p:cNvSpPr txBox="1"/>
          <p:nvPr/>
        </p:nvSpPr>
        <p:spPr>
          <a:xfrm>
            <a:off x="2299335" y="5581650"/>
            <a:ext cx="1297940" cy="368300"/>
          </a:xfrm>
          <a:prstGeom prst="rect">
            <a:avLst/>
          </a:prstGeom>
          <a:noFill/>
        </p:spPr>
        <p:txBody>
          <a:bodyPr wrap="square" rtlCol="0">
            <a:spAutoFit/>
          </a:bodyPr>
          <a:p>
            <a:r>
              <a:rPr lang="en-US" altLang="zh-CN">
                <a:highlight>
                  <a:srgbClr val="FFFF00"/>
                </a:highlight>
              </a:rPr>
              <a:t>2026.4</a:t>
            </a:r>
            <a:r>
              <a:rPr lang="zh-CN" altLang="en-US">
                <a:highlight>
                  <a:srgbClr val="FFFF00"/>
                </a:highlight>
              </a:rPr>
              <a:t>月</a:t>
            </a:r>
            <a:endParaRPr lang="zh-CN" altLang="en-US">
              <a:highlight>
                <a:srgbClr val="FFFF00"/>
              </a:highlight>
            </a:endParaRPr>
          </a:p>
        </p:txBody>
      </p:sp>
      <p:sp>
        <p:nvSpPr>
          <p:cNvPr id="14" name="文本框 13"/>
          <p:cNvSpPr txBox="1"/>
          <p:nvPr/>
        </p:nvSpPr>
        <p:spPr>
          <a:xfrm>
            <a:off x="6544945" y="5180330"/>
            <a:ext cx="5389880" cy="1170305"/>
          </a:xfrm>
          <a:prstGeom prst="rect">
            <a:avLst/>
          </a:prstGeom>
          <a:noFill/>
        </p:spPr>
        <p:txBody>
          <a:bodyPr wrap="square" rtlCol="0">
            <a:spAutoFit/>
          </a:bodyPr>
          <a:p>
            <a:pPr>
              <a:lnSpc>
                <a:spcPct val="130000"/>
              </a:lnSpc>
            </a:pPr>
            <a:r>
              <a:rPr lang="zh-CN" altLang="en-US">
                <a:solidFill>
                  <a:srgbClr val="F315F3"/>
                </a:solidFill>
              </a:rPr>
              <a:t>近年四月特征</a:t>
            </a:r>
            <a:r>
              <a:rPr lang="zh-CN" altLang="en-US"/>
              <a:t>：</a:t>
            </a:r>
            <a:endParaRPr lang="zh-CN" altLang="en-US"/>
          </a:p>
          <a:p>
            <a:pPr>
              <a:lnSpc>
                <a:spcPct val="130000"/>
              </a:lnSpc>
            </a:pPr>
            <a:r>
              <a:rPr lang="zh-CN" altLang="en-US"/>
              <a:t>①指数</a:t>
            </a:r>
            <a:r>
              <a:rPr lang="zh-CN" altLang="en-US">
                <a:solidFill>
                  <a:srgbClr val="0029DA"/>
                </a:solidFill>
              </a:rPr>
              <a:t>挖坑</a:t>
            </a:r>
            <a:r>
              <a:rPr lang="zh-CN" altLang="en-US"/>
              <a:t>，逢跌金字塔布局</a:t>
            </a:r>
            <a:r>
              <a:rPr lang="zh-CN" altLang="en-US">
                <a:solidFill>
                  <a:srgbClr val="FF0000"/>
                </a:solidFill>
              </a:rPr>
              <a:t>宽基（</a:t>
            </a:r>
            <a:r>
              <a:rPr lang="en-US" altLang="zh-CN">
                <a:solidFill>
                  <a:srgbClr val="FF0000"/>
                </a:solidFill>
              </a:rPr>
              <a:t>ETF</a:t>
            </a:r>
            <a:r>
              <a:rPr lang="zh-CN" altLang="en-US">
                <a:solidFill>
                  <a:srgbClr val="FF0000"/>
                </a:solidFill>
              </a:rPr>
              <a:t>）易获利</a:t>
            </a:r>
            <a:r>
              <a:rPr lang="zh-CN" altLang="en-US"/>
              <a:t>。</a:t>
            </a:r>
            <a:endParaRPr lang="zh-CN" altLang="en-US"/>
          </a:p>
          <a:p>
            <a:pPr>
              <a:lnSpc>
                <a:spcPct val="130000"/>
              </a:lnSpc>
            </a:pPr>
            <a:r>
              <a:rPr lang="zh-CN" altLang="en-US"/>
              <a:t>②市场以</a:t>
            </a:r>
            <a:r>
              <a:rPr lang="zh-CN" altLang="en-US">
                <a:solidFill>
                  <a:srgbClr val="FF0000"/>
                </a:solidFill>
              </a:rPr>
              <a:t>大而美</a:t>
            </a:r>
            <a:r>
              <a:rPr lang="zh-CN" altLang="en-US"/>
              <a:t>为风格拉抬指数。</a:t>
            </a:r>
            <a:endParaRPr lang="zh-CN" altLang="en-US"/>
          </a:p>
        </p:txBody>
      </p:sp>
      <p:pic>
        <p:nvPicPr>
          <p:cNvPr id="15" name="图片 14"/>
          <p:cNvPicPr>
            <a:picLocks noChangeAspect="1"/>
          </p:cNvPicPr>
          <p:nvPr/>
        </p:nvPicPr>
        <p:blipFill>
          <a:blip r:embed="rId6"/>
          <a:stretch>
            <a:fillRect/>
          </a:stretch>
        </p:blipFill>
        <p:spPr>
          <a:xfrm>
            <a:off x="6544945" y="748030"/>
            <a:ext cx="3987165" cy="2244090"/>
          </a:xfrm>
          <a:prstGeom prst="rect">
            <a:avLst/>
          </a:prstGeom>
          <a:ln>
            <a:solidFill>
              <a:schemeClr val="accent1"/>
            </a:solidFill>
          </a:ln>
        </p:spPr>
      </p:pic>
      <p:sp>
        <p:nvSpPr>
          <p:cNvPr id="19" name="文本框 18"/>
          <p:cNvSpPr txBox="1"/>
          <p:nvPr>
            <p:custDataLst>
              <p:tags r:id="rId7"/>
            </p:custDataLst>
          </p:nvPr>
        </p:nvSpPr>
        <p:spPr>
          <a:xfrm>
            <a:off x="8114030" y="3933190"/>
            <a:ext cx="2041525" cy="306705"/>
          </a:xfrm>
          <a:prstGeom prst="rect">
            <a:avLst/>
          </a:prstGeom>
          <a:noFill/>
        </p:spPr>
        <p:txBody>
          <a:bodyPr wrap="square" rtlCol="0">
            <a:spAutoFit/>
          </a:bodyPr>
          <a:p>
            <a:r>
              <a:rPr lang="zh-CN" altLang="en-US" sz="1400">
                <a:highlight>
                  <a:srgbClr val="FFFF00"/>
                </a:highlight>
              </a:rPr>
              <a:t>大市值</a:t>
            </a:r>
            <a:r>
              <a:rPr lang="en-US" altLang="zh-CN" sz="1400">
                <a:highlight>
                  <a:srgbClr val="FFFF00"/>
                </a:highlight>
              </a:rPr>
              <a:t>/</a:t>
            </a:r>
            <a:r>
              <a:rPr lang="zh-CN" altLang="en-US" sz="1400">
                <a:highlight>
                  <a:srgbClr val="FFFF00"/>
                </a:highlight>
              </a:rPr>
              <a:t>高控盘</a:t>
            </a:r>
            <a:r>
              <a:rPr lang="en-US" altLang="zh-CN" sz="1400">
                <a:highlight>
                  <a:srgbClr val="FFFF00"/>
                </a:highlight>
              </a:rPr>
              <a:t>/</a:t>
            </a:r>
            <a:r>
              <a:rPr lang="zh-CN" altLang="en-US" sz="1400">
                <a:highlight>
                  <a:srgbClr val="FFFF00"/>
                </a:highlight>
              </a:rPr>
              <a:t>高价股</a:t>
            </a:r>
            <a:endParaRPr lang="zh-CN" altLang="en-US" sz="1400">
              <a:highlight>
                <a:srgbClr val="FFFF00"/>
              </a:highlight>
            </a:endParaRPr>
          </a:p>
        </p:txBody>
      </p:sp>
      <p:sp>
        <p:nvSpPr>
          <p:cNvPr id="20" name="文本框 19"/>
          <p:cNvSpPr txBox="1"/>
          <p:nvPr>
            <p:custDataLst>
              <p:tags r:id="rId8"/>
            </p:custDataLst>
          </p:nvPr>
        </p:nvSpPr>
        <p:spPr>
          <a:xfrm>
            <a:off x="10214610" y="5116195"/>
            <a:ext cx="1774190" cy="306705"/>
          </a:xfrm>
          <a:prstGeom prst="rect">
            <a:avLst/>
          </a:prstGeom>
          <a:noFill/>
        </p:spPr>
        <p:txBody>
          <a:bodyPr wrap="square" rtlCol="0">
            <a:spAutoFit/>
          </a:bodyPr>
          <a:p>
            <a:r>
              <a:rPr lang="zh-CN" altLang="en-US" sz="1400">
                <a:highlight>
                  <a:srgbClr val="FFFF00"/>
                </a:highlight>
              </a:rPr>
              <a:t>小盘</a:t>
            </a:r>
            <a:r>
              <a:rPr lang="en-US" altLang="zh-CN" sz="1400">
                <a:highlight>
                  <a:srgbClr val="FFFF00"/>
                </a:highlight>
              </a:rPr>
              <a:t>/</a:t>
            </a:r>
            <a:r>
              <a:rPr lang="zh-CN" altLang="en-US" sz="1400">
                <a:highlight>
                  <a:srgbClr val="FFFF00"/>
                </a:highlight>
              </a:rPr>
              <a:t>无控盘</a:t>
            </a:r>
            <a:r>
              <a:rPr lang="en-US" altLang="zh-CN" sz="1400">
                <a:highlight>
                  <a:srgbClr val="FFFF00"/>
                </a:highlight>
              </a:rPr>
              <a:t>/</a:t>
            </a:r>
            <a:r>
              <a:rPr lang="zh-CN" altLang="en-US" sz="1400">
                <a:highlight>
                  <a:srgbClr val="FFFF00"/>
                </a:highlight>
              </a:rPr>
              <a:t>低价股</a:t>
            </a:r>
            <a:endParaRPr lang="zh-CN" altLang="en-US" sz="1400">
              <a:highlight>
                <a:srgbClr val="FFFF00"/>
              </a:highlight>
            </a:endParaRPr>
          </a:p>
        </p:txBody>
      </p:sp>
      <p:sp>
        <p:nvSpPr>
          <p:cNvPr id="21" name="文本框 20"/>
          <p:cNvSpPr txBox="1"/>
          <p:nvPr/>
        </p:nvSpPr>
        <p:spPr>
          <a:xfrm>
            <a:off x="7146290" y="2225040"/>
            <a:ext cx="3168650" cy="368300"/>
          </a:xfrm>
          <a:prstGeom prst="rect">
            <a:avLst/>
          </a:prstGeom>
          <a:noFill/>
        </p:spPr>
        <p:txBody>
          <a:bodyPr wrap="square" rtlCol="0">
            <a:spAutoFit/>
          </a:bodyPr>
          <a:p>
            <a:r>
              <a:rPr lang="zh-CN" altLang="en-US">
                <a:highlight>
                  <a:srgbClr val="FFFF00"/>
                </a:highlight>
              </a:rPr>
              <a:t>各指数中大市值带动指数反弹</a:t>
            </a:r>
            <a:endParaRPr lang="zh-CN" altLang="en-US">
              <a:highlight>
                <a:srgbClr val="FFFF00"/>
              </a:highlight>
            </a:endParaRPr>
          </a:p>
        </p:txBody>
      </p:sp>
      <p:pic>
        <p:nvPicPr>
          <p:cNvPr id="3" name="图片 2"/>
          <p:cNvPicPr>
            <a:picLocks noChangeAspect="1"/>
          </p:cNvPicPr>
          <p:nvPr/>
        </p:nvPicPr>
        <p:blipFill>
          <a:blip r:embed="rId9"/>
          <a:stretch>
            <a:fillRect/>
          </a:stretch>
        </p:blipFill>
        <p:spPr>
          <a:xfrm>
            <a:off x="3787140" y="748030"/>
            <a:ext cx="2628265" cy="2432685"/>
          </a:xfrm>
          <a:prstGeom prst="rect">
            <a:avLst/>
          </a:prstGeom>
          <a:ln>
            <a:solidFill>
              <a:schemeClr val="accent1"/>
            </a:solidFill>
          </a:ln>
        </p:spPr>
      </p:pic>
      <p:pic>
        <p:nvPicPr>
          <p:cNvPr id="6" name="图片 5"/>
          <p:cNvPicPr>
            <a:picLocks noChangeAspect="1"/>
          </p:cNvPicPr>
          <p:nvPr/>
        </p:nvPicPr>
        <p:blipFill>
          <a:blip r:embed="rId10"/>
          <a:stretch>
            <a:fillRect/>
          </a:stretch>
        </p:blipFill>
        <p:spPr>
          <a:xfrm>
            <a:off x="3787140" y="3484880"/>
            <a:ext cx="2622550" cy="2673985"/>
          </a:xfrm>
          <a:prstGeom prst="rect">
            <a:avLst/>
          </a:prstGeom>
          <a:ln>
            <a:solidFill>
              <a:schemeClr val="accent1"/>
            </a:solidFill>
          </a:ln>
        </p:spPr>
      </p:pic>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节奏：用五日线判断指数震荡</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500380" y="819785"/>
            <a:ext cx="6969125" cy="2298700"/>
          </a:xfrm>
          <a:prstGeom prst="rect">
            <a:avLst/>
          </a:prstGeom>
          <a:ln>
            <a:solidFill>
              <a:schemeClr val="accent1"/>
            </a:solidFill>
          </a:ln>
        </p:spPr>
      </p:pic>
      <p:sp>
        <p:nvSpPr>
          <p:cNvPr id="4" name="文本框 3"/>
          <p:cNvSpPr txBox="1"/>
          <p:nvPr/>
        </p:nvSpPr>
        <p:spPr>
          <a:xfrm>
            <a:off x="500380" y="3369945"/>
            <a:ext cx="3189605" cy="1309370"/>
          </a:xfrm>
          <a:prstGeom prst="rect">
            <a:avLst/>
          </a:prstGeom>
          <a:noFill/>
        </p:spPr>
        <p:txBody>
          <a:bodyPr wrap="square" rtlCol="0">
            <a:spAutoFit/>
          </a:bodyPr>
          <a:p>
            <a:pPr>
              <a:lnSpc>
                <a:spcPct val="110000"/>
              </a:lnSpc>
            </a:pPr>
            <a:r>
              <a:rPr lang="zh-CN" altLang="en-US">
                <a:solidFill>
                  <a:srgbClr val="FF0000"/>
                </a:solidFill>
                <a:highlight>
                  <a:srgbClr val="FFFF00"/>
                </a:highlight>
              </a:rPr>
              <a:t>指数震荡信号：</a:t>
            </a:r>
            <a:endParaRPr lang="zh-CN" altLang="en-US">
              <a:solidFill>
                <a:srgbClr val="FF0000"/>
              </a:solidFill>
              <a:highlight>
                <a:srgbClr val="FFFF00"/>
              </a:highlight>
            </a:endParaRPr>
          </a:p>
          <a:p>
            <a:pPr>
              <a:lnSpc>
                <a:spcPct val="110000"/>
              </a:lnSpc>
            </a:pPr>
            <a:r>
              <a:rPr lang="zh-CN" altLang="en-US">
                <a:highlight>
                  <a:srgbClr val="FFFF00"/>
                </a:highlight>
              </a:rPr>
              <a:t>①先涨的创业板指跌破五日线</a:t>
            </a:r>
            <a:endParaRPr lang="zh-CN" altLang="en-US">
              <a:highlight>
                <a:srgbClr val="FFFF00"/>
              </a:highlight>
            </a:endParaRPr>
          </a:p>
          <a:p>
            <a:pPr>
              <a:lnSpc>
                <a:spcPct val="110000"/>
              </a:lnSpc>
            </a:pPr>
            <a:r>
              <a:rPr lang="zh-CN" altLang="en-US">
                <a:highlight>
                  <a:srgbClr val="FFFF00"/>
                </a:highlight>
              </a:rPr>
              <a:t>②资金开始出现分歧</a:t>
            </a:r>
            <a:endParaRPr lang="zh-CN" altLang="en-US">
              <a:highlight>
                <a:srgbClr val="FFFF00"/>
              </a:highlight>
            </a:endParaRPr>
          </a:p>
          <a:p>
            <a:pPr>
              <a:lnSpc>
                <a:spcPct val="110000"/>
              </a:lnSpc>
            </a:pPr>
            <a:r>
              <a:rPr lang="zh-CN" altLang="en-US">
                <a:highlight>
                  <a:srgbClr val="FFFF00"/>
                </a:highlight>
              </a:rPr>
              <a:t>③短线上攻回落</a:t>
            </a:r>
            <a:endParaRPr lang="zh-CN" altLang="en-US">
              <a:highlight>
                <a:srgbClr val="FFFF00"/>
              </a:highlight>
            </a:endParaRPr>
          </a:p>
        </p:txBody>
      </p:sp>
      <p:pic>
        <p:nvPicPr>
          <p:cNvPr id="8" name="图片 7"/>
          <p:cNvPicPr>
            <a:picLocks noChangeAspect="1"/>
          </p:cNvPicPr>
          <p:nvPr/>
        </p:nvPicPr>
        <p:blipFill>
          <a:blip r:embed="rId2"/>
          <a:stretch>
            <a:fillRect/>
          </a:stretch>
        </p:blipFill>
        <p:spPr>
          <a:xfrm>
            <a:off x="8155305" y="826135"/>
            <a:ext cx="2510155" cy="1299210"/>
          </a:xfrm>
          <a:prstGeom prst="rect">
            <a:avLst/>
          </a:prstGeom>
          <a:ln>
            <a:solidFill>
              <a:schemeClr val="accent1"/>
            </a:solidFill>
          </a:ln>
        </p:spPr>
      </p:pic>
      <p:sp>
        <p:nvSpPr>
          <p:cNvPr id="10" name="文本框 9"/>
          <p:cNvSpPr txBox="1"/>
          <p:nvPr/>
        </p:nvSpPr>
        <p:spPr>
          <a:xfrm>
            <a:off x="234950" y="5080000"/>
            <a:ext cx="5332730" cy="1198880"/>
          </a:xfrm>
          <a:prstGeom prst="rect">
            <a:avLst/>
          </a:prstGeom>
          <a:noFill/>
        </p:spPr>
        <p:txBody>
          <a:bodyPr wrap="square" rtlCol="0">
            <a:spAutoFit/>
          </a:bodyPr>
          <a:p>
            <a:r>
              <a:rPr lang="zh-CN" altLang="en-US">
                <a:solidFill>
                  <a:srgbClr val="F315F3"/>
                </a:solidFill>
              </a:rPr>
              <a:t>策略：</a:t>
            </a:r>
            <a:endParaRPr lang="zh-CN" altLang="en-US">
              <a:solidFill>
                <a:srgbClr val="F315F3"/>
              </a:solidFill>
            </a:endParaRPr>
          </a:p>
          <a:p>
            <a:r>
              <a:rPr lang="zh-CN" altLang="en-US"/>
              <a:t>①还在涨的主线品种持仓等分歧信号（</a:t>
            </a:r>
            <a:r>
              <a:rPr lang="zh-CN" altLang="en-US">
                <a:solidFill>
                  <a:srgbClr val="FF0000"/>
                </a:solidFill>
              </a:rPr>
              <a:t>光通信</a:t>
            </a:r>
            <a:r>
              <a:rPr lang="zh-CN" altLang="en-US"/>
              <a:t>）</a:t>
            </a:r>
            <a:endParaRPr lang="zh-CN" altLang="en-US"/>
          </a:p>
          <a:p>
            <a:r>
              <a:rPr lang="zh-CN" altLang="en-US"/>
              <a:t>②想买的试错补涨类，避免追高。（</a:t>
            </a:r>
            <a:r>
              <a:rPr lang="zh-CN" altLang="en-US">
                <a:solidFill>
                  <a:srgbClr val="0029DA"/>
                </a:solidFill>
              </a:rPr>
              <a:t>如航天、有色</a:t>
            </a:r>
            <a:r>
              <a:rPr lang="zh-CN" altLang="en-US"/>
              <a:t>）</a:t>
            </a:r>
            <a:endParaRPr lang="zh-CN" altLang="en-US"/>
          </a:p>
          <a:p>
            <a:r>
              <a:rPr lang="zh-CN" altLang="en-US"/>
              <a:t>③游资票方向分化大，少碰（</a:t>
            </a:r>
            <a:r>
              <a:rPr lang="zh-CN" altLang="en-US">
                <a:solidFill>
                  <a:srgbClr val="00B050"/>
                </a:solidFill>
              </a:rPr>
              <a:t>如医药</a:t>
            </a:r>
            <a:r>
              <a:rPr lang="zh-CN" altLang="en-US"/>
              <a:t>）</a:t>
            </a:r>
            <a:endParaRPr lang="zh-CN" altLang="en-US"/>
          </a:p>
        </p:txBody>
      </p:sp>
      <p:pic>
        <p:nvPicPr>
          <p:cNvPr id="5" name="图片 4"/>
          <p:cNvPicPr>
            <a:picLocks noChangeAspect="1"/>
          </p:cNvPicPr>
          <p:nvPr/>
        </p:nvPicPr>
        <p:blipFill>
          <a:blip r:embed="rId3"/>
          <a:stretch>
            <a:fillRect/>
          </a:stretch>
        </p:blipFill>
        <p:spPr>
          <a:xfrm>
            <a:off x="6837045" y="2327910"/>
            <a:ext cx="4984115" cy="4124325"/>
          </a:xfrm>
          <a:prstGeom prst="rect">
            <a:avLst/>
          </a:prstGeom>
          <a:ln>
            <a:solidFill>
              <a:schemeClr val="accent1"/>
            </a:solidFill>
          </a:ln>
        </p:spPr>
      </p:pic>
      <p:pic>
        <p:nvPicPr>
          <p:cNvPr id="6" name="图片 5"/>
          <p:cNvPicPr>
            <a:picLocks noChangeAspect="1"/>
          </p:cNvPicPr>
          <p:nvPr/>
        </p:nvPicPr>
        <p:blipFill>
          <a:blip r:embed="rId4"/>
          <a:stretch>
            <a:fillRect/>
          </a:stretch>
        </p:blipFill>
        <p:spPr>
          <a:xfrm>
            <a:off x="4290060" y="2827655"/>
            <a:ext cx="2396490" cy="2252345"/>
          </a:xfrm>
          <a:prstGeom prst="rect">
            <a:avLst/>
          </a:prstGeom>
          <a:ln>
            <a:solidFill>
              <a:schemeClr val="accent1"/>
            </a:solidFill>
          </a:ln>
        </p:spPr>
      </p:pic>
      <p:sp>
        <p:nvSpPr>
          <p:cNvPr id="9" name="文本框 8"/>
          <p:cNvSpPr txBox="1"/>
          <p:nvPr/>
        </p:nvSpPr>
        <p:spPr>
          <a:xfrm>
            <a:off x="5678805" y="5080000"/>
            <a:ext cx="1579245" cy="229870"/>
          </a:xfrm>
          <a:prstGeom prst="rect">
            <a:avLst/>
          </a:prstGeom>
          <a:noFill/>
        </p:spPr>
        <p:txBody>
          <a:bodyPr wrap="square" rtlCol="0">
            <a:spAutoFit/>
          </a:bodyPr>
          <a:p>
            <a:r>
              <a:rPr lang="zh-CN" altLang="en-US" sz="900">
                <a:solidFill>
                  <a:schemeClr val="bg1">
                    <a:lumMod val="50000"/>
                  </a:schemeClr>
                </a:solidFill>
              </a:rPr>
              <a:t>来源：豆包</a:t>
            </a:r>
            <a:endParaRPr lang="zh-CN" altLang="en-US" sz="900">
              <a:solidFill>
                <a:schemeClr val="bg1">
                  <a:lumMod val="50000"/>
                </a:schemeClr>
              </a:solidFill>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四月下旬业绩披露潮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66675" y="892175"/>
            <a:ext cx="6954520" cy="5073650"/>
          </a:xfrm>
          <a:prstGeom prst="rect">
            <a:avLst/>
          </a:prstGeom>
          <a:ln>
            <a:solidFill>
              <a:schemeClr val="accent1"/>
            </a:solidFill>
          </a:ln>
        </p:spPr>
      </p:pic>
      <p:sp>
        <p:nvSpPr>
          <p:cNvPr id="5" name="文本框 4"/>
          <p:cNvSpPr txBox="1"/>
          <p:nvPr/>
        </p:nvSpPr>
        <p:spPr>
          <a:xfrm>
            <a:off x="7217410" y="5269865"/>
            <a:ext cx="4662170" cy="922020"/>
          </a:xfrm>
          <a:prstGeom prst="rect">
            <a:avLst/>
          </a:prstGeom>
          <a:noFill/>
        </p:spPr>
        <p:txBody>
          <a:bodyPr wrap="square" rtlCol="0">
            <a:spAutoFit/>
          </a:bodyPr>
          <a:p>
            <a:r>
              <a:rPr lang="en-US" altLang="zh-CN">
                <a:solidFill>
                  <a:srgbClr val="FF0000"/>
                </a:solidFill>
              </a:rPr>
              <a:t>5400</a:t>
            </a:r>
            <a:r>
              <a:rPr lang="zh-CN" altLang="en-US">
                <a:solidFill>
                  <a:srgbClr val="FF0000"/>
                </a:solidFill>
              </a:rPr>
              <a:t>家，目前只披露了</a:t>
            </a:r>
            <a:r>
              <a:rPr lang="en-US" altLang="zh-CN">
                <a:solidFill>
                  <a:srgbClr val="FF0000"/>
                </a:solidFill>
              </a:rPr>
              <a:t>400</a:t>
            </a:r>
            <a:r>
              <a:rPr lang="zh-CN" altLang="en-US">
                <a:solidFill>
                  <a:srgbClr val="FF0000"/>
                </a:solidFill>
              </a:rPr>
              <a:t>家</a:t>
            </a:r>
            <a:r>
              <a:rPr lang="zh-CN" altLang="en-US"/>
              <a:t>，最后一周时间会披露几千家，在一轮大涨后的披露，往往存在套利需求和不确定性。</a:t>
            </a:r>
            <a:endParaRPr lang="zh-CN" altLang="en-US"/>
          </a:p>
        </p:txBody>
      </p:sp>
      <p:sp>
        <p:nvSpPr>
          <p:cNvPr id="7" name="文本框 6"/>
          <p:cNvSpPr txBox="1"/>
          <p:nvPr/>
        </p:nvSpPr>
        <p:spPr>
          <a:xfrm>
            <a:off x="8256270" y="4742180"/>
            <a:ext cx="2423795" cy="306705"/>
          </a:xfrm>
          <a:prstGeom prst="rect">
            <a:avLst/>
          </a:prstGeom>
          <a:noFill/>
        </p:spPr>
        <p:txBody>
          <a:bodyPr wrap="square" rtlCol="0">
            <a:spAutoFit/>
          </a:bodyPr>
          <a:p>
            <a:r>
              <a:rPr lang="zh-CN" altLang="en-US" sz="1400">
                <a:solidFill>
                  <a:schemeClr val="bg1">
                    <a:lumMod val="50000"/>
                  </a:schemeClr>
                </a:solidFill>
              </a:rPr>
              <a:t>数据来源：东方财富网</a:t>
            </a:r>
            <a:endParaRPr lang="zh-CN" altLang="en-US" sz="1400">
              <a:solidFill>
                <a:schemeClr val="bg1">
                  <a:lumMod val="50000"/>
                </a:schemeClr>
              </a:solidFill>
            </a:endParaRPr>
          </a:p>
        </p:txBody>
      </p:sp>
      <p:pic>
        <p:nvPicPr>
          <p:cNvPr id="4" name="图片 3"/>
          <p:cNvPicPr>
            <a:picLocks noChangeAspect="1"/>
          </p:cNvPicPr>
          <p:nvPr/>
        </p:nvPicPr>
        <p:blipFill>
          <a:blip r:embed="rId2"/>
          <a:stretch>
            <a:fillRect/>
          </a:stretch>
        </p:blipFill>
        <p:spPr>
          <a:xfrm>
            <a:off x="7217410" y="892175"/>
            <a:ext cx="4836795" cy="373761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DIAGRAM_VIRTUALLY_FRAME" val="{&quot;height&quot;:185.75,&quot;left&quot;:514.1,&quot;top&quot;:241.25,&quot;width&quot;:437.55}"/>
</p:tagLst>
</file>

<file path=ppt/tags/tag134.xml><?xml version="1.0" encoding="utf-8"?>
<p:tagLst xmlns:p="http://schemas.openxmlformats.org/presentationml/2006/main">
  <p:tag name="KSO_WM_DIAGRAM_VIRTUALLY_FRAME" val="{&quot;height&quot;:185.75,&quot;left&quot;:514.1,&quot;top&quot;:241.25,&quot;width&quot;:437.55}"/>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1867</Words>
  <Application>WPS 演示</Application>
  <PresentationFormat>宽屏</PresentationFormat>
  <Paragraphs>188</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1232</cp:revision>
  <dcterms:created xsi:type="dcterms:W3CDTF">2019-06-19T02:08:00Z</dcterms:created>
  <dcterms:modified xsi:type="dcterms:W3CDTF">2026-04-22T09:08:00Z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67F8E99CA25843CDBAFD0150A9FB820A</vt:lpwstr>
  </property>
</Properties>
</file>