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451" r:id="rId7"/>
    <p:sldId id="4460" r:id="rId8"/>
    <p:sldId id="4406" r:id="rId9"/>
    <p:sldId id="4461" r:id="rId10"/>
    <p:sldId id="4462" r:id="rId11"/>
    <p:sldId id="4184" r:id="rId12"/>
    <p:sldId id="4229" r:id="rId13"/>
    <p:sldId id="4444" r:id="rId14"/>
    <p:sldId id="4459" r:id="rId15"/>
    <p:sldId id="4465" r:id="rId16"/>
    <p:sldId id="4464" r:id="rId17"/>
    <p:sldId id="4426" r:id="rId18"/>
    <p:sldId id="4209" r:id="rId19"/>
    <p:sldId id="4183" r:id="rId20"/>
    <p:sldId id="4401" r:id="rId21"/>
    <p:sldId id="4402" r:id="rId22"/>
    <p:sldId id="4443"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23B253"/>
    <a:srgbClr val="F315F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57.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0.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50.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51.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5.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周线金叉方向（高切低）</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l="1179"/>
          <a:stretch>
            <a:fillRect/>
          </a:stretch>
        </p:blipFill>
        <p:spPr>
          <a:xfrm>
            <a:off x="74930" y="768350"/>
            <a:ext cx="5750560" cy="5524500"/>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6200140" y="3581400"/>
            <a:ext cx="4798060" cy="27114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5391785" y="768350"/>
            <a:ext cx="4623435" cy="306387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新异动（锂电池）</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68300" y="768350"/>
            <a:ext cx="4523740" cy="551624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175760" y="1115695"/>
            <a:ext cx="4170680" cy="390017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574280" y="2275840"/>
            <a:ext cx="4222115" cy="3828415"/>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科技（芯片）控盘双突破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0" y="768350"/>
            <a:ext cx="4109085" cy="3252470"/>
          </a:xfrm>
          <a:prstGeom prst="rect">
            <a:avLst/>
          </a:prstGeom>
          <a:ln>
            <a:solidFill>
              <a:schemeClr val="accent1"/>
            </a:solidFill>
          </a:ln>
        </p:spPr>
      </p:pic>
      <p:pic>
        <p:nvPicPr>
          <p:cNvPr id="6" name="图片 5"/>
          <p:cNvPicPr>
            <a:picLocks noChangeAspect="1"/>
          </p:cNvPicPr>
          <p:nvPr/>
        </p:nvPicPr>
        <p:blipFill>
          <a:blip r:embed="rId2"/>
          <a:srcRect l="5281"/>
          <a:stretch>
            <a:fillRect/>
          </a:stretch>
        </p:blipFill>
        <p:spPr>
          <a:xfrm>
            <a:off x="1391285" y="2896870"/>
            <a:ext cx="2824480" cy="3364865"/>
          </a:xfrm>
          <a:prstGeom prst="rect">
            <a:avLst/>
          </a:prstGeom>
          <a:ln>
            <a:solidFill>
              <a:schemeClr val="accent1"/>
            </a:solidFill>
          </a:ln>
        </p:spPr>
      </p:pic>
      <p:pic>
        <p:nvPicPr>
          <p:cNvPr id="7" name="图片 6"/>
          <p:cNvPicPr>
            <a:picLocks noChangeAspect="1"/>
          </p:cNvPicPr>
          <p:nvPr/>
        </p:nvPicPr>
        <p:blipFill>
          <a:blip r:embed="rId3"/>
          <a:srcRect t="6355"/>
          <a:stretch>
            <a:fillRect/>
          </a:stretch>
        </p:blipFill>
        <p:spPr>
          <a:xfrm>
            <a:off x="3610610" y="1152525"/>
            <a:ext cx="3984625" cy="375221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6726555" y="858520"/>
            <a:ext cx="3224530" cy="3247390"/>
          </a:xfrm>
          <a:prstGeom prst="rect">
            <a:avLst/>
          </a:prstGeom>
          <a:ln>
            <a:solidFill>
              <a:schemeClr val="accent1"/>
            </a:solidFill>
          </a:ln>
        </p:spPr>
      </p:pic>
      <p:pic>
        <p:nvPicPr>
          <p:cNvPr id="10" name="图片 9"/>
          <p:cNvPicPr>
            <a:picLocks noChangeAspect="1"/>
          </p:cNvPicPr>
          <p:nvPr/>
        </p:nvPicPr>
        <p:blipFill>
          <a:blip r:embed="rId5"/>
          <a:stretch>
            <a:fillRect/>
          </a:stretch>
        </p:blipFill>
        <p:spPr>
          <a:xfrm>
            <a:off x="9004300" y="2270760"/>
            <a:ext cx="3112770" cy="3004185"/>
          </a:xfrm>
          <a:prstGeom prst="rect">
            <a:avLst/>
          </a:prstGeom>
          <a:ln>
            <a:solidFill>
              <a:schemeClr val="accent1"/>
            </a:solidFill>
          </a:ln>
        </p:spPr>
      </p:pic>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课程（一季报）上架</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b="56337"/>
          <a:stretch>
            <a:fillRect/>
          </a:stretch>
        </p:blipFill>
        <p:spPr>
          <a:xfrm>
            <a:off x="59055" y="768350"/>
            <a:ext cx="6459220" cy="205422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9055" y="2822575"/>
            <a:ext cx="6459855" cy="3488055"/>
          </a:xfrm>
          <a:prstGeom prst="rect">
            <a:avLst/>
          </a:prstGeom>
          <a:ln>
            <a:solidFill>
              <a:schemeClr val="accent1"/>
            </a:solidFill>
          </a:ln>
        </p:spPr>
      </p:pic>
      <p:pic>
        <p:nvPicPr>
          <p:cNvPr id="6" name="图片 5"/>
          <p:cNvPicPr>
            <a:picLocks noChangeAspect="1"/>
          </p:cNvPicPr>
          <p:nvPr/>
        </p:nvPicPr>
        <p:blipFill>
          <a:blip r:embed="rId3"/>
          <a:srcRect l="1224"/>
          <a:stretch>
            <a:fillRect/>
          </a:stretch>
        </p:blipFill>
        <p:spPr>
          <a:xfrm>
            <a:off x="5624830" y="823595"/>
            <a:ext cx="6567170" cy="3444240"/>
          </a:xfrm>
          <a:prstGeom prst="rect">
            <a:avLst/>
          </a:prstGeom>
          <a:ln>
            <a:solidFill>
              <a:schemeClr val="accent1"/>
            </a:solidFill>
          </a:ln>
        </p:spPr>
      </p:pic>
      <p:sp>
        <p:nvSpPr>
          <p:cNvPr id="8" name="文本框 7"/>
          <p:cNvSpPr txBox="1"/>
          <p:nvPr/>
        </p:nvSpPr>
        <p:spPr>
          <a:xfrm>
            <a:off x="7153275" y="4694555"/>
            <a:ext cx="4137660" cy="645160"/>
          </a:xfrm>
          <a:prstGeom prst="rect">
            <a:avLst/>
          </a:prstGeom>
          <a:noFill/>
        </p:spPr>
        <p:txBody>
          <a:bodyPr wrap="square" rtlCol="0">
            <a:spAutoFit/>
          </a:bodyPr>
          <a:p>
            <a:r>
              <a:rPr lang="en-US" altLang="zh-CN">
                <a:solidFill>
                  <a:srgbClr val="FF0000"/>
                </a:solidFill>
                <a:highlight>
                  <a:srgbClr val="FFFF00"/>
                </a:highlight>
              </a:rPr>
              <a:t>4.13--4.21</a:t>
            </a:r>
            <a:r>
              <a:rPr lang="zh-CN" altLang="en-US">
                <a:highlight>
                  <a:srgbClr val="FFFF00"/>
                </a:highlight>
              </a:rPr>
              <a:t>这一周买半年《主线淘金》栏目的用户可解锁</a:t>
            </a:r>
            <a:endParaRPr lang="zh-CN" altLang="en-US">
              <a:highlight>
                <a:srgbClr val="FFFF00"/>
              </a:highlight>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图片_177727758798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_1080_177727757356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业绩窗口</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分化加剧</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2026.4.27</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四月下旬业绩披露潮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66675" y="892175"/>
            <a:ext cx="6954520" cy="5073650"/>
          </a:xfrm>
          <a:prstGeom prst="rect">
            <a:avLst/>
          </a:prstGeom>
          <a:ln>
            <a:solidFill>
              <a:schemeClr val="accent1"/>
            </a:solidFill>
          </a:ln>
        </p:spPr>
      </p:pic>
      <p:sp>
        <p:nvSpPr>
          <p:cNvPr id="5" name="文本框 4"/>
          <p:cNvSpPr txBox="1"/>
          <p:nvPr/>
        </p:nvSpPr>
        <p:spPr>
          <a:xfrm>
            <a:off x="7217410" y="5269865"/>
            <a:ext cx="4662170" cy="922020"/>
          </a:xfrm>
          <a:prstGeom prst="rect">
            <a:avLst/>
          </a:prstGeom>
          <a:noFill/>
        </p:spPr>
        <p:txBody>
          <a:bodyPr wrap="square" rtlCol="0">
            <a:spAutoFit/>
          </a:bodyPr>
          <a:p>
            <a:r>
              <a:rPr lang="en-US" altLang="zh-CN">
                <a:solidFill>
                  <a:srgbClr val="FF0000"/>
                </a:solidFill>
              </a:rPr>
              <a:t>5400</a:t>
            </a:r>
            <a:r>
              <a:rPr lang="zh-CN" altLang="en-US">
                <a:solidFill>
                  <a:srgbClr val="FF0000"/>
                </a:solidFill>
              </a:rPr>
              <a:t>家，目前只披露了</a:t>
            </a:r>
            <a:r>
              <a:rPr lang="en-US" altLang="zh-CN">
                <a:solidFill>
                  <a:srgbClr val="FF0000"/>
                </a:solidFill>
              </a:rPr>
              <a:t>2000</a:t>
            </a:r>
            <a:r>
              <a:rPr lang="zh-CN" altLang="en-US">
                <a:solidFill>
                  <a:srgbClr val="FF0000"/>
                </a:solidFill>
              </a:rPr>
              <a:t>家</a:t>
            </a:r>
            <a:r>
              <a:rPr lang="zh-CN" altLang="en-US"/>
              <a:t>，最后</a:t>
            </a:r>
            <a:r>
              <a:rPr lang="en-US" altLang="zh-CN"/>
              <a:t>3</a:t>
            </a:r>
            <a:r>
              <a:rPr lang="zh-CN" altLang="en-US"/>
              <a:t>天时间会披露</a:t>
            </a:r>
            <a:r>
              <a:rPr lang="en-US" altLang="zh-CN"/>
              <a:t>3000</a:t>
            </a:r>
            <a:r>
              <a:rPr lang="zh-CN" altLang="en-US"/>
              <a:t>家，在一轮大涨后的披露，往往存在</a:t>
            </a:r>
            <a:r>
              <a:rPr lang="zh-CN" altLang="en-US">
                <a:solidFill>
                  <a:srgbClr val="0029DA"/>
                </a:solidFill>
              </a:rPr>
              <a:t>套利需求和不确定性（闪崩）</a:t>
            </a:r>
            <a:r>
              <a:rPr lang="zh-CN" altLang="en-US"/>
              <a:t>。</a:t>
            </a:r>
            <a:endParaRPr lang="zh-CN" altLang="en-US"/>
          </a:p>
        </p:txBody>
      </p:sp>
      <p:sp>
        <p:nvSpPr>
          <p:cNvPr id="7" name="文本框 6"/>
          <p:cNvSpPr txBox="1"/>
          <p:nvPr/>
        </p:nvSpPr>
        <p:spPr>
          <a:xfrm>
            <a:off x="8256270" y="4742180"/>
            <a:ext cx="2423795" cy="306705"/>
          </a:xfrm>
          <a:prstGeom prst="rect">
            <a:avLst/>
          </a:prstGeom>
          <a:noFill/>
        </p:spPr>
        <p:txBody>
          <a:bodyPr wrap="square" rtlCol="0">
            <a:spAutoFit/>
          </a:bodyPr>
          <a:p>
            <a:r>
              <a:rPr lang="zh-CN" altLang="en-US" sz="1400">
                <a:solidFill>
                  <a:schemeClr val="bg1">
                    <a:lumMod val="50000"/>
                  </a:schemeClr>
                </a:solidFill>
              </a:rPr>
              <a:t>数据来源：东方财富网</a:t>
            </a:r>
            <a:endParaRPr lang="zh-CN" altLang="en-US" sz="1400">
              <a:solidFill>
                <a:schemeClr val="bg1">
                  <a:lumMod val="50000"/>
                </a:schemeClr>
              </a:solidFill>
            </a:endParaRPr>
          </a:p>
        </p:txBody>
      </p:sp>
      <p:pic>
        <p:nvPicPr>
          <p:cNvPr id="6" name="图片 5"/>
          <p:cNvPicPr>
            <a:picLocks noChangeAspect="1"/>
          </p:cNvPicPr>
          <p:nvPr/>
        </p:nvPicPr>
        <p:blipFill>
          <a:blip r:embed="rId2"/>
          <a:stretch>
            <a:fillRect/>
          </a:stretch>
        </p:blipFill>
        <p:spPr>
          <a:xfrm>
            <a:off x="7021195" y="1560830"/>
            <a:ext cx="4980305" cy="289687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39065" y="737870"/>
            <a:ext cx="4369435" cy="197421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7322185" y="737870"/>
            <a:ext cx="4754245" cy="186817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节奏：周金末期，高低切换</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1" name="文本框 10"/>
          <p:cNvSpPr txBox="1"/>
          <p:nvPr/>
        </p:nvSpPr>
        <p:spPr>
          <a:xfrm>
            <a:off x="7717155" y="1910080"/>
            <a:ext cx="2533015" cy="645160"/>
          </a:xfrm>
          <a:prstGeom prst="rect">
            <a:avLst/>
          </a:prstGeom>
          <a:noFill/>
        </p:spPr>
        <p:txBody>
          <a:bodyPr wrap="square" rtlCol="0">
            <a:spAutoFit/>
          </a:bodyPr>
          <a:p>
            <a:pPr algn="ctr"/>
            <a:r>
              <a:rPr lang="zh-CN" altLang="en-US">
                <a:highlight>
                  <a:srgbClr val="FFFF00"/>
                </a:highlight>
              </a:rPr>
              <a:t>本周周线金叉</a:t>
            </a:r>
            <a:endParaRPr lang="zh-CN" altLang="en-US">
              <a:highlight>
                <a:srgbClr val="FFFF00"/>
              </a:highlight>
            </a:endParaRPr>
          </a:p>
          <a:p>
            <a:pPr algn="ctr"/>
            <a:r>
              <a:rPr lang="zh-CN" altLang="en-US">
                <a:highlight>
                  <a:srgbClr val="FFFF00"/>
                </a:highlight>
              </a:rPr>
              <a:t>（逆周期低位补涨）</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7322185" y="2712085"/>
            <a:ext cx="4754245" cy="3509010"/>
          </a:xfrm>
          <a:prstGeom prst="rect">
            <a:avLst/>
          </a:prstGeom>
          <a:ln>
            <a:solidFill>
              <a:schemeClr val="accent1"/>
            </a:solidFill>
          </a:ln>
        </p:spPr>
      </p:pic>
      <p:sp>
        <p:nvSpPr>
          <p:cNvPr id="13" name="文本框 12"/>
          <p:cNvSpPr txBox="1"/>
          <p:nvPr/>
        </p:nvSpPr>
        <p:spPr>
          <a:xfrm>
            <a:off x="7877175" y="3697605"/>
            <a:ext cx="2372995" cy="645160"/>
          </a:xfrm>
          <a:prstGeom prst="rect">
            <a:avLst/>
          </a:prstGeom>
          <a:noFill/>
        </p:spPr>
        <p:txBody>
          <a:bodyPr wrap="square" rtlCol="0">
            <a:spAutoFit/>
          </a:bodyPr>
          <a:p>
            <a:r>
              <a:rPr lang="zh-CN" altLang="en-US">
                <a:highlight>
                  <a:srgbClr val="FFFF00"/>
                </a:highlight>
              </a:rPr>
              <a:t>四月没涨的板块开始</a:t>
            </a:r>
            <a:endParaRPr lang="zh-CN" altLang="en-US">
              <a:highlight>
                <a:srgbClr val="FFFF00"/>
              </a:highlight>
            </a:endParaRPr>
          </a:p>
          <a:p>
            <a:r>
              <a:rPr lang="zh-CN" altLang="en-US">
                <a:highlight>
                  <a:srgbClr val="FFFF00"/>
                </a:highlight>
              </a:rPr>
              <a:t>周线金叉，轮动补涨</a:t>
            </a:r>
            <a:endParaRPr lang="zh-CN" altLang="en-US">
              <a:highlight>
                <a:srgbClr val="FFFF00"/>
              </a:highlight>
            </a:endParaRPr>
          </a:p>
        </p:txBody>
      </p:sp>
      <p:sp>
        <p:nvSpPr>
          <p:cNvPr id="14" name="文本框 13"/>
          <p:cNvSpPr txBox="1"/>
          <p:nvPr/>
        </p:nvSpPr>
        <p:spPr>
          <a:xfrm>
            <a:off x="139065" y="4838700"/>
            <a:ext cx="4441825" cy="645160"/>
          </a:xfrm>
          <a:prstGeom prst="rect">
            <a:avLst/>
          </a:prstGeom>
          <a:noFill/>
        </p:spPr>
        <p:txBody>
          <a:bodyPr wrap="square" rtlCol="0">
            <a:spAutoFit/>
          </a:bodyPr>
          <a:p>
            <a:r>
              <a:rPr lang="en-US" altLang="zh-CN">
                <a:solidFill>
                  <a:srgbClr val="F315F3"/>
                </a:solidFill>
              </a:rPr>
              <a:t>4</a:t>
            </a:r>
            <a:r>
              <a:rPr lang="zh-CN" altLang="en-US">
                <a:solidFill>
                  <a:srgbClr val="F315F3"/>
                </a:solidFill>
              </a:rPr>
              <a:t>月涨指数</a:t>
            </a:r>
            <a:r>
              <a:rPr lang="zh-CN" altLang="en-US"/>
              <a:t>（拉权重、高价控盘股）</a:t>
            </a:r>
            <a:endParaRPr lang="zh-CN" altLang="en-US"/>
          </a:p>
          <a:p>
            <a:r>
              <a:rPr lang="en-US" altLang="zh-CN">
                <a:solidFill>
                  <a:srgbClr val="F315F3"/>
                </a:solidFill>
              </a:rPr>
              <a:t>5-6</a:t>
            </a:r>
            <a:r>
              <a:rPr lang="zh-CN" altLang="en-US">
                <a:solidFill>
                  <a:srgbClr val="F315F3"/>
                </a:solidFill>
              </a:rPr>
              <a:t>月涨个股</a:t>
            </a:r>
            <a:r>
              <a:rPr lang="zh-CN" altLang="en-US"/>
              <a:t>（超跌股突破箱体，轮动反弹）</a:t>
            </a:r>
            <a:endParaRPr lang="zh-CN" altLang="en-US"/>
          </a:p>
        </p:txBody>
      </p:sp>
      <p:pic>
        <p:nvPicPr>
          <p:cNvPr id="3" name="图片 2"/>
          <p:cNvPicPr>
            <a:picLocks noChangeAspect="1"/>
          </p:cNvPicPr>
          <p:nvPr/>
        </p:nvPicPr>
        <p:blipFill>
          <a:blip r:embed="rId4"/>
          <a:srcRect t="1806"/>
          <a:stretch>
            <a:fillRect/>
          </a:stretch>
        </p:blipFill>
        <p:spPr>
          <a:xfrm>
            <a:off x="139065" y="2842895"/>
            <a:ext cx="4368800" cy="1721485"/>
          </a:xfrm>
          <a:prstGeom prst="rect">
            <a:avLst/>
          </a:prstGeom>
          <a:ln>
            <a:solidFill>
              <a:schemeClr val="accent1"/>
            </a:solidFill>
          </a:ln>
        </p:spPr>
      </p:pic>
      <p:sp>
        <p:nvSpPr>
          <p:cNvPr id="9" name="文本框 8"/>
          <p:cNvSpPr txBox="1"/>
          <p:nvPr/>
        </p:nvSpPr>
        <p:spPr>
          <a:xfrm>
            <a:off x="795020" y="2450465"/>
            <a:ext cx="2945130" cy="645160"/>
          </a:xfrm>
          <a:prstGeom prst="rect">
            <a:avLst/>
          </a:prstGeom>
          <a:noFill/>
        </p:spPr>
        <p:txBody>
          <a:bodyPr wrap="square" rtlCol="0">
            <a:spAutoFit/>
          </a:bodyPr>
          <a:p>
            <a:r>
              <a:rPr lang="zh-CN" altLang="en-US">
                <a:highlight>
                  <a:srgbClr val="FFFF00"/>
                </a:highlight>
              </a:rPr>
              <a:t>周线金叉末期</a:t>
            </a:r>
            <a:endParaRPr lang="zh-CN" altLang="en-US">
              <a:highlight>
                <a:srgbClr val="FFFF00"/>
              </a:highlight>
            </a:endParaRPr>
          </a:p>
          <a:p>
            <a:r>
              <a:rPr lang="zh-CN" altLang="en-US">
                <a:highlight>
                  <a:srgbClr val="FFFF00"/>
                </a:highlight>
              </a:rPr>
              <a:t>到三月初高点，承压回落</a:t>
            </a:r>
            <a:endParaRPr lang="zh-CN" altLang="en-US">
              <a:highlight>
                <a:srgbClr val="FFFF00"/>
              </a:highlight>
            </a:endParaRPr>
          </a:p>
        </p:txBody>
      </p:sp>
      <p:pic>
        <p:nvPicPr>
          <p:cNvPr id="8" name="图片 7"/>
          <p:cNvPicPr>
            <a:picLocks noChangeAspect="1"/>
          </p:cNvPicPr>
          <p:nvPr/>
        </p:nvPicPr>
        <p:blipFill>
          <a:blip r:embed="rId5"/>
          <a:stretch>
            <a:fillRect/>
          </a:stretch>
        </p:blipFill>
        <p:spPr>
          <a:xfrm>
            <a:off x="4290695" y="1669415"/>
            <a:ext cx="3035935" cy="3169285"/>
          </a:xfrm>
          <a:prstGeom prst="rect">
            <a:avLst/>
          </a:prstGeom>
          <a:ln>
            <a:solidFill>
              <a:schemeClr val="accent1"/>
            </a:solidFill>
          </a:ln>
        </p:spPr>
      </p:pic>
      <p:sp>
        <p:nvSpPr>
          <p:cNvPr id="10" name="文本框 9"/>
          <p:cNvSpPr txBox="1"/>
          <p:nvPr/>
        </p:nvSpPr>
        <p:spPr>
          <a:xfrm>
            <a:off x="4987925" y="2450465"/>
            <a:ext cx="2260600" cy="645160"/>
          </a:xfrm>
          <a:prstGeom prst="rect">
            <a:avLst/>
          </a:prstGeom>
          <a:noFill/>
        </p:spPr>
        <p:txBody>
          <a:bodyPr wrap="square" rtlCol="0">
            <a:spAutoFit/>
          </a:bodyPr>
          <a:p>
            <a:r>
              <a:rPr lang="zh-CN" altLang="en-US">
                <a:highlight>
                  <a:srgbClr val="FFFF00"/>
                </a:highlight>
              </a:rPr>
              <a:t>主线品种（光通信）周线死叉</a:t>
            </a:r>
            <a:endParaRPr lang="zh-CN" altLang="en-US">
              <a:highlight>
                <a:srgbClr val="FFFF00"/>
              </a:highlight>
            </a:endParaRPr>
          </a:p>
        </p:txBody>
      </p:sp>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49860" y="3081020"/>
            <a:ext cx="3402965" cy="318516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周线死叉即将到来</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2"/>
          <a:stretch>
            <a:fillRect/>
          </a:stretch>
        </p:blipFill>
        <p:spPr>
          <a:xfrm>
            <a:off x="149860" y="869950"/>
            <a:ext cx="4549140" cy="1970405"/>
          </a:xfrm>
          <a:prstGeom prst="rect">
            <a:avLst/>
          </a:prstGeom>
          <a:ln>
            <a:solidFill>
              <a:schemeClr val="accent1"/>
            </a:solidFill>
          </a:ln>
        </p:spPr>
      </p:pic>
      <p:sp>
        <p:nvSpPr>
          <p:cNvPr id="11" name="文本框 10"/>
          <p:cNvSpPr txBox="1"/>
          <p:nvPr/>
        </p:nvSpPr>
        <p:spPr>
          <a:xfrm>
            <a:off x="2454910" y="2120265"/>
            <a:ext cx="2078355" cy="368300"/>
          </a:xfrm>
          <a:prstGeom prst="rect">
            <a:avLst/>
          </a:prstGeom>
          <a:noFill/>
        </p:spPr>
        <p:txBody>
          <a:bodyPr wrap="square" rtlCol="0">
            <a:spAutoFit/>
          </a:bodyPr>
          <a:p>
            <a:r>
              <a:rPr lang="zh-CN" altLang="en-US">
                <a:highlight>
                  <a:srgbClr val="FFFF00"/>
                </a:highlight>
              </a:rPr>
              <a:t>①指数跌五日线</a:t>
            </a:r>
            <a:r>
              <a:rPr lang="en-US" altLang="zh-CN"/>
              <a:t> </a:t>
            </a:r>
            <a:endParaRPr lang="en-US" altLang="zh-CN"/>
          </a:p>
        </p:txBody>
      </p:sp>
      <p:pic>
        <p:nvPicPr>
          <p:cNvPr id="19" name="图片 18"/>
          <p:cNvPicPr/>
          <p:nvPr/>
        </p:nvPicPr>
        <p:blipFill>
          <a:blip r:embed="rId3"/>
          <a:stretch>
            <a:fillRect/>
          </a:stretch>
        </p:blipFill>
        <p:spPr>
          <a:xfrm>
            <a:off x="5829935" y="768350"/>
            <a:ext cx="6236335" cy="5076825"/>
          </a:xfrm>
          <a:prstGeom prst="rect">
            <a:avLst/>
          </a:prstGeom>
          <a:ln>
            <a:solidFill>
              <a:schemeClr val="accent1"/>
            </a:solidFill>
          </a:ln>
        </p:spPr>
      </p:pic>
      <p:sp>
        <p:nvSpPr>
          <p:cNvPr id="20" name="文本框 19"/>
          <p:cNvSpPr txBox="1"/>
          <p:nvPr/>
        </p:nvSpPr>
        <p:spPr>
          <a:xfrm>
            <a:off x="7545705" y="2902585"/>
            <a:ext cx="4064000" cy="368300"/>
          </a:xfrm>
          <a:prstGeom prst="rect">
            <a:avLst/>
          </a:prstGeom>
          <a:noFill/>
        </p:spPr>
        <p:txBody>
          <a:bodyPr wrap="square" rtlCol="0">
            <a:spAutoFit/>
          </a:bodyPr>
          <a:p>
            <a:r>
              <a:rPr lang="zh-CN" altLang="en-US">
                <a:highlight>
                  <a:srgbClr val="FFFF00"/>
                </a:highlight>
              </a:rPr>
              <a:t>③即将进入周线死叉波段</a:t>
            </a:r>
            <a:endParaRPr lang="zh-CN" altLang="en-US">
              <a:highlight>
                <a:srgbClr val="FFFF00"/>
              </a:highlight>
            </a:endParaRPr>
          </a:p>
        </p:txBody>
      </p:sp>
      <p:pic>
        <p:nvPicPr>
          <p:cNvPr id="4" name="图片 3"/>
          <p:cNvPicPr>
            <a:picLocks noChangeAspect="1"/>
          </p:cNvPicPr>
          <p:nvPr/>
        </p:nvPicPr>
        <p:blipFill>
          <a:blip r:embed="rId4"/>
          <a:stretch>
            <a:fillRect/>
          </a:stretch>
        </p:blipFill>
        <p:spPr>
          <a:xfrm>
            <a:off x="2508885" y="3642360"/>
            <a:ext cx="3112770" cy="2708910"/>
          </a:xfrm>
          <a:prstGeom prst="rect">
            <a:avLst/>
          </a:prstGeom>
          <a:ln>
            <a:solidFill>
              <a:schemeClr val="accent1"/>
            </a:solidFill>
          </a:ln>
        </p:spPr>
      </p:pic>
      <p:sp>
        <p:nvSpPr>
          <p:cNvPr id="16" name="文本框 15"/>
          <p:cNvSpPr txBox="1"/>
          <p:nvPr/>
        </p:nvSpPr>
        <p:spPr>
          <a:xfrm>
            <a:off x="755650" y="4445000"/>
            <a:ext cx="3777615" cy="645160"/>
          </a:xfrm>
          <a:prstGeom prst="rect">
            <a:avLst/>
          </a:prstGeom>
          <a:noFill/>
        </p:spPr>
        <p:txBody>
          <a:bodyPr wrap="square" rtlCol="0">
            <a:spAutoFit/>
          </a:bodyPr>
          <a:p>
            <a:r>
              <a:rPr lang="zh-CN" altLang="en-US">
                <a:highlight>
                  <a:srgbClr val="FFFF00"/>
                </a:highlight>
              </a:rPr>
              <a:t>②高价</a:t>
            </a:r>
            <a:r>
              <a:rPr lang="en-US" altLang="zh-CN">
                <a:highlight>
                  <a:srgbClr val="FFFF00"/>
                </a:highlight>
              </a:rPr>
              <a:t>/</a:t>
            </a:r>
            <a:r>
              <a:rPr lang="zh-CN" altLang="en-US">
                <a:highlight>
                  <a:srgbClr val="FFFF00"/>
                </a:highlight>
              </a:rPr>
              <a:t>控盘股出现大卖单，</a:t>
            </a:r>
            <a:endParaRPr lang="zh-CN" altLang="en-US">
              <a:highlight>
                <a:srgbClr val="FFFF00"/>
              </a:highlight>
            </a:endParaRPr>
          </a:p>
          <a:p>
            <a:r>
              <a:rPr lang="zh-CN" altLang="en-US">
                <a:highlight>
                  <a:srgbClr val="FFFF00"/>
                </a:highlight>
              </a:rPr>
              <a:t>下周易出现（资金降低的反抽）</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四月底业绩雷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b="19792"/>
          <a:stretch>
            <a:fillRect/>
          </a:stretch>
        </p:blipFill>
        <p:spPr>
          <a:xfrm>
            <a:off x="156210" y="871220"/>
            <a:ext cx="4498340" cy="264541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825365" y="871220"/>
            <a:ext cx="4159250" cy="264541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156210" y="3676650"/>
            <a:ext cx="4505960" cy="2418080"/>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4825365" y="3676650"/>
            <a:ext cx="4159250" cy="2368550"/>
          </a:xfrm>
          <a:prstGeom prst="rect">
            <a:avLst/>
          </a:prstGeom>
          <a:ln>
            <a:solidFill>
              <a:schemeClr val="accent1"/>
            </a:solidFill>
          </a:ln>
        </p:spPr>
      </p:pic>
      <p:sp>
        <p:nvSpPr>
          <p:cNvPr id="7" name="椭圆 6"/>
          <p:cNvSpPr/>
          <p:nvPr/>
        </p:nvSpPr>
        <p:spPr>
          <a:xfrm>
            <a:off x="2690495" y="1152525"/>
            <a:ext cx="521970" cy="403860"/>
          </a:xfrm>
          <a:prstGeom prst="ellipse">
            <a:avLst/>
          </a:prstGeom>
          <a:solidFill>
            <a:schemeClr val="accent1">
              <a:alpha val="2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6555105" y="1087755"/>
            <a:ext cx="521970" cy="403860"/>
          </a:xfrm>
          <a:prstGeom prst="ellipse">
            <a:avLst/>
          </a:prstGeom>
          <a:solidFill>
            <a:schemeClr val="accent1">
              <a:alpha val="2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2605405" y="3936365"/>
            <a:ext cx="521970" cy="403860"/>
          </a:xfrm>
          <a:prstGeom prst="ellipse">
            <a:avLst/>
          </a:prstGeom>
          <a:solidFill>
            <a:schemeClr val="accent1">
              <a:alpha val="2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6998970" y="3936365"/>
            <a:ext cx="521970" cy="403860"/>
          </a:xfrm>
          <a:prstGeom prst="ellipse">
            <a:avLst/>
          </a:prstGeom>
          <a:solidFill>
            <a:schemeClr val="accent1">
              <a:alpha val="2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9380220" y="1960245"/>
            <a:ext cx="2153285" cy="922020"/>
          </a:xfrm>
          <a:prstGeom prst="rect">
            <a:avLst/>
          </a:prstGeom>
          <a:noFill/>
        </p:spPr>
        <p:txBody>
          <a:bodyPr wrap="square" rtlCol="0">
            <a:spAutoFit/>
          </a:bodyPr>
          <a:p>
            <a:r>
              <a:rPr lang="zh-CN" altLang="en-US">
                <a:highlight>
                  <a:srgbClr val="FFFF00"/>
                </a:highlight>
              </a:rPr>
              <a:t>披露业绩：</a:t>
            </a:r>
            <a:endParaRPr lang="zh-CN" altLang="en-US">
              <a:highlight>
                <a:srgbClr val="FFFF00"/>
              </a:highlight>
            </a:endParaRPr>
          </a:p>
          <a:p>
            <a:r>
              <a:rPr lang="zh-CN" altLang="en-US">
                <a:highlight>
                  <a:srgbClr val="FFFF00"/>
                </a:highlight>
              </a:rPr>
              <a:t>次日出现大阴线闪崩的个股增加。</a:t>
            </a:r>
            <a:endParaRPr lang="zh-CN" altLang="en-US">
              <a:highlight>
                <a:srgbClr val="FFFF00"/>
              </a:highlight>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个股进入震荡反复</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47955" y="768350"/>
            <a:ext cx="5661660" cy="389255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147955" y="4760595"/>
            <a:ext cx="5661025" cy="142748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5973445" y="768350"/>
            <a:ext cx="5998845" cy="3892550"/>
          </a:xfrm>
          <a:prstGeom prst="rect">
            <a:avLst/>
          </a:prstGeom>
          <a:ln>
            <a:solidFill>
              <a:schemeClr val="accent1"/>
            </a:solidFill>
          </a:ln>
        </p:spPr>
      </p:pic>
      <p:sp>
        <p:nvSpPr>
          <p:cNvPr id="6" name="文本框 5"/>
          <p:cNvSpPr txBox="1"/>
          <p:nvPr/>
        </p:nvSpPr>
        <p:spPr>
          <a:xfrm>
            <a:off x="6409690" y="4954270"/>
            <a:ext cx="4622800" cy="1198880"/>
          </a:xfrm>
          <a:prstGeom prst="rect">
            <a:avLst/>
          </a:prstGeom>
          <a:noFill/>
        </p:spPr>
        <p:txBody>
          <a:bodyPr wrap="square" rtlCol="0">
            <a:spAutoFit/>
          </a:bodyPr>
          <a:p>
            <a:r>
              <a:rPr lang="zh-CN" altLang="en-US"/>
              <a:t>个股进入</a:t>
            </a:r>
            <a:r>
              <a:rPr lang="zh-CN" altLang="en-US">
                <a:solidFill>
                  <a:srgbClr val="0029DA"/>
                </a:solidFill>
              </a:rPr>
              <a:t>承压</a:t>
            </a:r>
            <a:r>
              <a:rPr lang="zh-CN" altLang="en-US"/>
              <a:t>区域：</a:t>
            </a:r>
            <a:endParaRPr lang="zh-CN" altLang="en-US"/>
          </a:p>
          <a:p>
            <a:r>
              <a:rPr lang="zh-CN" altLang="en-US"/>
              <a:t>①</a:t>
            </a:r>
            <a:r>
              <a:rPr lang="zh-CN" altLang="en-US">
                <a:solidFill>
                  <a:srgbClr val="FF0000"/>
                </a:solidFill>
              </a:rPr>
              <a:t>上影线</a:t>
            </a:r>
            <a:endParaRPr lang="zh-CN" altLang="en-US"/>
          </a:p>
          <a:p>
            <a:r>
              <a:rPr lang="zh-CN" altLang="en-US"/>
              <a:t>②</a:t>
            </a:r>
            <a:r>
              <a:rPr lang="zh-CN" altLang="en-US">
                <a:solidFill>
                  <a:srgbClr val="FF0000"/>
                </a:solidFill>
              </a:rPr>
              <a:t>资金分歧</a:t>
            </a:r>
            <a:r>
              <a:rPr lang="zh-CN" altLang="en-US"/>
              <a:t>（</a:t>
            </a:r>
            <a:r>
              <a:rPr lang="zh-CN" altLang="en-US">
                <a:solidFill>
                  <a:srgbClr val="F315F3"/>
                </a:solidFill>
              </a:rPr>
              <a:t>红肥绿瘦</a:t>
            </a:r>
            <a:r>
              <a:rPr lang="en-US" altLang="zh-CN"/>
              <a:t>/</a:t>
            </a:r>
            <a:r>
              <a:rPr lang="zh-CN" altLang="en-US">
                <a:solidFill>
                  <a:srgbClr val="23B253"/>
                </a:solidFill>
              </a:rPr>
              <a:t>绿肥红瘦</a:t>
            </a:r>
            <a:r>
              <a:rPr lang="zh-CN" altLang="en-US"/>
              <a:t>）</a:t>
            </a:r>
            <a:endParaRPr lang="zh-CN" altLang="en-US"/>
          </a:p>
          <a:p>
            <a:r>
              <a:rPr lang="zh-CN" altLang="en-US"/>
              <a:t>③</a:t>
            </a:r>
            <a:r>
              <a:rPr lang="zh-CN" altLang="en-US">
                <a:solidFill>
                  <a:srgbClr val="FF0000"/>
                </a:solidFill>
              </a:rPr>
              <a:t>下周信号：</a:t>
            </a:r>
            <a:r>
              <a:rPr lang="zh-CN" altLang="en-US"/>
              <a:t>周线死叉、资金降低</a:t>
            </a:r>
            <a:endParaRPr lang="en-US" altLang="zh-CN"/>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1624</Words>
  <Application>WPS 演示</Application>
  <PresentationFormat>宽屏</PresentationFormat>
  <Paragraphs>150</Paragraphs>
  <Slides>20</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20</vt:i4>
      </vt:variant>
    </vt:vector>
  </HeadingPairs>
  <TitlesOfParts>
    <vt:vector size="33"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1237</cp:revision>
  <dcterms:created xsi:type="dcterms:W3CDTF">2019-06-19T02:08:00Z</dcterms:created>
  <dcterms:modified xsi:type="dcterms:W3CDTF">2026-04-27T08:50:45Z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67F8E99CA25843CDBAFD0150A9FB820A</vt:lpwstr>
  </property>
</Properties>
</file>