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06" r:id="rId7"/>
    <p:sldId id="4437" r:id="rId8"/>
    <p:sldId id="4440" r:id="rId9"/>
    <p:sldId id="4433" r:id="rId10"/>
    <p:sldId id="4439" r:id="rId11"/>
    <p:sldId id="4229" r:id="rId12"/>
    <p:sldId id="4435" r:id="rId13"/>
    <p:sldId id="4438" r:id="rId14"/>
    <p:sldId id="4425" r:id="rId15"/>
    <p:sldId id="4432" r:id="rId16"/>
    <p:sldId id="4426" r:id="rId17"/>
    <p:sldId id="4209" r:id="rId18"/>
    <p:sldId id="4183" r:id="rId19"/>
    <p:sldId id="4184" r:id="rId20"/>
    <p:sldId id="4241" r:id="rId21"/>
    <p:sldId id="4401" r:id="rId22"/>
    <p:sldId id="4402"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23B253"/>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57.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47.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48.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48590" y="768350"/>
            <a:ext cx="5026025" cy="537845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情绪热点：医药</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2"/>
          <a:srcRect l="19662" t="9763" r="2052" b="1837"/>
          <a:stretch>
            <a:fillRect/>
          </a:stretch>
        </p:blipFill>
        <p:spPr>
          <a:xfrm>
            <a:off x="5257800" y="768350"/>
            <a:ext cx="3248660" cy="258762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7504430" y="2346960"/>
            <a:ext cx="4130040" cy="3534410"/>
          </a:xfrm>
          <a:prstGeom prst="rect">
            <a:avLst/>
          </a:prstGeom>
          <a:ln>
            <a:solidFill>
              <a:schemeClr val="accent1"/>
            </a:solidFill>
          </a:ln>
        </p:spPr>
      </p:pic>
      <p:sp>
        <p:nvSpPr>
          <p:cNvPr id="7" name="文本框 6"/>
          <p:cNvSpPr txBox="1"/>
          <p:nvPr/>
        </p:nvSpPr>
        <p:spPr>
          <a:xfrm>
            <a:off x="5461635" y="3970020"/>
            <a:ext cx="4064000" cy="1198880"/>
          </a:xfrm>
          <a:prstGeom prst="rect">
            <a:avLst/>
          </a:prstGeom>
          <a:noFill/>
        </p:spPr>
        <p:txBody>
          <a:bodyPr wrap="square" rtlCol="0">
            <a:spAutoFit/>
          </a:bodyPr>
          <a:p>
            <a:r>
              <a:rPr lang="zh-CN" altLang="en-US"/>
              <a:t>医药短期连阳后</a:t>
            </a:r>
            <a:endParaRPr lang="zh-CN" altLang="en-US"/>
          </a:p>
          <a:p>
            <a:endParaRPr lang="zh-CN" altLang="en-US"/>
          </a:p>
          <a:p>
            <a:r>
              <a:rPr lang="zh-CN" altLang="en-US"/>
              <a:t>绩优</a:t>
            </a:r>
            <a:r>
              <a:rPr lang="en-US" altLang="zh-CN"/>
              <a:t>+</a:t>
            </a:r>
            <a:r>
              <a:rPr lang="zh-CN" altLang="en-US"/>
              <a:t>趋势</a:t>
            </a:r>
            <a:r>
              <a:rPr lang="en-US" altLang="zh-CN"/>
              <a:t>+</a:t>
            </a:r>
            <a:r>
              <a:rPr lang="zh-CN" altLang="en-US"/>
              <a:t>活跃</a:t>
            </a:r>
            <a:endParaRPr lang="zh-CN" altLang="en-US"/>
          </a:p>
          <a:p>
            <a:r>
              <a:rPr lang="zh-CN" altLang="en-US"/>
              <a:t>等待回档机会</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风格对冲：银行</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rcRect l="47460" t="1974"/>
          <a:stretch>
            <a:fillRect/>
          </a:stretch>
        </p:blipFill>
        <p:spPr>
          <a:xfrm>
            <a:off x="0" y="768350"/>
            <a:ext cx="4587875" cy="4935855"/>
          </a:xfrm>
          <a:prstGeom prst="rect">
            <a:avLst/>
          </a:prstGeom>
        </p:spPr>
      </p:pic>
      <p:pic>
        <p:nvPicPr>
          <p:cNvPr id="7" name="图片 6"/>
          <p:cNvPicPr>
            <a:picLocks noChangeAspect="1"/>
          </p:cNvPicPr>
          <p:nvPr/>
        </p:nvPicPr>
        <p:blipFill>
          <a:blip r:embed="rId2"/>
          <a:stretch>
            <a:fillRect/>
          </a:stretch>
        </p:blipFill>
        <p:spPr>
          <a:xfrm>
            <a:off x="4723765" y="825500"/>
            <a:ext cx="4066540" cy="418084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8446770" y="956310"/>
            <a:ext cx="3470910" cy="2779395"/>
          </a:xfrm>
          <a:prstGeom prst="rect">
            <a:avLst/>
          </a:prstGeom>
          <a:ln>
            <a:solidFill>
              <a:schemeClr val="accent1"/>
            </a:solidFill>
          </a:ln>
        </p:spPr>
      </p:pic>
      <p:sp>
        <p:nvSpPr>
          <p:cNvPr id="9" name="文本框 8"/>
          <p:cNvSpPr txBox="1"/>
          <p:nvPr/>
        </p:nvSpPr>
        <p:spPr>
          <a:xfrm>
            <a:off x="9842500" y="1614170"/>
            <a:ext cx="850900" cy="645160"/>
          </a:xfrm>
          <a:prstGeom prst="rect">
            <a:avLst/>
          </a:prstGeom>
          <a:noFill/>
        </p:spPr>
        <p:txBody>
          <a:bodyPr wrap="square" rtlCol="0">
            <a:spAutoFit/>
          </a:bodyPr>
          <a:p>
            <a:r>
              <a:rPr lang="en-US" altLang="zh-CN">
                <a:highlight>
                  <a:srgbClr val="FFFF00"/>
                </a:highlight>
              </a:rPr>
              <a:t>60</a:t>
            </a:r>
            <a:r>
              <a:rPr lang="zh-CN" altLang="en-US">
                <a:highlight>
                  <a:srgbClr val="FFFF00"/>
                </a:highlight>
              </a:rPr>
              <a:t>日均线</a:t>
            </a:r>
            <a:endParaRPr lang="zh-CN" altLang="en-US">
              <a:highlight>
                <a:srgbClr val="FFFF00"/>
              </a:highlight>
            </a:endParaRPr>
          </a:p>
        </p:txBody>
      </p:sp>
      <p:pic>
        <p:nvPicPr>
          <p:cNvPr id="10" name="图片 9"/>
          <p:cNvPicPr>
            <a:picLocks noChangeAspect="1"/>
          </p:cNvPicPr>
          <p:nvPr/>
        </p:nvPicPr>
        <p:blipFill>
          <a:blip r:embed="rId4"/>
          <a:stretch>
            <a:fillRect/>
          </a:stretch>
        </p:blipFill>
        <p:spPr>
          <a:xfrm>
            <a:off x="8446770" y="3808095"/>
            <a:ext cx="3471545" cy="2485390"/>
          </a:xfrm>
          <a:prstGeom prst="rect">
            <a:avLst/>
          </a:prstGeom>
          <a:ln>
            <a:solidFill>
              <a:schemeClr val="accent1"/>
            </a:solidFill>
          </a:ln>
        </p:spPr>
      </p:pic>
      <p:sp>
        <p:nvSpPr>
          <p:cNvPr id="11" name="文本框 10"/>
          <p:cNvSpPr txBox="1"/>
          <p:nvPr/>
        </p:nvSpPr>
        <p:spPr>
          <a:xfrm>
            <a:off x="8790305" y="4243070"/>
            <a:ext cx="1179195" cy="368300"/>
          </a:xfrm>
          <a:prstGeom prst="rect">
            <a:avLst/>
          </a:prstGeom>
          <a:noFill/>
        </p:spPr>
        <p:txBody>
          <a:bodyPr wrap="square" rtlCol="0">
            <a:spAutoFit/>
          </a:bodyPr>
          <a:p>
            <a:r>
              <a:rPr lang="zh-CN" altLang="en-US">
                <a:highlight>
                  <a:srgbClr val="FFFF00"/>
                </a:highlight>
              </a:rPr>
              <a:t>黄金三角</a:t>
            </a:r>
            <a:endParaRPr lang="zh-CN" altLang="en-US">
              <a:highlight>
                <a:srgbClr val="FFFF00"/>
              </a:highlight>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受伤主力：率先修复类</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t="16568"/>
          <a:stretch>
            <a:fillRect/>
          </a:stretch>
        </p:blipFill>
        <p:spPr>
          <a:xfrm>
            <a:off x="-57785" y="727710"/>
            <a:ext cx="5995670" cy="204978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6271260" y="867410"/>
            <a:ext cx="5360670" cy="4337050"/>
          </a:xfrm>
          <a:prstGeom prst="rect">
            <a:avLst/>
          </a:prstGeom>
          <a:ln>
            <a:solidFill>
              <a:schemeClr val="accent1"/>
            </a:solidFill>
          </a:ln>
        </p:spPr>
      </p:pic>
      <p:pic>
        <p:nvPicPr>
          <p:cNvPr id="3" name="图片 2"/>
          <p:cNvPicPr>
            <a:picLocks noChangeAspect="1"/>
          </p:cNvPicPr>
          <p:nvPr/>
        </p:nvPicPr>
        <p:blipFill>
          <a:blip r:embed="rId3"/>
          <a:stretch>
            <a:fillRect/>
          </a:stretch>
        </p:blipFill>
        <p:spPr>
          <a:xfrm>
            <a:off x="597535" y="2503805"/>
            <a:ext cx="4429760" cy="3833495"/>
          </a:xfrm>
          <a:prstGeom prst="rect">
            <a:avLst/>
          </a:prstGeom>
          <a:ln>
            <a:solidFill>
              <a:schemeClr val="accent1"/>
            </a:solidFill>
          </a:ln>
        </p:spPr>
      </p:pic>
      <p:sp>
        <p:nvSpPr>
          <p:cNvPr id="9" name="文本框 8"/>
          <p:cNvSpPr txBox="1"/>
          <p:nvPr/>
        </p:nvSpPr>
        <p:spPr>
          <a:xfrm>
            <a:off x="6628765" y="5490845"/>
            <a:ext cx="4479925" cy="368300"/>
          </a:xfrm>
          <a:prstGeom prst="rect">
            <a:avLst/>
          </a:prstGeom>
          <a:noFill/>
        </p:spPr>
        <p:txBody>
          <a:bodyPr wrap="square" rtlCol="0">
            <a:spAutoFit/>
          </a:bodyPr>
          <a:p>
            <a:r>
              <a:rPr lang="zh-CN" altLang="en-US"/>
              <a:t>率先修复的底部鱼苗股的活跃机会。</a:t>
            </a:r>
            <a:endParaRPr lang="zh-CN" altLang="en-US"/>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震荡加剧</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构筑双底</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2026.4.2</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大盘：前期平台支撑，筑底</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tretch>
            <a:fillRect/>
          </a:stretch>
        </p:blipFill>
        <p:spPr>
          <a:xfrm>
            <a:off x="5741670" y="869315"/>
            <a:ext cx="5667375" cy="3105150"/>
          </a:xfrm>
          <a:prstGeom prst="rect">
            <a:avLst/>
          </a:prstGeom>
          <a:ln>
            <a:solidFill>
              <a:schemeClr val="accent1"/>
            </a:solidFill>
          </a:ln>
        </p:spPr>
      </p:pic>
      <p:sp>
        <p:nvSpPr>
          <p:cNvPr id="13" name="文本框 12"/>
          <p:cNvSpPr txBox="1"/>
          <p:nvPr/>
        </p:nvSpPr>
        <p:spPr>
          <a:xfrm>
            <a:off x="6387465" y="4210050"/>
            <a:ext cx="5471795" cy="2306955"/>
          </a:xfrm>
          <a:prstGeom prst="rect">
            <a:avLst/>
          </a:prstGeom>
          <a:noFill/>
        </p:spPr>
        <p:txBody>
          <a:bodyPr wrap="square" rtlCol="0">
            <a:spAutoFit/>
          </a:bodyPr>
          <a:p>
            <a:r>
              <a:rPr lang="en-US" altLang="zh-CN"/>
              <a:t>4</a:t>
            </a:r>
            <a:r>
              <a:rPr lang="zh-CN" altLang="en-US"/>
              <a:t>月历年概念热点不活跃，</a:t>
            </a:r>
            <a:r>
              <a:rPr lang="zh-CN" altLang="en-US">
                <a:solidFill>
                  <a:srgbClr val="0029DA"/>
                </a:solidFill>
              </a:rPr>
              <a:t>震荡筑底</a:t>
            </a:r>
            <a:r>
              <a:rPr lang="zh-CN" altLang="en-US"/>
              <a:t>为主。</a:t>
            </a:r>
            <a:endParaRPr lang="zh-CN" altLang="en-US"/>
          </a:p>
          <a:p>
            <a:r>
              <a:rPr lang="zh-CN" altLang="en-US"/>
              <a:t>仓位三成，急跌可以考虑指数</a:t>
            </a:r>
            <a:r>
              <a:rPr lang="en-US" altLang="zh-CN"/>
              <a:t>ETF</a:t>
            </a:r>
            <a:r>
              <a:rPr lang="zh-CN" altLang="en-US"/>
              <a:t>或者基金。</a:t>
            </a:r>
            <a:endParaRPr lang="zh-CN" altLang="en-US"/>
          </a:p>
          <a:p>
            <a:r>
              <a:rPr lang="en-US" altLang="zh-CN"/>
              <a:t>5-6</a:t>
            </a:r>
            <a:r>
              <a:rPr lang="zh-CN" altLang="en-US"/>
              <a:t>月为业绩真空期，反弹修复为主。</a:t>
            </a:r>
            <a:endParaRPr lang="zh-CN" altLang="en-US"/>
          </a:p>
          <a:p>
            <a:r>
              <a:rPr lang="zh-CN" altLang="en-US">
                <a:solidFill>
                  <a:srgbClr val="FF0000"/>
                </a:solidFill>
              </a:rPr>
              <a:t>四月选股思路：</a:t>
            </a:r>
            <a:endParaRPr lang="zh-CN" altLang="en-US">
              <a:solidFill>
                <a:srgbClr val="FF0000"/>
              </a:solidFill>
            </a:endParaRPr>
          </a:p>
          <a:p>
            <a:r>
              <a:rPr lang="zh-CN" altLang="en-US">
                <a:solidFill>
                  <a:srgbClr val="FF0000"/>
                </a:solidFill>
              </a:rPr>
              <a:t> </a:t>
            </a:r>
            <a:r>
              <a:rPr lang="en-US" altLang="zh-CN">
                <a:solidFill>
                  <a:srgbClr val="FF0000"/>
                </a:solidFill>
              </a:rPr>
              <a:t>             </a:t>
            </a:r>
            <a:r>
              <a:rPr lang="en-US" altLang="zh-CN">
                <a:solidFill>
                  <a:srgbClr val="0029DA"/>
                </a:solidFill>
                <a:sym typeface="+mn-ea"/>
              </a:rPr>
              <a:t>            </a:t>
            </a:r>
            <a:r>
              <a:rPr lang="zh-CN" altLang="en-US">
                <a:solidFill>
                  <a:srgbClr val="23B253"/>
                </a:solidFill>
                <a:sym typeface="+mn-ea"/>
              </a:rPr>
              <a:t>熊线上移</a:t>
            </a:r>
            <a:r>
              <a:rPr lang="zh-CN" altLang="en-US">
                <a:solidFill>
                  <a:schemeClr val="tx1"/>
                </a:solidFill>
                <a:sym typeface="+mn-ea"/>
              </a:rPr>
              <a:t>（首选）</a:t>
            </a:r>
            <a:endParaRPr lang="zh-CN" altLang="en-US">
              <a:solidFill>
                <a:schemeClr val="tx1"/>
              </a:solidFill>
            </a:endParaRPr>
          </a:p>
          <a:p>
            <a:r>
              <a:rPr lang="zh-CN" altLang="en-US">
                <a:solidFill>
                  <a:srgbClr val="FF0000"/>
                </a:solidFill>
              </a:rPr>
              <a:t> </a:t>
            </a:r>
            <a:r>
              <a:rPr lang="en-US" altLang="zh-CN">
                <a:solidFill>
                  <a:srgbClr val="FF0000"/>
                </a:solidFill>
              </a:rPr>
              <a:t>                         </a:t>
            </a:r>
            <a:r>
              <a:rPr lang="zh-CN" altLang="en-US">
                <a:solidFill>
                  <a:srgbClr val="FF0000"/>
                </a:solidFill>
              </a:rPr>
              <a:t>周线金叉</a:t>
            </a:r>
            <a:r>
              <a:rPr lang="zh-CN" altLang="en-US">
                <a:solidFill>
                  <a:schemeClr val="tx1"/>
                </a:solidFill>
              </a:rPr>
              <a:t>（必须是）</a:t>
            </a:r>
            <a:endParaRPr lang="zh-CN" altLang="en-US">
              <a:solidFill>
                <a:schemeClr val="tx1"/>
              </a:solidFill>
            </a:endParaRPr>
          </a:p>
          <a:p>
            <a:r>
              <a:rPr lang="zh-CN" altLang="en-US">
                <a:solidFill>
                  <a:srgbClr val="0029DA"/>
                </a:solidFill>
              </a:rPr>
              <a:t> </a:t>
            </a:r>
            <a:r>
              <a:rPr lang="en-US" altLang="zh-CN">
                <a:solidFill>
                  <a:srgbClr val="0029DA"/>
                </a:solidFill>
              </a:rPr>
              <a:t>                         </a:t>
            </a:r>
            <a:r>
              <a:rPr lang="zh-CN" altLang="en-US">
                <a:solidFill>
                  <a:srgbClr val="0029DA"/>
                </a:solidFill>
              </a:rPr>
              <a:t>周线死叉</a:t>
            </a:r>
            <a:r>
              <a:rPr lang="zh-CN" altLang="en-US">
                <a:solidFill>
                  <a:schemeClr val="tx1"/>
                </a:solidFill>
              </a:rPr>
              <a:t>（换出去）</a:t>
            </a:r>
            <a:endParaRPr lang="en-US" altLang="zh-CN">
              <a:solidFill>
                <a:schemeClr val="tx1"/>
              </a:solidFill>
            </a:endParaRPr>
          </a:p>
          <a:p>
            <a:r>
              <a:rPr lang="en-US" altLang="zh-CN">
                <a:solidFill>
                  <a:srgbClr val="0029DA"/>
                </a:solidFill>
              </a:rPr>
              <a:t>        </a:t>
            </a:r>
            <a:endParaRPr lang="zh-CN" altLang="en-US"/>
          </a:p>
        </p:txBody>
      </p:sp>
      <p:pic>
        <p:nvPicPr>
          <p:cNvPr id="3" name="图片 2"/>
          <p:cNvPicPr>
            <a:picLocks noChangeAspect="1"/>
          </p:cNvPicPr>
          <p:nvPr/>
        </p:nvPicPr>
        <p:blipFill>
          <a:blip r:embed="rId2"/>
          <a:stretch>
            <a:fillRect/>
          </a:stretch>
        </p:blipFill>
        <p:spPr>
          <a:xfrm>
            <a:off x="105410" y="869315"/>
            <a:ext cx="5499100" cy="4964430"/>
          </a:xfrm>
          <a:prstGeom prst="rect">
            <a:avLst/>
          </a:prstGeom>
          <a:ln>
            <a:solidFill>
              <a:schemeClr val="accent1"/>
            </a:solidFill>
          </a:ln>
        </p:spPr>
      </p:pic>
      <p:sp>
        <p:nvSpPr>
          <p:cNvPr id="4" name="文本框 3"/>
          <p:cNvSpPr txBox="1"/>
          <p:nvPr/>
        </p:nvSpPr>
        <p:spPr>
          <a:xfrm>
            <a:off x="8364220" y="2325370"/>
            <a:ext cx="3147060" cy="368300"/>
          </a:xfrm>
          <a:prstGeom prst="rect">
            <a:avLst/>
          </a:prstGeom>
          <a:noFill/>
        </p:spPr>
        <p:txBody>
          <a:bodyPr wrap="square" rtlCol="0">
            <a:spAutoFit/>
          </a:bodyPr>
          <a:p>
            <a:r>
              <a:rPr lang="zh-CN" altLang="en-US">
                <a:highlight>
                  <a:srgbClr val="FFFF00"/>
                </a:highlight>
              </a:rPr>
              <a:t>历年四月老登资产表现较好</a:t>
            </a:r>
            <a:endParaRPr lang="zh-CN" altLang="en-US">
              <a:highlight>
                <a:srgbClr val="FFFF00"/>
              </a:highlight>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558790" y="817245"/>
            <a:ext cx="5312410" cy="211582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大盘：四月初周线金叉潮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568960" y="4961890"/>
            <a:ext cx="4438650" cy="645160"/>
          </a:xfrm>
          <a:prstGeom prst="rect">
            <a:avLst/>
          </a:prstGeom>
          <a:noFill/>
        </p:spPr>
        <p:txBody>
          <a:bodyPr wrap="square" rtlCol="0">
            <a:spAutoFit/>
          </a:bodyPr>
          <a:p>
            <a:r>
              <a:rPr lang="zh-CN" altLang="en-US"/>
              <a:t>①资金决定强弱（</a:t>
            </a:r>
            <a:r>
              <a:rPr lang="zh-CN" altLang="en-US">
                <a:solidFill>
                  <a:srgbClr val="00B050"/>
                </a:solidFill>
              </a:rPr>
              <a:t>熊线上移</a:t>
            </a:r>
            <a:r>
              <a:rPr lang="zh-CN" altLang="en-US"/>
              <a:t>才是机会）</a:t>
            </a:r>
            <a:endParaRPr lang="zh-CN" altLang="en-US"/>
          </a:p>
          <a:p>
            <a:r>
              <a:rPr lang="zh-CN" altLang="en-US"/>
              <a:t>②</a:t>
            </a:r>
            <a:r>
              <a:rPr lang="zh-CN" altLang="en-US">
                <a:solidFill>
                  <a:srgbClr val="F315F3"/>
                </a:solidFill>
              </a:rPr>
              <a:t>注意：</a:t>
            </a:r>
            <a:r>
              <a:rPr lang="zh-CN" altLang="en-US">
                <a:solidFill>
                  <a:srgbClr val="0029DA"/>
                </a:solidFill>
              </a:rPr>
              <a:t>资金翻绿的周线金叉是箱体震荡。</a:t>
            </a:r>
            <a:endParaRPr lang="zh-CN" altLang="en-US">
              <a:solidFill>
                <a:srgbClr val="0029DA"/>
              </a:solidFill>
            </a:endParaRPr>
          </a:p>
        </p:txBody>
      </p:sp>
      <p:pic>
        <p:nvPicPr>
          <p:cNvPr id="4" name="图片 3"/>
          <p:cNvPicPr>
            <a:picLocks noChangeAspect="1"/>
          </p:cNvPicPr>
          <p:nvPr/>
        </p:nvPicPr>
        <p:blipFill>
          <a:blip r:embed="rId2"/>
          <a:stretch>
            <a:fillRect/>
          </a:stretch>
        </p:blipFill>
        <p:spPr>
          <a:xfrm>
            <a:off x="109220" y="822960"/>
            <a:ext cx="5196840" cy="3223895"/>
          </a:xfrm>
          <a:prstGeom prst="rect">
            <a:avLst/>
          </a:prstGeom>
          <a:ln>
            <a:solidFill>
              <a:schemeClr val="accent1"/>
            </a:solidFill>
          </a:ln>
        </p:spPr>
      </p:pic>
      <p:sp>
        <p:nvSpPr>
          <p:cNvPr id="5" name="文本框 4"/>
          <p:cNvSpPr txBox="1"/>
          <p:nvPr/>
        </p:nvSpPr>
        <p:spPr>
          <a:xfrm>
            <a:off x="1791970" y="2284095"/>
            <a:ext cx="3346450" cy="368300"/>
          </a:xfrm>
          <a:prstGeom prst="rect">
            <a:avLst/>
          </a:prstGeom>
          <a:noFill/>
        </p:spPr>
        <p:txBody>
          <a:bodyPr wrap="square" rtlCol="0">
            <a:spAutoFit/>
          </a:bodyPr>
          <a:p>
            <a:r>
              <a:rPr lang="zh-CN" altLang="en-US">
                <a:highlight>
                  <a:srgbClr val="FFFF00"/>
                </a:highlight>
              </a:rPr>
              <a:t>近一半板块周线金叉</a:t>
            </a:r>
            <a:endParaRPr lang="zh-CN" altLang="en-US">
              <a:highlight>
                <a:srgbClr val="FFFF00"/>
              </a:highlight>
            </a:endParaRPr>
          </a:p>
        </p:txBody>
      </p:sp>
      <p:sp>
        <p:nvSpPr>
          <p:cNvPr id="8" name="文本框 7"/>
          <p:cNvSpPr txBox="1"/>
          <p:nvPr/>
        </p:nvSpPr>
        <p:spPr>
          <a:xfrm>
            <a:off x="5998845" y="2564765"/>
            <a:ext cx="4064000" cy="368300"/>
          </a:xfrm>
          <a:prstGeom prst="rect">
            <a:avLst/>
          </a:prstGeom>
          <a:noFill/>
        </p:spPr>
        <p:txBody>
          <a:bodyPr wrap="square" rtlCol="0">
            <a:spAutoFit/>
          </a:bodyPr>
          <a:p>
            <a:r>
              <a:rPr lang="zh-CN" altLang="en-US">
                <a:highlight>
                  <a:srgbClr val="FFFF00"/>
                </a:highlight>
              </a:rPr>
              <a:t>②率先熊线上移板块有操作性。</a:t>
            </a:r>
            <a:endParaRPr lang="zh-CN" altLang="en-US">
              <a:highlight>
                <a:srgbClr val="FFFF00"/>
              </a:highlight>
            </a:endParaRPr>
          </a:p>
        </p:txBody>
      </p:sp>
      <p:sp>
        <p:nvSpPr>
          <p:cNvPr id="11" name="文本框 10"/>
          <p:cNvSpPr txBox="1"/>
          <p:nvPr/>
        </p:nvSpPr>
        <p:spPr>
          <a:xfrm>
            <a:off x="1022985" y="4077335"/>
            <a:ext cx="3232150" cy="368300"/>
          </a:xfrm>
          <a:prstGeom prst="rect">
            <a:avLst/>
          </a:prstGeom>
          <a:noFill/>
        </p:spPr>
        <p:txBody>
          <a:bodyPr wrap="square" rtlCol="0">
            <a:spAutoFit/>
          </a:bodyPr>
          <a:p>
            <a:r>
              <a:rPr lang="zh-CN" altLang="en-US">
                <a:highlight>
                  <a:srgbClr val="FFFF00"/>
                </a:highlight>
              </a:rPr>
              <a:t>①周线刚金叉板块等待修复</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5558790" y="3249930"/>
            <a:ext cx="2958465" cy="3108325"/>
          </a:xfrm>
          <a:prstGeom prst="rect">
            <a:avLst/>
          </a:prstGeom>
          <a:ln>
            <a:solidFill>
              <a:schemeClr val="accent1"/>
            </a:solidFill>
          </a:ln>
        </p:spPr>
      </p:pic>
      <p:sp>
        <p:nvSpPr>
          <p:cNvPr id="13" name="文本框 12"/>
          <p:cNvSpPr txBox="1"/>
          <p:nvPr/>
        </p:nvSpPr>
        <p:spPr>
          <a:xfrm>
            <a:off x="8619490" y="4168140"/>
            <a:ext cx="2661285" cy="700405"/>
          </a:xfrm>
          <a:prstGeom prst="rect">
            <a:avLst/>
          </a:prstGeom>
          <a:noFill/>
        </p:spPr>
        <p:txBody>
          <a:bodyPr wrap="square" rtlCol="0">
            <a:spAutoFit/>
          </a:bodyPr>
          <a:p>
            <a:pPr>
              <a:lnSpc>
                <a:spcPct val="110000"/>
              </a:lnSpc>
            </a:pPr>
            <a:r>
              <a:rPr lang="zh-CN" altLang="en-US">
                <a:highlight>
                  <a:srgbClr val="FFFF00"/>
                </a:highlight>
              </a:rPr>
              <a:t>③周线刚死叉板块则要小心调整盘弱</a:t>
            </a:r>
            <a:endParaRPr lang="zh-CN" altLang="en-US">
              <a:highlight>
                <a:srgbClr val="FFFF00"/>
              </a:highlight>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看点一：受伤主力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8912"/>
          <a:stretch>
            <a:fillRect/>
          </a:stretch>
        </p:blipFill>
        <p:spPr>
          <a:xfrm>
            <a:off x="57785" y="768350"/>
            <a:ext cx="5139690" cy="37661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519420" y="768350"/>
            <a:ext cx="5831205" cy="3766820"/>
          </a:xfrm>
          <a:prstGeom prst="rect">
            <a:avLst/>
          </a:prstGeom>
          <a:ln>
            <a:solidFill>
              <a:schemeClr val="accent1"/>
            </a:solidFill>
          </a:ln>
        </p:spPr>
      </p:pic>
      <p:sp>
        <p:nvSpPr>
          <p:cNvPr id="9" name="文本框 8"/>
          <p:cNvSpPr txBox="1"/>
          <p:nvPr/>
        </p:nvSpPr>
        <p:spPr>
          <a:xfrm>
            <a:off x="1494155" y="4589780"/>
            <a:ext cx="3480435" cy="1753235"/>
          </a:xfrm>
          <a:prstGeom prst="rect">
            <a:avLst/>
          </a:prstGeom>
          <a:noFill/>
        </p:spPr>
        <p:txBody>
          <a:bodyPr wrap="square" rtlCol="0">
            <a:spAutoFit/>
          </a:bodyPr>
          <a:p>
            <a:r>
              <a:rPr lang="zh-CN" altLang="en-US">
                <a:solidFill>
                  <a:srgbClr val="FF0000"/>
                </a:solidFill>
              </a:rPr>
              <a:t>受伤主力特征：</a:t>
            </a:r>
            <a:endParaRPr lang="zh-CN" altLang="en-US">
              <a:solidFill>
                <a:srgbClr val="FF0000"/>
              </a:solidFill>
            </a:endParaRPr>
          </a:p>
          <a:p>
            <a:r>
              <a:rPr lang="zh-CN" altLang="en-US"/>
              <a:t>①前期高点有</a:t>
            </a:r>
            <a:r>
              <a:rPr lang="zh-CN" altLang="en-US">
                <a:solidFill>
                  <a:srgbClr val="F315F3"/>
                </a:solidFill>
              </a:rPr>
              <a:t>高控盘</a:t>
            </a:r>
            <a:endParaRPr lang="zh-CN" altLang="en-US"/>
          </a:p>
          <a:p>
            <a:r>
              <a:rPr lang="zh-CN" altLang="en-US"/>
              <a:t>②跌到海洋寻底</a:t>
            </a:r>
            <a:r>
              <a:rPr lang="en-US" altLang="zh-CN"/>
              <a:t>(</a:t>
            </a:r>
            <a:r>
              <a:rPr lang="zh-CN" altLang="en-US">
                <a:solidFill>
                  <a:srgbClr val="F315F3"/>
                </a:solidFill>
              </a:rPr>
              <a:t>中底以上</a:t>
            </a:r>
            <a:r>
              <a:rPr lang="zh-CN" altLang="en-US"/>
              <a:t>）</a:t>
            </a:r>
            <a:endParaRPr lang="zh-CN" altLang="en-US"/>
          </a:p>
          <a:p>
            <a:r>
              <a:rPr lang="zh-CN" altLang="en-US"/>
              <a:t>③</a:t>
            </a:r>
            <a:r>
              <a:rPr lang="zh-CN" altLang="en-US">
                <a:solidFill>
                  <a:srgbClr val="F315F3"/>
                </a:solidFill>
              </a:rPr>
              <a:t>利润增长</a:t>
            </a:r>
            <a:r>
              <a:rPr lang="zh-CN" altLang="en-US"/>
              <a:t>（最好是四月公布的）</a:t>
            </a:r>
            <a:endParaRPr lang="zh-CN" altLang="en-US"/>
          </a:p>
          <a:p>
            <a:r>
              <a:rPr lang="zh-CN" altLang="en-US"/>
              <a:t>④</a:t>
            </a:r>
            <a:r>
              <a:rPr lang="zh-CN" altLang="en-US">
                <a:solidFill>
                  <a:srgbClr val="0029DA"/>
                </a:solidFill>
              </a:rPr>
              <a:t>海洋金叉</a:t>
            </a:r>
            <a:r>
              <a:rPr lang="zh-CN" altLang="en-US"/>
              <a:t>（左侧机会）</a:t>
            </a:r>
            <a:endParaRPr lang="zh-CN" altLang="en-US"/>
          </a:p>
          <a:p>
            <a:r>
              <a:rPr lang="zh-CN" altLang="en-US"/>
              <a:t>⑤</a:t>
            </a:r>
            <a:r>
              <a:rPr lang="zh-CN" altLang="en-US">
                <a:solidFill>
                  <a:srgbClr val="23B253"/>
                </a:solidFill>
              </a:rPr>
              <a:t>熊线上移</a:t>
            </a:r>
            <a:r>
              <a:rPr lang="zh-CN" altLang="en-US"/>
              <a:t>（右侧机会）</a:t>
            </a:r>
            <a:endParaRPr lang="zh-CN" altLang="en-US"/>
          </a:p>
        </p:txBody>
      </p:sp>
      <p:sp>
        <p:nvSpPr>
          <p:cNvPr id="10" name="文本框 9"/>
          <p:cNvSpPr txBox="1"/>
          <p:nvPr/>
        </p:nvSpPr>
        <p:spPr>
          <a:xfrm>
            <a:off x="6924675" y="4728210"/>
            <a:ext cx="3277870" cy="1476375"/>
          </a:xfrm>
          <a:prstGeom prst="rect">
            <a:avLst/>
          </a:prstGeom>
          <a:noFill/>
        </p:spPr>
        <p:txBody>
          <a:bodyPr wrap="square" rtlCol="0" anchor="t">
            <a:spAutoFit/>
          </a:bodyPr>
          <a:p>
            <a:r>
              <a:rPr lang="en-US" altLang="zh-CN">
                <a:solidFill>
                  <a:srgbClr val="FF0000"/>
                </a:solidFill>
                <a:highlight>
                  <a:srgbClr val="FFFF00"/>
                </a:highlight>
                <a:sym typeface="+mn-ea"/>
              </a:rPr>
              <a:t>3</a:t>
            </a:r>
            <a:r>
              <a:rPr lang="zh-CN" altLang="en-US">
                <a:solidFill>
                  <a:srgbClr val="FF0000"/>
                </a:solidFill>
                <a:highlight>
                  <a:srgbClr val="FFFF00"/>
                </a:highlight>
                <a:sym typeface="+mn-ea"/>
              </a:rPr>
              <a:t>月急跌板块也易出受伤主力</a:t>
            </a:r>
            <a:endParaRPr lang="en-US" altLang="zh-CN">
              <a:solidFill>
                <a:srgbClr val="FF0000"/>
              </a:solidFill>
              <a:highlight>
                <a:srgbClr val="FFFF00"/>
              </a:highlight>
            </a:endParaRPr>
          </a:p>
          <a:p>
            <a:r>
              <a:rPr lang="en-US" altLang="zh-CN">
                <a:sym typeface="+mn-ea"/>
              </a:rPr>
              <a:t>12-1</a:t>
            </a:r>
            <a:r>
              <a:rPr lang="zh-CN" altLang="en-US">
                <a:sym typeface="+mn-ea"/>
              </a:rPr>
              <a:t>月热点：</a:t>
            </a:r>
            <a:r>
              <a:rPr lang="zh-CN" altLang="en-US">
                <a:solidFill>
                  <a:srgbClr val="0029DA"/>
                </a:solidFill>
                <a:sym typeface="+mn-ea"/>
              </a:rPr>
              <a:t>商业航天</a:t>
            </a:r>
            <a:endParaRPr lang="zh-CN" altLang="en-US">
              <a:solidFill>
                <a:srgbClr val="0029DA"/>
              </a:solidFill>
            </a:endParaRPr>
          </a:p>
          <a:p>
            <a:r>
              <a:rPr lang="en-US" altLang="zh-CN">
                <a:sym typeface="+mn-ea"/>
              </a:rPr>
              <a:t>12-1</a:t>
            </a:r>
            <a:r>
              <a:rPr lang="zh-CN" altLang="en-US">
                <a:sym typeface="+mn-ea"/>
              </a:rPr>
              <a:t>月热点：</a:t>
            </a:r>
            <a:r>
              <a:rPr lang="zh-CN" altLang="en-US">
                <a:solidFill>
                  <a:srgbClr val="0029DA"/>
                </a:solidFill>
                <a:sym typeface="+mn-ea"/>
              </a:rPr>
              <a:t>有色金属</a:t>
            </a:r>
            <a:endParaRPr lang="zh-CN" altLang="en-US"/>
          </a:p>
          <a:p>
            <a:r>
              <a:rPr lang="en-US" altLang="zh-CN">
                <a:sym typeface="+mn-ea"/>
              </a:rPr>
              <a:t>12-2</a:t>
            </a:r>
            <a:r>
              <a:rPr lang="zh-CN" altLang="en-US">
                <a:sym typeface="+mn-ea"/>
              </a:rPr>
              <a:t>月：</a:t>
            </a:r>
            <a:r>
              <a:rPr lang="zh-CN" altLang="en-US">
                <a:solidFill>
                  <a:srgbClr val="0029DA"/>
                </a:solidFill>
                <a:sym typeface="+mn-ea"/>
              </a:rPr>
              <a:t>半导体</a:t>
            </a:r>
            <a:endParaRPr lang="zh-CN" altLang="en-US"/>
          </a:p>
          <a:p>
            <a:r>
              <a:rPr lang="en-US" altLang="zh-CN">
                <a:sym typeface="+mn-ea"/>
              </a:rPr>
              <a:t>1</a:t>
            </a:r>
            <a:r>
              <a:rPr lang="zh-CN" altLang="en-US">
                <a:sym typeface="+mn-ea"/>
              </a:rPr>
              <a:t>月上旬：</a:t>
            </a:r>
            <a:r>
              <a:rPr lang="zh-CN" altLang="en-US">
                <a:solidFill>
                  <a:srgbClr val="0029DA"/>
                </a:solidFill>
                <a:sym typeface="+mn-ea"/>
              </a:rPr>
              <a:t>传媒娱乐</a:t>
            </a:r>
            <a:endParaRPr lang="zh-CN" altLang="en-US">
              <a:solidFill>
                <a:srgbClr val="0029DA"/>
              </a:solidFill>
              <a:sym typeface="+mn-ea"/>
            </a:endParaRPr>
          </a:p>
        </p:txBody>
      </p:sp>
      <p:sp>
        <p:nvSpPr>
          <p:cNvPr id="11" name="文本框 10"/>
          <p:cNvSpPr txBox="1"/>
          <p:nvPr/>
        </p:nvSpPr>
        <p:spPr>
          <a:xfrm>
            <a:off x="2494915" y="3176905"/>
            <a:ext cx="4064000" cy="368300"/>
          </a:xfrm>
          <a:prstGeom prst="rect">
            <a:avLst/>
          </a:prstGeom>
          <a:noFill/>
        </p:spPr>
        <p:txBody>
          <a:bodyPr wrap="square" rtlCol="0">
            <a:spAutoFit/>
          </a:bodyPr>
          <a:p>
            <a:r>
              <a:rPr lang="zh-CN" altLang="en-US">
                <a:highlight>
                  <a:srgbClr val="FFFF00"/>
                </a:highlight>
              </a:rPr>
              <a:t>熊线上移板块出受伤主力</a:t>
            </a:r>
            <a:endParaRPr lang="zh-CN" altLang="en-US">
              <a:highlight>
                <a:srgbClr val="FFFF00"/>
              </a:highlight>
            </a:endParaRPr>
          </a:p>
        </p:txBody>
      </p:sp>
      <p:sp>
        <p:nvSpPr>
          <p:cNvPr id="12" name="文本框 11"/>
          <p:cNvSpPr txBox="1"/>
          <p:nvPr/>
        </p:nvSpPr>
        <p:spPr>
          <a:xfrm>
            <a:off x="1760855" y="4136390"/>
            <a:ext cx="4798060" cy="398780"/>
          </a:xfrm>
          <a:prstGeom prst="rect">
            <a:avLst/>
          </a:prstGeom>
          <a:noFill/>
        </p:spPr>
        <p:txBody>
          <a:bodyPr wrap="square" rtlCol="0" anchor="t">
            <a:spAutoFit/>
          </a:bodyPr>
          <a:p>
            <a:r>
              <a:rPr lang="zh-CN" altLang="en-US" sz="1000"/>
              <a:t>以上为特定条件、特定时间区间下的部分案例展示，不代表普遍现象，个股历史涨幅不预示其未来表现，过往收益亦不代表未来收益承诺。市场有风险，投资需谨慎！</a:t>
            </a:r>
            <a:endParaRPr lang="zh-CN" altLang="en-US" sz="1000"/>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看点二：风口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回档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18915"/>
          <a:stretch>
            <a:fillRect/>
          </a:stretch>
        </p:blipFill>
        <p:spPr>
          <a:xfrm>
            <a:off x="65405" y="4800600"/>
            <a:ext cx="4568825" cy="1506220"/>
          </a:xfrm>
          <a:prstGeom prst="rect">
            <a:avLst/>
          </a:prstGeom>
          <a:ln>
            <a:solidFill>
              <a:schemeClr val="accent1"/>
            </a:solidFill>
          </a:ln>
        </p:spPr>
      </p:pic>
      <p:pic>
        <p:nvPicPr>
          <p:cNvPr id="6" name="图片 5"/>
          <p:cNvPicPr>
            <a:picLocks noChangeAspect="1"/>
          </p:cNvPicPr>
          <p:nvPr/>
        </p:nvPicPr>
        <p:blipFill>
          <a:blip r:embed="rId2"/>
          <a:srcRect b="18186"/>
          <a:stretch>
            <a:fillRect/>
          </a:stretch>
        </p:blipFill>
        <p:spPr>
          <a:xfrm>
            <a:off x="65405" y="768350"/>
            <a:ext cx="3825240" cy="398145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3974465" y="780415"/>
            <a:ext cx="4053205" cy="3981450"/>
          </a:xfrm>
          <a:prstGeom prst="rect">
            <a:avLst/>
          </a:prstGeom>
          <a:ln>
            <a:solidFill>
              <a:schemeClr val="accent1"/>
            </a:solidFill>
          </a:ln>
        </p:spPr>
      </p:pic>
      <p:pic>
        <p:nvPicPr>
          <p:cNvPr id="12" name="图片 11"/>
          <p:cNvPicPr>
            <a:picLocks noChangeAspect="1"/>
          </p:cNvPicPr>
          <p:nvPr/>
        </p:nvPicPr>
        <p:blipFill>
          <a:blip r:embed="rId4"/>
          <a:srcRect t="17684" r="14290"/>
          <a:stretch>
            <a:fillRect/>
          </a:stretch>
        </p:blipFill>
        <p:spPr>
          <a:xfrm>
            <a:off x="8111490" y="768350"/>
            <a:ext cx="3623310" cy="3949065"/>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6285230" y="4773295"/>
            <a:ext cx="1742440" cy="751840"/>
          </a:xfrm>
          <a:prstGeom prst="rect">
            <a:avLst/>
          </a:prstGeom>
          <a:ln>
            <a:solidFill>
              <a:schemeClr val="accent1"/>
            </a:solidFill>
          </a:ln>
        </p:spPr>
      </p:pic>
      <p:pic>
        <p:nvPicPr>
          <p:cNvPr id="14" name="图片 13"/>
          <p:cNvPicPr>
            <a:picLocks noChangeAspect="1"/>
          </p:cNvPicPr>
          <p:nvPr/>
        </p:nvPicPr>
        <p:blipFill>
          <a:blip r:embed="rId6"/>
          <a:stretch>
            <a:fillRect/>
          </a:stretch>
        </p:blipFill>
        <p:spPr>
          <a:xfrm>
            <a:off x="4692650" y="4788535"/>
            <a:ext cx="1592580" cy="1450975"/>
          </a:xfrm>
          <a:prstGeom prst="rect">
            <a:avLst/>
          </a:prstGeom>
          <a:ln>
            <a:solidFill>
              <a:schemeClr val="accent1"/>
            </a:solidFill>
          </a:ln>
        </p:spPr>
      </p:pic>
      <p:pic>
        <p:nvPicPr>
          <p:cNvPr id="15" name="图片 14"/>
          <p:cNvPicPr>
            <a:picLocks noChangeAspect="1"/>
          </p:cNvPicPr>
          <p:nvPr/>
        </p:nvPicPr>
        <p:blipFill>
          <a:blip r:embed="rId7"/>
          <a:stretch>
            <a:fillRect/>
          </a:stretch>
        </p:blipFill>
        <p:spPr>
          <a:xfrm>
            <a:off x="6285865" y="5525135"/>
            <a:ext cx="1743710" cy="715010"/>
          </a:xfrm>
          <a:prstGeom prst="rect">
            <a:avLst/>
          </a:prstGeom>
          <a:ln>
            <a:solidFill>
              <a:schemeClr val="accent1"/>
            </a:solidFill>
          </a:ln>
        </p:spPr>
      </p:pic>
      <p:sp>
        <p:nvSpPr>
          <p:cNvPr id="16" name="文本框 15"/>
          <p:cNvSpPr txBox="1"/>
          <p:nvPr/>
        </p:nvSpPr>
        <p:spPr>
          <a:xfrm>
            <a:off x="2219325" y="2475865"/>
            <a:ext cx="3695065" cy="953135"/>
          </a:xfrm>
          <a:prstGeom prst="rect">
            <a:avLst/>
          </a:prstGeom>
          <a:noFill/>
        </p:spPr>
        <p:txBody>
          <a:bodyPr wrap="square" rtlCol="0">
            <a:spAutoFit/>
          </a:bodyPr>
          <a:p>
            <a:r>
              <a:rPr lang="zh-CN" altLang="en-US" sz="1400">
                <a:solidFill>
                  <a:schemeClr val="bg1">
                    <a:lumMod val="65000"/>
                  </a:schemeClr>
                </a:solidFill>
                <a:highlight>
                  <a:srgbClr val="FFFF00"/>
                </a:highlight>
              </a:rPr>
              <a:t>以上为特定条件、特定时间区间下的部分案例展示，不代表普遍现象，个股历史涨幅不预示其未来表现，过往收益亦不代表未来收益承诺。市场有风险，投资需谨慎！</a:t>
            </a:r>
            <a:endParaRPr lang="zh-CN" altLang="en-US" sz="1400">
              <a:solidFill>
                <a:schemeClr val="bg1">
                  <a:lumMod val="65000"/>
                </a:schemeClr>
              </a:solidFill>
              <a:highlight>
                <a:srgbClr val="FFFF00"/>
              </a:highlight>
            </a:endParaRPr>
          </a:p>
        </p:txBody>
      </p:sp>
      <p:pic>
        <p:nvPicPr>
          <p:cNvPr id="17" name="图片 16" descr="主线淘金"/>
          <p:cNvPicPr>
            <a:picLocks noChangeAspect="1"/>
          </p:cNvPicPr>
          <p:nvPr/>
        </p:nvPicPr>
        <p:blipFill>
          <a:blip r:embed="rId8"/>
          <a:srcRect l="31501" t="6303" r="12014" b="13217"/>
          <a:stretch>
            <a:fillRect/>
          </a:stretch>
        </p:blipFill>
        <p:spPr>
          <a:xfrm>
            <a:off x="8111490" y="4788535"/>
            <a:ext cx="2533015" cy="1517650"/>
          </a:xfrm>
          <a:prstGeom prst="rect">
            <a:avLst/>
          </a:prstGeom>
        </p:spPr>
      </p:pic>
      <p:sp>
        <p:nvSpPr>
          <p:cNvPr id="18" name="文本框 17"/>
          <p:cNvSpPr txBox="1"/>
          <p:nvPr/>
        </p:nvSpPr>
        <p:spPr>
          <a:xfrm>
            <a:off x="10644505" y="4747260"/>
            <a:ext cx="1327150" cy="1814830"/>
          </a:xfrm>
          <a:prstGeom prst="rect">
            <a:avLst/>
          </a:prstGeom>
          <a:noFill/>
        </p:spPr>
        <p:txBody>
          <a:bodyPr wrap="square" rtlCol="0">
            <a:spAutoFit/>
          </a:bodyPr>
          <a:p>
            <a:pPr>
              <a:lnSpc>
                <a:spcPct val="150000"/>
              </a:lnSpc>
            </a:pPr>
            <a:r>
              <a:rPr lang="zh-CN" altLang="en-US" sz="1600">
                <a:solidFill>
                  <a:srgbClr val="FF0000"/>
                </a:solidFill>
              </a:rPr>
              <a:t>《主线淘金》</a:t>
            </a:r>
            <a:endParaRPr lang="en-US" altLang="zh-CN" sz="1600">
              <a:solidFill>
                <a:srgbClr val="FF0000"/>
              </a:solidFill>
            </a:endParaRPr>
          </a:p>
          <a:p>
            <a:pPr>
              <a:lnSpc>
                <a:spcPct val="150000"/>
              </a:lnSpc>
            </a:pPr>
            <a:r>
              <a:rPr lang="en-US" altLang="zh-CN" sz="1600">
                <a:solidFill>
                  <a:srgbClr val="FF0000"/>
                </a:solidFill>
              </a:rPr>
              <a:t>158</a:t>
            </a:r>
            <a:r>
              <a:rPr lang="zh-CN" altLang="en-US" sz="1600">
                <a:solidFill>
                  <a:srgbClr val="FF0000"/>
                </a:solidFill>
              </a:rPr>
              <a:t>元</a:t>
            </a:r>
            <a:r>
              <a:rPr lang="en-US" altLang="zh-CN" sz="1600">
                <a:solidFill>
                  <a:srgbClr val="FF0000"/>
                </a:solidFill>
              </a:rPr>
              <a:t>/</a:t>
            </a:r>
            <a:r>
              <a:rPr lang="zh-CN" altLang="en-US" sz="1600">
                <a:solidFill>
                  <a:srgbClr val="FF0000"/>
                </a:solidFill>
              </a:rPr>
              <a:t>月</a:t>
            </a:r>
            <a:r>
              <a:rPr lang="en-US" altLang="zh-CN" sz="1600">
                <a:solidFill>
                  <a:srgbClr val="FF0000"/>
                </a:solidFill>
              </a:rPr>
              <a:t>,</a:t>
            </a:r>
            <a:endParaRPr lang="en-US" altLang="zh-CN" sz="1600">
              <a:solidFill>
                <a:srgbClr val="FF0000"/>
              </a:solidFill>
            </a:endParaRPr>
          </a:p>
          <a:p>
            <a:pPr>
              <a:lnSpc>
                <a:spcPct val="150000"/>
              </a:lnSpc>
            </a:pPr>
            <a:r>
              <a:rPr lang="zh-CN" altLang="en-US" sz="1600">
                <a:solidFill>
                  <a:srgbClr val="FF0000"/>
                </a:solidFill>
              </a:rPr>
              <a:t>一周</a:t>
            </a:r>
            <a:r>
              <a:rPr lang="en-US" altLang="zh-CN" sz="1600">
                <a:solidFill>
                  <a:srgbClr val="FF0000"/>
                </a:solidFill>
              </a:rPr>
              <a:t>2-3</a:t>
            </a:r>
            <a:r>
              <a:rPr lang="zh-CN" altLang="en-US" sz="1600">
                <a:solidFill>
                  <a:srgbClr val="FF0000"/>
                </a:solidFill>
              </a:rPr>
              <a:t>篇，</a:t>
            </a:r>
            <a:endParaRPr lang="zh-CN" altLang="en-US" sz="1600">
              <a:solidFill>
                <a:srgbClr val="FF0000"/>
              </a:solidFill>
            </a:endParaRPr>
          </a:p>
          <a:p>
            <a:pPr>
              <a:lnSpc>
                <a:spcPct val="150000"/>
              </a:lnSpc>
            </a:pPr>
            <a:r>
              <a:rPr lang="en-US" altLang="zh-CN" sz="1600">
                <a:solidFill>
                  <a:srgbClr val="FF0000"/>
                </a:solidFill>
              </a:rPr>
              <a:t>1</a:t>
            </a:r>
            <a:r>
              <a:rPr lang="zh-CN" altLang="en-US" sz="1600">
                <a:solidFill>
                  <a:srgbClr val="FF0000"/>
                </a:solidFill>
              </a:rPr>
              <a:t>篇</a:t>
            </a:r>
            <a:r>
              <a:rPr lang="en-US" altLang="zh-CN" sz="1600">
                <a:solidFill>
                  <a:srgbClr val="FF0000"/>
                </a:solidFill>
              </a:rPr>
              <a:t>2</a:t>
            </a:r>
            <a:r>
              <a:rPr lang="zh-CN" altLang="en-US" sz="1600">
                <a:solidFill>
                  <a:srgbClr val="FF0000"/>
                </a:solidFill>
              </a:rPr>
              <a:t>案例。</a:t>
            </a:r>
            <a:endParaRPr lang="zh-CN" altLang="en-US" sz="1600">
              <a:solidFill>
                <a:srgbClr val="FF0000"/>
              </a:solidFill>
            </a:endParaRPr>
          </a:p>
          <a:p>
            <a:endParaRPr lang="zh-CN" altLang="en-US" sz="1600">
              <a:solidFill>
                <a:srgbClr val="FF0000"/>
              </a:solidFill>
            </a:endParaRPr>
          </a:p>
        </p:txBody>
      </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月市场的操作节奏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213995" y="768350"/>
            <a:ext cx="5541645" cy="5050790"/>
          </a:xfrm>
          <a:prstGeom prst="rect">
            <a:avLst/>
          </a:prstGeom>
          <a:ln>
            <a:solidFill>
              <a:schemeClr val="accent1"/>
            </a:solidFill>
          </a:ln>
        </p:spPr>
      </p:pic>
      <p:sp>
        <p:nvSpPr>
          <p:cNvPr id="5" name="文本框 4"/>
          <p:cNvSpPr txBox="1"/>
          <p:nvPr/>
        </p:nvSpPr>
        <p:spPr>
          <a:xfrm>
            <a:off x="5859780" y="1605915"/>
            <a:ext cx="6336665" cy="2306320"/>
          </a:xfrm>
          <a:prstGeom prst="rect">
            <a:avLst/>
          </a:prstGeom>
          <a:noFill/>
        </p:spPr>
        <p:txBody>
          <a:bodyPr wrap="square" rtlCol="0">
            <a:spAutoFit/>
          </a:bodyPr>
          <a:p>
            <a:pPr>
              <a:lnSpc>
                <a:spcPct val="160000"/>
              </a:lnSpc>
            </a:pPr>
            <a:r>
              <a:rPr lang="zh-CN" altLang="en-US">
                <a:solidFill>
                  <a:srgbClr val="FF0000"/>
                </a:solidFill>
              </a:rPr>
              <a:t>三月中：</a:t>
            </a:r>
            <a:r>
              <a:rPr lang="zh-CN" altLang="en-US"/>
              <a:t>周线死叉潮</a:t>
            </a:r>
            <a:endParaRPr lang="zh-CN" altLang="en-US"/>
          </a:p>
          <a:p>
            <a:pPr>
              <a:lnSpc>
                <a:spcPct val="160000"/>
              </a:lnSpc>
            </a:pPr>
            <a:r>
              <a:rPr lang="zh-CN" altLang="en-US">
                <a:solidFill>
                  <a:srgbClr val="FF0000"/>
                </a:solidFill>
              </a:rPr>
              <a:t>三月底：</a:t>
            </a:r>
            <a:r>
              <a:rPr lang="zh-CN" altLang="en-US"/>
              <a:t>超跌反弹</a:t>
            </a:r>
            <a:endParaRPr lang="zh-CN" altLang="en-US"/>
          </a:p>
          <a:p>
            <a:pPr>
              <a:lnSpc>
                <a:spcPct val="160000"/>
              </a:lnSpc>
            </a:pPr>
            <a:r>
              <a:rPr lang="zh-CN" altLang="en-US">
                <a:solidFill>
                  <a:srgbClr val="FF0000"/>
                </a:solidFill>
              </a:rPr>
              <a:t>四月初：</a:t>
            </a:r>
            <a:r>
              <a:rPr lang="zh-CN" altLang="en-US"/>
              <a:t>周线金叉潮（少量</a:t>
            </a:r>
            <a:r>
              <a:rPr lang="en-US" altLang="zh-CN"/>
              <a:t>V</a:t>
            </a:r>
            <a:r>
              <a:rPr lang="zh-CN" altLang="en-US"/>
              <a:t>修复，多数股震荡，难把握）</a:t>
            </a:r>
            <a:endParaRPr lang="zh-CN" altLang="en-US"/>
          </a:p>
          <a:p>
            <a:pPr>
              <a:lnSpc>
                <a:spcPct val="160000"/>
              </a:lnSpc>
            </a:pPr>
            <a:r>
              <a:rPr lang="zh-CN" altLang="en-US">
                <a:solidFill>
                  <a:srgbClr val="FF0000"/>
                </a:solidFill>
              </a:rPr>
              <a:t>四月中：</a:t>
            </a:r>
            <a:r>
              <a:rPr lang="zh-CN" altLang="en-US"/>
              <a:t>绩优股修复（受伤主力修复，逐渐有操作性）</a:t>
            </a:r>
            <a:endParaRPr lang="zh-CN" altLang="en-US"/>
          </a:p>
          <a:p>
            <a:pPr>
              <a:lnSpc>
                <a:spcPct val="160000"/>
              </a:lnSpc>
            </a:pPr>
            <a:r>
              <a:rPr lang="zh-CN" altLang="en-US">
                <a:solidFill>
                  <a:srgbClr val="FF0000"/>
                </a:solidFill>
              </a:rPr>
              <a:t>五六月：</a:t>
            </a:r>
            <a:r>
              <a:rPr lang="zh-CN" altLang="en-US"/>
              <a:t>业绩真空期（大多数股修复）</a:t>
            </a:r>
            <a:endParaRPr lang="zh-CN" altLang="en-US"/>
          </a:p>
        </p:txBody>
      </p:sp>
      <p:sp>
        <p:nvSpPr>
          <p:cNvPr id="6" name="矩形 5"/>
          <p:cNvSpPr/>
          <p:nvPr/>
        </p:nvSpPr>
        <p:spPr>
          <a:xfrm>
            <a:off x="5859780" y="2597785"/>
            <a:ext cx="5918200" cy="421640"/>
          </a:xfrm>
          <a:prstGeom prst="rect">
            <a:avLst/>
          </a:prstGeom>
          <a:solidFill>
            <a:schemeClr val="accent1">
              <a:alpha val="4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2029</Words>
  <Application>WPS 演示</Application>
  <PresentationFormat>宽屏</PresentationFormat>
  <Paragraphs>179</Paragraphs>
  <Slides>20</Slides>
  <Notes>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20</vt:i4>
      </vt:variant>
    </vt:vector>
  </HeadingPairs>
  <TitlesOfParts>
    <vt:vector size="35"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-apple-system</vt:lpstr>
      <vt:lpstr>Segoe Print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1210</cp:revision>
  <dcterms:created xsi:type="dcterms:W3CDTF">2019-06-19T02:08:00Z</dcterms:created>
  <dcterms:modified xsi:type="dcterms:W3CDTF">2026-04-02T09:41:22Z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