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3"/>
    <p:sldId id="410" r:id="rId4"/>
    <p:sldId id="478" r:id="rId5"/>
    <p:sldId id="267" r:id="rId6"/>
    <p:sldId id="329" r:id="rId7"/>
    <p:sldId id="334" r:id="rId8"/>
    <p:sldId id="451" r:id="rId9"/>
    <p:sldId id="452" r:id="rId10"/>
    <p:sldId id="453" r:id="rId11"/>
    <p:sldId id="454" r:id="rId12"/>
    <p:sldId id="455" r:id="rId13"/>
    <p:sldId id="456" r:id="rId14"/>
    <p:sldId id="457" r:id="rId15"/>
    <p:sldId id="458" r:id="rId16"/>
    <p:sldId id="460" r:id="rId17"/>
    <p:sldId id="459" r:id="rId18"/>
    <p:sldId id="461" r:id="rId19"/>
    <p:sldId id="462" r:id="rId20"/>
    <p:sldId id="468" r:id="rId21"/>
    <p:sldId id="469" r:id="rId22"/>
    <p:sldId id="470" r:id="rId23"/>
    <p:sldId id="471" r:id="rId24"/>
    <p:sldId id="472" r:id="rId25"/>
    <p:sldId id="473" r:id="rId26"/>
    <p:sldId id="417" r:id="rId27"/>
    <p:sldId id="428" r:id="rId28"/>
    <p:sldId id="421" r:id="rId29"/>
    <p:sldId id="272" r:id="rId30"/>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38" userDrawn="1">
          <p15:clr>
            <a:srgbClr val="A4A3A4"/>
          </p15:clr>
        </p15:guide>
        <p15:guide id="3" pos="48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1" autoAdjust="0"/>
    <p:restoredTop sz="99761" autoAdjust="0"/>
  </p:normalViewPr>
  <p:slideViewPr>
    <p:cSldViewPr snapToGrid="0" showGuides="1">
      <p:cViewPr varScale="1">
        <p:scale>
          <a:sx n="87" d="100"/>
          <a:sy n="87" d="100"/>
        </p:scale>
        <p:origin x="-66" y="-252"/>
      </p:cViewPr>
      <p:guideLst>
        <p:guide orient="horz" pos="2202"/>
        <p:guide pos="3838"/>
        <p:guide pos="480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10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4</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-4</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28</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经传多赢投资顾问:</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宓睿</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 执业编号:A1120616040002  风险提示:观点基于软件数据和理论模型分析，仅供参考，不构成</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1" descr="主题猎手"/>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3" name="图片 2" descr="舆情猎手"/>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图片 1"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-700-3809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9.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21.png"/><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77.xml"/><Relationship Id="rId3" Type="http://schemas.openxmlformats.org/officeDocument/2006/relationships/image" Target="../media/image22.png"/><Relationship Id="rId2" Type="http://schemas.openxmlformats.org/officeDocument/2006/relationships/tags" Target="../tags/tag76.xml"/><Relationship Id="rId1" Type="http://schemas.openxmlformats.org/officeDocument/2006/relationships/tags" Target="../tags/tag7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9.xml"/><Relationship Id="rId1" Type="http://schemas.openxmlformats.org/officeDocument/2006/relationships/tags" Target="../tags/tag7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1.xml"/><Relationship Id="rId1" Type="http://schemas.openxmlformats.org/officeDocument/2006/relationships/tags" Target="../tags/tag8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23.png"/><Relationship Id="rId1" Type="http://schemas.openxmlformats.org/officeDocument/2006/relationships/tags" Target="../tags/tag83.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7.xml"/><Relationship Id="rId2" Type="http://schemas.openxmlformats.org/officeDocument/2006/relationships/image" Target="../media/image24.png"/><Relationship Id="rId1" Type="http://schemas.openxmlformats.org/officeDocument/2006/relationships/tags" Target="../tags/tag86.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35.xml"/><Relationship Id="rId4" Type="http://schemas.openxmlformats.org/officeDocument/2006/relationships/image" Target="../media/image15.png"/><Relationship Id="rId3" Type="http://schemas.openxmlformats.org/officeDocument/2006/relationships/tags" Target="../tags/tag34.xml"/><Relationship Id="rId2" Type="http://schemas.openxmlformats.org/officeDocument/2006/relationships/image" Target="../media/image14.png"/><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89.xml"/><Relationship Id="rId2" Type="http://schemas.openxmlformats.org/officeDocument/2006/relationships/image" Target="../media/image25.png"/><Relationship Id="rId1" Type="http://schemas.openxmlformats.org/officeDocument/2006/relationships/tags" Target="../tags/tag88.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91.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tags" Target="../tags/tag90.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93.xml"/><Relationship Id="rId2" Type="http://schemas.openxmlformats.org/officeDocument/2006/relationships/image" Target="../media/image28.png"/><Relationship Id="rId1" Type="http://schemas.openxmlformats.org/officeDocument/2006/relationships/tags" Target="../tags/tag9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95.xml"/><Relationship Id="rId2" Type="http://schemas.openxmlformats.org/officeDocument/2006/relationships/image" Target="../media/image29.png"/><Relationship Id="rId1" Type="http://schemas.openxmlformats.org/officeDocument/2006/relationships/tags" Target="../tags/tag9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7.xml"/><Relationship Id="rId1" Type="http://schemas.openxmlformats.org/officeDocument/2006/relationships/tags" Target="../tags/tag9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0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image" Target="../media/image16.png"/><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17.png"/><Relationship Id="rId15" Type="http://schemas.openxmlformats.org/officeDocument/2006/relationships/slideLayout" Target="../slideLayouts/slideLayout5.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1.xml"/></Relationships>
</file>

<file path=ppt/slides/_rels/slide7.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4" Type="http://schemas.openxmlformats.org/officeDocument/2006/relationships/slideLayout" Target="../slideLayouts/slideLayout5.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8.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三月份选对的表现</a:t>
            </a:r>
            <a:endPar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102" name="图片 101"/>
          <p:cNvPicPr/>
          <p:nvPr/>
        </p:nvPicPr>
        <p:blipFill>
          <a:blip r:embed="rId1"/>
          <a:stretch>
            <a:fillRect/>
          </a:stretch>
        </p:blipFill>
        <p:spPr>
          <a:xfrm>
            <a:off x="1621790" y="983615"/>
            <a:ext cx="9048750" cy="5377815"/>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三月份选对的表现</a:t>
            </a:r>
            <a:endPar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2" name="文本框 1"/>
          <p:cNvSpPr txBox="1"/>
          <p:nvPr/>
        </p:nvSpPr>
        <p:spPr>
          <a:xfrm>
            <a:off x="784225" y="2058035"/>
            <a:ext cx="10269220" cy="341503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三月份市场指数走势一般，大部分时间震荡整理为主，从市场整月表现看，主要是结构性机会。国企改革、中特估、数字经济等方向走出了一波不错的结构性反弹行情，表现最强的人工智能更是走出了一波非常凶悍的主升浪，出现单周涨幅超 50%个股，比如彩讯股份、盛天网络和麦克奥迪等，资金做多意图强烈。各路资金持续介入人工智能板块，走势非常火爆，人工智能方向有望成为全年主线。</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在全市场即将实施注册制之下，结构性行情有望成为一种常态，把握市场的结构性机会为主。</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四月份将正式实施全市场注册制，个股越来越多，资金对于指数关注度会下降，更多关注市场的结构性机会，尤其当前处于人工智能技术革命时期，聊天机器人 ChatGPT 作为划时代产品，引领着新一轮科技浪潮，科技牛有望延续。</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四月依然重点把握科技方向，轻指数、选方向、重个股，积极关注人工智能革命，关注科技牛行情。</a:t>
            </a:r>
            <a:endPar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zh-CN" sz="8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科创与人工智能</a:t>
            </a:r>
            <a:endParaRPr lang="zh-CN" altLang="zh-CN" sz="8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大盘分析科创指数状态</a:t>
            </a:r>
            <a:endPar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444500" y="1436370"/>
            <a:ext cx="7924800" cy="4767580"/>
          </a:xfrm>
          <a:prstGeom prst="rect">
            <a:avLst/>
          </a:prstGeom>
        </p:spPr>
      </p:pic>
      <p:sp>
        <p:nvSpPr>
          <p:cNvPr id="4" name="文本框 3"/>
          <p:cNvSpPr txBox="1"/>
          <p:nvPr>
            <p:custDataLst>
              <p:tags r:id="rId3"/>
            </p:custDataLst>
          </p:nvPr>
        </p:nvSpPr>
        <p:spPr>
          <a:xfrm>
            <a:off x="8613140" y="2217420"/>
            <a:ext cx="3418205" cy="313817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当前科创指数堪比</a:t>
            </a:r>
            <a:r>
              <a:rPr lang="en-US" altLang="zh-CN">
                <a:latin typeface="思源黑体 CN Medium" panose="020B0600000000000000" charset="-122"/>
                <a:ea typeface="思源黑体 CN Medium" panose="020B0600000000000000" charset="-122"/>
                <a:cs typeface="思源黑体 CN Medium" panose="020B0600000000000000" charset="-122"/>
              </a:rPr>
              <a:t>2012-2015</a:t>
            </a:r>
            <a:r>
              <a:rPr lang="zh-CN" altLang="en-US">
                <a:latin typeface="思源黑体 CN Medium" panose="020B0600000000000000" charset="-122"/>
                <a:ea typeface="思源黑体 CN Medium" panose="020B0600000000000000" charset="-122"/>
                <a:cs typeface="思源黑体 CN Medium" panose="020B0600000000000000" charset="-122"/>
              </a:rPr>
              <a:t>年的创业板指，接下来的振兴牛行情，手中要有科创板的个股，买不了科创板至少也要有创业板的个股。</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主板是国企脱困和股份制改造，中小板是民营企业腾飞，创业板是新经济与新能源，而科创板的定位就是今后十年最稀缺的核心硬科技。</a:t>
            </a:r>
            <a:endPar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4"/>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人工智能当前的状态</a:t>
            </a:r>
            <a:endPar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8047990" y="3086735"/>
            <a:ext cx="3418205" cy="1198880"/>
          </a:xfrm>
          <a:prstGeom prst="rect">
            <a:avLst/>
          </a:prstGeom>
          <a:noFill/>
        </p:spPr>
        <p:txBody>
          <a:bodyPr wrap="square" rtlCol="0" anchor="t">
            <a:spAutoFit/>
          </a:bodyPr>
          <a:p>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双红</a:t>
            </a:r>
            <a:r>
              <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rPr>
              <a:t>+</a:t>
            </a:r>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星星，在科创指数没出问题之前，在相关科技牛的板块在没双绿之前，积极把握里面的机会，只是</a:t>
            </a:r>
            <a:r>
              <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rPr>
              <a:t>——</a:t>
            </a:r>
            <a:endPar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313055" y="1472565"/>
            <a:ext cx="7357745" cy="4426585"/>
          </a:xfrm>
          <a:prstGeom prst="rect">
            <a:avLst/>
          </a:prstGeom>
        </p:spPr>
      </p:pic>
    </p:spTree>
    <p:custDataLst>
      <p:tags r:id="rId4"/>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可证伪的必要性</a:t>
            </a:r>
            <a:endPar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1012190" y="2477135"/>
            <a:ext cx="10415905" cy="2584450"/>
          </a:xfrm>
          <a:prstGeom prst="rect">
            <a:avLst/>
          </a:prstGeom>
          <a:noFill/>
        </p:spPr>
        <p:txBody>
          <a:bodyPr wrap="square" rtlCol="0" anchor="t">
            <a:spAutoFit/>
          </a:bodyPr>
          <a:p>
            <a:r>
              <a:rPr b="1">
                <a:solidFill>
                  <a:srgbClr val="FF0000"/>
                </a:solidFill>
                <a:latin typeface="思源黑体 CN Medium" panose="020B0600000000000000" charset="-122"/>
                <a:ea typeface="思源黑体 CN Medium" panose="020B0600000000000000" charset="-122"/>
              </a:rPr>
              <a:t>分析必须是可证伪的，就是只能在一定条件下成立并知道自己何时会错，所有不可证伪、永远正确的理论都是伪解释、伪理论。</a:t>
            </a:r>
            <a:endParaRPr b="1">
              <a:solidFill>
                <a:srgbClr val="FF0000"/>
              </a:solidFill>
              <a:latin typeface="思源黑体 CN Medium" panose="020B0600000000000000" charset="-122"/>
              <a:ea typeface="思源黑体 CN Medium" panose="020B0600000000000000" charset="-122"/>
            </a:endParaRPr>
          </a:p>
          <a:p>
            <a:endParaRPr b="1">
              <a:solidFill>
                <a:srgbClr val="FF0000"/>
              </a:solidFill>
              <a:latin typeface="思源黑体 CN Medium" panose="020B0600000000000000" charset="-122"/>
              <a:ea typeface="思源黑体 CN Medium" panose="020B0600000000000000" charset="-122"/>
            </a:endParaRPr>
          </a:p>
          <a:p>
            <a:r>
              <a:rPr b="1">
                <a:solidFill>
                  <a:srgbClr val="FF0000"/>
                </a:solidFill>
                <a:latin typeface="思源黑体 CN Medium" panose="020B0600000000000000" charset="-122"/>
                <a:ea typeface="思源黑体 CN Medium" panose="020B0600000000000000" charset="-122"/>
              </a:rPr>
              <a:t>比如经常有人说，有人买就涨，有人卖就跌，这句话永远正确，因而不可证伪。学过逻辑的人都知道，所有不可证伪、永远正确的理论都是伪解释、伪理论。</a:t>
            </a:r>
            <a:endParaRPr b="1">
              <a:solidFill>
                <a:srgbClr val="FF0000"/>
              </a:solidFill>
              <a:latin typeface="思源黑体 CN Medium" panose="020B0600000000000000" charset="-122"/>
              <a:ea typeface="思源黑体 CN Medium" panose="020B0600000000000000" charset="-122"/>
            </a:endParaRPr>
          </a:p>
          <a:p>
            <a:endParaRPr b="1">
              <a:solidFill>
                <a:srgbClr val="FF0000"/>
              </a:solidFill>
              <a:latin typeface="思源黑体 CN Medium" panose="020B0600000000000000" charset="-122"/>
              <a:ea typeface="思源黑体 CN Medium" panose="020B0600000000000000" charset="-122"/>
            </a:endParaRPr>
          </a:p>
          <a:p>
            <a:r>
              <a:rPr b="1">
                <a:solidFill>
                  <a:srgbClr val="0070C0"/>
                </a:solidFill>
                <a:latin typeface="思源黑体 CN Medium" panose="020B0600000000000000" charset="-122"/>
                <a:ea typeface="思源黑体 CN Medium" panose="020B0600000000000000" charset="-122"/>
              </a:rPr>
              <a:t>重要的话要重复：千万不要上涨时去找上涨的原因，下跌时去找下跌的原因。</a:t>
            </a:r>
            <a:endParaRPr b="1">
              <a:solidFill>
                <a:srgbClr val="0070C0"/>
              </a:solidFill>
              <a:latin typeface="思源黑体 CN Medium" panose="020B0600000000000000" charset="-122"/>
              <a:ea typeface="思源黑体 CN Medium" panose="020B0600000000000000" charset="-122"/>
            </a:endParaRPr>
          </a:p>
          <a:p>
            <a:endParaRPr b="1">
              <a:solidFill>
                <a:srgbClr val="FF0000"/>
              </a:solidFill>
              <a:latin typeface="思源黑体 CN Medium" panose="020B0600000000000000" charset="-122"/>
              <a:ea typeface="思源黑体 CN Medium" panose="020B0600000000000000" charset="-122"/>
            </a:endParaRPr>
          </a:p>
          <a:p>
            <a:r>
              <a:rPr lang="zh-CN" b="1">
                <a:solidFill>
                  <a:srgbClr val="FF0000"/>
                </a:solidFill>
                <a:latin typeface="思源黑体 CN Medium" panose="020B0600000000000000" charset="-122"/>
                <a:ea typeface="思源黑体 CN Medium" panose="020B0600000000000000" charset="-122"/>
              </a:rPr>
              <a:t>只有辩证看待事物，才能在逻辑被破坏，风险来临的时刻及时离场！</a:t>
            </a:r>
            <a:endParaRPr lang="zh-CN" b="1">
              <a:solidFill>
                <a:srgbClr val="FF0000"/>
              </a:solidFill>
              <a:latin typeface="思源黑体 CN Medium" panose="020B0600000000000000" charset="-122"/>
              <a:ea typeface="思源黑体 CN Medium" panose="020B0600000000000000" charset="-122"/>
            </a:endParaRPr>
          </a:p>
        </p:txBody>
      </p:sp>
    </p:spTree>
    <p:custDataLst>
      <p:tags r:id="rId2"/>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AI</a:t>
            </a: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产业趋势投资可能风险</a:t>
            </a:r>
            <a:endPar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802640" y="1000760"/>
            <a:ext cx="10415905" cy="5354320"/>
          </a:xfrm>
          <a:prstGeom prst="rect">
            <a:avLst/>
          </a:prstGeom>
          <a:noFill/>
        </p:spPr>
        <p:txBody>
          <a:bodyPr wrap="square" rtlCol="0" anchor="t">
            <a:spAutoFit/>
          </a:bodyPr>
          <a:p>
            <a:r>
              <a:rPr>
                <a:solidFill>
                  <a:srgbClr val="FF0000"/>
                </a:solidFill>
                <a:latin typeface="思源黑体 CN Medium" panose="020B0600000000000000" charset="-122"/>
                <a:ea typeface="思源黑体 CN Medium" panose="020B0600000000000000" charset="-122"/>
                <a:cs typeface="思源黑体 CN Medium" panose="020B0600000000000000" charset="-122"/>
              </a:rPr>
              <a:t>风险一：趋势确定，标的不确定</a:t>
            </a:r>
            <a:endParaRPr>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r>
              <a:rPr>
                <a:solidFill>
                  <a:schemeClr val="tx1"/>
                </a:solidFill>
                <a:latin typeface="思源黑体 CN Medium" panose="020B0600000000000000" charset="-122"/>
                <a:ea typeface="思源黑体 CN Medium" panose="020B0600000000000000" charset="-122"/>
                <a:cs typeface="思源黑体 CN Medium" panose="020B0600000000000000" charset="-122"/>
              </a:rPr>
              <a:t>一方面，传统互联网大公司不断进行投入，不断有新产品出来，另一方面，传统企业纷纷拥抱新技术，借此弯道超车。</a:t>
            </a:r>
            <a:r>
              <a:rPr lang="zh-CN">
                <a:solidFill>
                  <a:schemeClr val="tx1"/>
                </a:solidFill>
                <a:latin typeface="思源黑体 CN Medium" panose="020B0600000000000000" charset="-122"/>
                <a:ea typeface="思源黑体 CN Medium" panose="020B0600000000000000" charset="-122"/>
                <a:cs typeface="思源黑体 CN Medium" panose="020B0600000000000000" charset="-122"/>
              </a:rPr>
              <a:t>标的太多，启动时间也不同步。</a:t>
            </a:r>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r>
              <a:rPr lang="zh-CN">
                <a:solidFill>
                  <a:srgbClr val="FF0000"/>
                </a:solidFill>
                <a:latin typeface="思源黑体 CN Medium" panose="020B0600000000000000" charset="-122"/>
                <a:ea typeface="思源黑体 CN Medium" panose="020B0600000000000000" charset="-122"/>
                <a:cs typeface="思源黑体 CN Medium" panose="020B0600000000000000" charset="-122"/>
              </a:rPr>
              <a:t>风险二：大模型无法达到预期的效果</a:t>
            </a:r>
            <a:endParaRPr lang="zh-CN">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r>
              <a:rPr lang="zh-CN">
                <a:solidFill>
                  <a:schemeClr val="tx1"/>
                </a:solidFill>
                <a:latin typeface="思源黑体 CN Medium" panose="020B0600000000000000" charset="-122"/>
                <a:ea typeface="思源黑体 CN Medium" panose="020B0600000000000000" charset="-122"/>
                <a:cs typeface="思源黑体 CN Medium" panose="020B0600000000000000" charset="-122"/>
              </a:rPr>
              <a:t>大模型是一个黑箱，OpenAI的工程师自己也不知道为什么突破发生在最近。由于GPT3之后不再开源，国内现有大模型都是在GPT3的基础上开发，可GPT3和GPT3.5，才是从猿到人的差别。换言之，存在除了OpenAI之外的所有大模型全部失败的可能性。</a:t>
            </a:r>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r>
              <a:rPr lang="zh-CN">
                <a:solidFill>
                  <a:srgbClr val="FF0000"/>
                </a:solidFill>
                <a:latin typeface="思源黑体 CN Medium" panose="020B0600000000000000" charset="-122"/>
                <a:ea typeface="思源黑体 CN Medium" panose="020B0600000000000000" charset="-122"/>
                <a:cs typeface="思源黑体 CN Medium" panose="020B0600000000000000" charset="-122"/>
              </a:rPr>
              <a:t>风险三：政府监管风险</a:t>
            </a:r>
            <a:endParaRPr lang="zh-CN">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r>
              <a:rPr lang="zh-CN">
                <a:solidFill>
                  <a:schemeClr val="tx1"/>
                </a:solidFill>
                <a:latin typeface="思源黑体 CN Medium" panose="020B0600000000000000" charset="-122"/>
                <a:ea typeface="思源黑体 CN Medium" panose="020B0600000000000000" charset="-122"/>
                <a:cs typeface="思源黑体 CN Medium" panose="020B0600000000000000" charset="-122"/>
              </a:rPr>
              <a:t>AI的能力越强，反对的声音越大，美国是一个宗教氛围很浓的国家，加上要平衡各方诉求，肯定会不断出现反对的声音，现在还只是科学家的呼吁，接下来还有宗教人士、反科学人士、各种思想团队的呼吁，如果出现了一些意外事件，还会有更多的利益群体站出来反对，政治家们基于选票，会出台各种限制法案。虽然这样会给我们赢得时间，</a:t>
            </a:r>
            <a:r>
              <a:rPr lang="zh-CN">
                <a:solidFill>
                  <a:srgbClr val="0070C0"/>
                </a:solidFill>
                <a:latin typeface="思源黑体 CN Medium" panose="020B0600000000000000" charset="-122"/>
                <a:ea typeface="思源黑体 CN Medium" panose="020B0600000000000000" charset="-122"/>
                <a:cs typeface="思源黑体 CN Medium" panose="020B0600000000000000" charset="-122"/>
              </a:rPr>
              <a:t>但在我们的技术达到一定程度时，政府也会有相应的监管。</a:t>
            </a:r>
            <a:endParaRPr lang="zh-CN">
              <a:solidFill>
                <a:schemeClr val="accent3"/>
              </a:solidFill>
              <a:latin typeface="思源黑体 CN Medium" panose="020B0600000000000000" charset="-122"/>
              <a:ea typeface="思源黑体 CN Medium" panose="020B0600000000000000" charset="-122"/>
              <a:cs typeface="思源黑体 CN Medium" panose="020B0600000000000000" charset="-122"/>
            </a:endParaRPr>
          </a:p>
          <a:p>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r>
              <a:rPr lang="zh-CN">
                <a:solidFill>
                  <a:srgbClr val="FF0000"/>
                </a:solidFill>
                <a:latin typeface="思源黑体 CN Medium" panose="020B0600000000000000" charset="-122"/>
                <a:ea typeface="思源黑体 CN Medium" panose="020B0600000000000000" charset="-122"/>
                <a:cs typeface="思源黑体 CN Medium" panose="020B0600000000000000" charset="-122"/>
              </a:rPr>
              <a:t>风险四：人工智能真的失控</a:t>
            </a:r>
            <a:endParaRPr lang="zh-CN">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r>
              <a:rPr lang="zh-CN">
                <a:solidFill>
                  <a:schemeClr val="tx1"/>
                </a:solidFill>
                <a:latin typeface="思源黑体 CN Medium" panose="020B0600000000000000" charset="-122"/>
                <a:ea typeface="思源黑体 CN Medium" panose="020B0600000000000000" charset="-122"/>
                <a:cs typeface="思源黑体 CN Medium" panose="020B0600000000000000" charset="-122"/>
              </a:rPr>
              <a:t>具体无法预测，毕竟这是人类历史上从未出现过的新物种，但这就不是投资的风险了……</a:t>
            </a:r>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r>
              <a:rPr lang="zh-CN">
                <a:solidFill>
                  <a:schemeClr val="tx1"/>
                </a:solidFill>
                <a:latin typeface="思源黑体 CN Medium" panose="020B0600000000000000" charset="-122"/>
                <a:ea typeface="思源黑体 CN Medium" panose="020B0600000000000000" charset="-122"/>
                <a:cs typeface="思源黑体 CN Medium" panose="020B0600000000000000" charset="-122"/>
              </a:rPr>
              <a:t>在不出现太离谱的情况，我们有相应的应对方案</a:t>
            </a:r>
            <a:endParaRPr lang="zh-CN">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2"/>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巧用主题报告</a:t>
            </a:r>
            <a:endPar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专业的事情交给专业的人</a:t>
            </a:r>
            <a:endPar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2" name="图片 1"/>
          <p:cNvPicPr>
            <a:picLocks noChangeAspect="1"/>
          </p:cNvPicPr>
          <p:nvPr>
            <p:custDataLst>
              <p:tags r:id="rId1"/>
            </p:custDataLst>
          </p:nvPr>
        </p:nvPicPr>
        <p:blipFill>
          <a:blip r:embed="rId2"/>
          <a:stretch>
            <a:fillRect/>
          </a:stretch>
        </p:blipFill>
        <p:spPr>
          <a:xfrm>
            <a:off x="456565" y="868680"/>
            <a:ext cx="6887210" cy="5392420"/>
          </a:xfrm>
          <a:prstGeom prst="rect">
            <a:avLst/>
          </a:prstGeom>
        </p:spPr>
      </p:pic>
      <p:sp>
        <p:nvSpPr>
          <p:cNvPr id="4" name="文本框 3"/>
          <p:cNvSpPr txBox="1"/>
          <p:nvPr>
            <p:custDataLst>
              <p:tags r:id="rId3"/>
            </p:custDataLst>
          </p:nvPr>
        </p:nvSpPr>
        <p:spPr>
          <a:xfrm>
            <a:off x="7760335" y="2967990"/>
            <a:ext cx="3707765" cy="1753235"/>
          </a:xfrm>
          <a:prstGeom prst="rect">
            <a:avLst/>
          </a:prstGeom>
          <a:noFill/>
        </p:spPr>
        <p:txBody>
          <a:bodyPr wrap="square" rtlCol="0" anchor="t">
            <a:spAutoFit/>
          </a:bodyPr>
          <a:p>
            <a:r>
              <a:rPr lang="zh-CN" altLang="en-US">
                <a:solidFill>
                  <a:srgbClr val="FF0000"/>
                </a:solidFill>
                <a:latin typeface="思源黑体 CN Medium" panose="020B0600000000000000" charset="-122"/>
                <a:ea typeface="思源黑体 CN Medium" panose="020B0600000000000000" charset="-122"/>
              </a:rPr>
              <a:t>没有千日防贼的，在清楚上面情况下容易出意外后，我们按照主题策略积极把握相关机会就可以了。</a:t>
            </a:r>
            <a:endParaRPr lang="zh-CN" altLang="en-US">
              <a:solidFill>
                <a:srgbClr val="FF0000"/>
              </a:solidFill>
              <a:latin typeface="思源黑体 CN Medium" panose="020B0600000000000000" charset="-122"/>
              <a:ea typeface="思源黑体 CN Medium" panose="020B0600000000000000" charset="-122"/>
            </a:endParaRPr>
          </a:p>
          <a:p>
            <a:endParaRPr lang="zh-CN" altLang="en-US">
              <a:solidFill>
                <a:srgbClr val="FF0000"/>
              </a:solidFill>
              <a:latin typeface="思源黑体 CN Medium" panose="020B0600000000000000" charset="-122"/>
              <a:ea typeface="思源黑体 CN Medium" panose="020B0600000000000000" charset="-122"/>
            </a:endParaRPr>
          </a:p>
          <a:p>
            <a:r>
              <a:rPr lang="zh-CN" altLang="en-US">
                <a:solidFill>
                  <a:schemeClr val="accent1"/>
                </a:solidFill>
                <a:latin typeface="思源黑体 CN Medium" panose="020B0600000000000000" charset="-122"/>
                <a:ea typeface="思源黑体 CN Medium" panose="020B0600000000000000" charset="-122"/>
              </a:rPr>
              <a:t>不压一个方向和通过猎手主题挖掘做好预防</a:t>
            </a:r>
            <a:endParaRPr lang="zh-CN" altLang="en-US">
              <a:solidFill>
                <a:schemeClr val="accent1"/>
              </a:solidFill>
              <a:latin typeface="思源黑体 CN Medium" panose="020B0600000000000000" charset="-122"/>
              <a:ea typeface="思源黑体 CN Medium" panose="020B0600000000000000" charset="-122"/>
            </a:endParaRPr>
          </a:p>
        </p:txBody>
      </p:sp>
    </p:spTree>
    <p:custDataLst>
      <p:tags r:id="rId4"/>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近期实战效果</a:t>
            </a:r>
            <a:endPar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8192135" y="1583690"/>
            <a:ext cx="3707765" cy="3969385"/>
          </a:xfrm>
          <a:prstGeom prst="rect">
            <a:avLst/>
          </a:prstGeom>
          <a:noFill/>
        </p:spPr>
        <p:txBody>
          <a:bodyPr wrap="square" rtlCol="0" anchor="t">
            <a:spAutoFit/>
          </a:bodyPr>
          <a:p>
            <a:r>
              <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rPr>
              <a:t>4月3日通过猎手毛坯模型，选出毛坯股后然后用b点回档金叉和控盘增加可以选到一批个股，其中格灵深瞳这个股票是早上10点14分预警到的，当时只有4个点，4月3日收盘后20cm涨停了，大家掌握这个方法也可以找到类似的个股（他是人工智能热点主题的，同时周日月也是满足起爆点特征）</a:t>
            </a:r>
            <a:endPar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endPar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sym typeface="+mn-ea"/>
              </a:rPr>
              <a:t>个别情况不代表普遍实际收益率，过往收益亦不代表未来收益承诺。市场有风险，投资需谨慎！</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solidFill>
                <a:schemeClr val="tx1"/>
              </a:solidFill>
              <a:latin typeface="思源黑体 CN Medium" panose="020B0600000000000000" charset="-122"/>
              <a:ea typeface="思源黑体 CN Medium" panose="020B0600000000000000" charset="-122"/>
              <a:cs typeface="思源黑体 CN Medium" panose="020B0600000000000000" charset="-122"/>
            </a:endParaRPr>
          </a:p>
        </p:txBody>
      </p:sp>
      <p:pic>
        <p:nvPicPr>
          <p:cNvPr id="100" name="图片 99"/>
          <p:cNvPicPr/>
          <p:nvPr/>
        </p:nvPicPr>
        <p:blipFill>
          <a:blip r:embed="rId2"/>
          <a:stretch>
            <a:fillRect/>
          </a:stretch>
        </p:blipFill>
        <p:spPr>
          <a:xfrm>
            <a:off x="568325" y="1341755"/>
            <a:ext cx="7409815" cy="4453890"/>
          </a:xfrm>
          <a:prstGeom prst="rect">
            <a:avLst/>
          </a:prstGeom>
          <a:noFill/>
          <a:ln w="9525">
            <a:noFill/>
          </a:ln>
        </p:spPr>
      </p:pic>
    </p:spTree>
    <p:custDataLst>
      <p:tags r:id="rId3"/>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smtClean="0">
                <a:solidFill>
                  <a:srgbClr val="C1662D"/>
                </a:solidFill>
                <a:latin typeface="思源黑体 CN Medium" panose="020B0600000000000000" charset="-122"/>
                <a:ea typeface="思源黑体 CN Medium" panose="020B0600000000000000" charset="-122"/>
                <a:sym typeface="+mn-ea"/>
              </a:rPr>
              <a:t>4</a:t>
            </a:r>
            <a:r>
              <a:rPr sz="3000" dirty="0" smtClean="0">
                <a:solidFill>
                  <a:srgbClr val="C1662D"/>
                </a:solidFill>
                <a:latin typeface="思源黑体 CN Medium" panose="020B0600000000000000" charset="-122"/>
                <a:ea typeface="思源黑体 CN Medium" panose="020B0600000000000000" charset="-122"/>
                <a:sym typeface="+mn-ea"/>
              </a:rPr>
              <a:t>月</a:t>
            </a:r>
            <a:r>
              <a:rPr lang="en-US" sz="3000" dirty="0" smtClean="0">
                <a:solidFill>
                  <a:srgbClr val="C1662D"/>
                </a:solidFill>
                <a:latin typeface="思源黑体 CN Medium" panose="020B0600000000000000" charset="-122"/>
                <a:ea typeface="思源黑体 CN Medium" panose="020B0600000000000000" charset="-122"/>
                <a:sym typeface="+mn-ea"/>
              </a:rPr>
              <a:t>4</a:t>
            </a:r>
            <a:r>
              <a:rPr sz="3000" dirty="0" smtClean="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2" name="文本框 1"/>
          <p:cNvSpPr txBox="1"/>
          <p:nvPr/>
        </p:nvSpPr>
        <p:spPr>
          <a:xfrm>
            <a:off x="675005" y="1083310"/>
            <a:ext cx="6407150" cy="2122805"/>
          </a:xfrm>
          <a:prstGeom prst="rect">
            <a:avLst/>
          </a:prstGeom>
          <a:noFill/>
        </p:spPr>
        <p:txBody>
          <a:bodyPr wrap="square" rtlCol="0">
            <a:spAutoFit/>
          </a:bodyPr>
          <a:lstStyle/>
          <a:p>
            <a:pPr algn="l">
              <a:lnSpc>
                <a:spcPct val="100000"/>
              </a:lnSpc>
            </a:pPr>
            <a:r>
              <a:rPr lang="zh-CN" altLang="en-US" sz="6600" dirty="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巧用主题报告</a:t>
            </a:r>
            <a:endParaRPr lang="zh-CN" altLang="en-US" sz="6600" dirty="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a:p>
            <a:pPr algn="l">
              <a:lnSpc>
                <a:spcPct val="100000"/>
              </a:lnSpc>
            </a:pPr>
            <a:r>
              <a:rPr lang="zh-CN" altLang="en-US" sz="6600" dirty="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建毛坯股</a:t>
            </a:r>
            <a:endParaRPr lang="zh-CN" altLang="en-US" sz="6600" dirty="0" smtClean="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sp>
        <p:nvSpPr>
          <p:cNvPr id="7" name="文本框 6"/>
          <p:cNvSpPr txBox="1"/>
          <p:nvPr/>
        </p:nvSpPr>
        <p:spPr>
          <a:xfrm>
            <a:off x="1254760" y="4012565"/>
            <a:ext cx="1343660" cy="49149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宓睿</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10" name="文本框 9"/>
          <p:cNvSpPr txBox="1"/>
          <p:nvPr/>
        </p:nvSpPr>
        <p:spPr>
          <a:xfrm>
            <a:off x="2553970" y="4074160"/>
            <a:ext cx="3497580" cy="368300"/>
          </a:xfrm>
          <a:prstGeom prst="rect">
            <a:avLst/>
          </a:prstGeom>
          <a:noFill/>
        </p:spPr>
        <p:txBody>
          <a:bodyPr wrap="square" rtlCol="0">
            <a:spAutoFit/>
          </a:bodyPr>
          <a:lstStyle/>
          <a:p>
            <a:r>
              <a:rPr lang="zh-CN" altLang="en-US">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:A1120616040002</a:t>
            </a:r>
            <a:endPar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4" name="文本框 13"/>
          <p:cNvSpPr txBox="1"/>
          <p:nvPr>
            <p:custDataLst>
              <p:tags r:id="rId1"/>
            </p:custDataLst>
          </p:nvPr>
        </p:nvSpPr>
        <p:spPr>
          <a:xfrm>
            <a:off x="1254760" y="4561205"/>
            <a:ext cx="6076950" cy="1014730"/>
          </a:xfrm>
          <a:prstGeom prst="rect">
            <a:avLst/>
          </a:prstGeom>
          <a:noFill/>
        </p:spPr>
        <p:txBody>
          <a:bodyPr wrap="square" rtlCol="0">
            <a:spAutoFit/>
          </a:bodyPr>
          <a:lstStyle/>
          <a:p>
            <a:pPr algn="just" fontAlgn="auto">
              <a:lnSpc>
                <a:spcPct val="125000"/>
              </a:lnSpc>
            </a:pPr>
            <a:r>
              <a:rPr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10余年从业经验,主张“一切从简单出发,追求本质把握重点”。精通软件指标盈利模式,独创“四四原则”“至猎战法” “</a:t>
            </a:r>
            <a:r>
              <a:rPr lang="zh-CN"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制造成本优势</a:t>
            </a:r>
            <a:r>
              <a:rPr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”等模式,善于在不同行情中运用不同盈利模式抉择市场机会。</a:t>
            </a:r>
            <a:endParaRPr sz="16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15" name="图片 14"/>
          <p:cNvPicPr>
            <a:picLocks noChangeAspect="1"/>
          </p:cNvPicPr>
          <p:nvPr/>
        </p:nvPicPr>
        <p:blipFill>
          <a:blip r:embed="rId2"/>
          <a:stretch>
            <a:fillRect/>
          </a:stretch>
        </p:blipFill>
        <p:spPr>
          <a:xfrm>
            <a:off x="977265" y="4033520"/>
            <a:ext cx="314325" cy="619125"/>
          </a:xfrm>
          <a:prstGeom prst="rect">
            <a:avLst/>
          </a:prstGeom>
        </p:spPr>
      </p:pic>
      <p:pic>
        <p:nvPicPr>
          <p:cNvPr id="4" name="图片 3" descr="宓睿"/>
          <p:cNvPicPr>
            <a:picLocks noChangeAspect="1"/>
          </p:cNvPicPr>
          <p:nvPr userDrawn="1">
            <p:custDataLst>
              <p:tags r:id="rId3"/>
            </p:custDataLst>
          </p:nvPr>
        </p:nvPicPr>
        <p:blipFill>
          <a:blip r:embed="rId4"/>
          <a:stretch>
            <a:fillRect/>
          </a:stretch>
        </p:blipFill>
        <p:spPr>
          <a:xfrm>
            <a:off x="7771765" y="671195"/>
            <a:ext cx="3523615" cy="5649595"/>
          </a:xfrm>
          <a:prstGeom prst="rect">
            <a:avLst/>
          </a:prstGeom>
        </p:spPr>
      </p:pic>
    </p:spTree>
    <p:custDataLst>
      <p:tags r:id="rId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近期实战效果</a:t>
            </a:r>
            <a:endPar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8242935" y="1982470"/>
            <a:ext cx="3707765" cy="313817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4月3日通过猎手毛坯模型，选出毛坯股后然后用b点回档金叉和控盘增加可以选到一批个股，其中首都在线这个股票是早上9点38分预警到的，当时只有5个点，目前已经差不多快20cm了，大家掌握这个方法也可以找到类似的个股</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zh-CN" altLang="en-US">
                <a:latin typeface="思源黑体 CN Medium" panose="020B0600000000000000" charset="-122"/>
                <a:ea typeface="思源黑体 CN Medium" panose="020B0600000000000000" charset="-122"/>
                <a:cs typeface="思源黑体 CN Medium" panose="020B0600000000000000" charset="-122"/>
              </a:rPr>
              <a:t>个别情况不代表普遍实际收益率，过往收益亦不代表未来收益承诺。市场有风险，投资需谨慎！</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1" name="图片 100"/>
          <p:cNvPicPr/>
          <p:nvPr/>
        </p:nvPicPr>
        <p:blipFill>
          <a:blip r:embed="rId2"/>
          <a:stretch>
            <a:fillRect/>
          </a:stretch>
        </p:blipFill>
        <p:spPr>
          <a:xfrm>
            <a:off x="299085" y="1400175"/>
            <a:ext cx="7762240" cy="4302760"/>
          </a:xfrm>
          <a:prstGeom prst="rect">
            <a:avLst/>
          </a:prstGeom>
          <a:noFill/>
          <a:ln w="9525">
            <a:noFill/>
          </a:ln>
        </p:spPr>
      </p:pic>
    </p:spTree>
    <p:custDataLst>
      <p:tags r:id="rId3"/>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毛坯：科创和创业板所有股</a:t>
            </a:r>
            <a:endPar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989330" y="5496560"/>
            <a:ext cx="10912475" cy="64516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点击选股-智能盯盘，然后在市场下面选出科创板和创业板，其次选择并集。出来个股后把他们全部加入自选股，可以命名为科创和创业所有股</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2" name="图片 101"/>
          <p:cNvPicPr/>
          <p:nvPr/>
        </p:nvPicPr>
        <p:blipFill>
          <a:blip r:embed="rId2"/>
          <a:stretch>
            <a:fillRect/>
          </a:stretch>
        </p:blipFill>
        <p:spPr>
          <a:xfrm>
            <a:off x="515620" y="1498600"/>
            <a:ext cx="6418580" cy="3861435"/>
          </a:xfrm>
          <a:prstGeom prst="rect">
            <a:avLst/>
          </a:prstGeom>
          <a:noFill/>
          <a:ln w="9525">
            <a:noFill/>
          </a:ln>
        </p:spPr>
      </p:pic>
      <p:pic>
        <p:nvPicPr>
          <p:cNvPr id="103" name="图片 102"/>
          <p:cNvPicPr/>
          <p:nvPr/>
        </p:nvPicPr>
        <p:blipFill>
          <a:blip r:embed="rId3"/>
          <a:stretch>
            <a:fillRect/>
          </a:stretch>
        </p:blipFill>
        <p:spPr>
          <a:xfrm>
            <a:off x="7114540" y="1498600"/>
            <a:ext cx="4866640" cy="3862070"/>
          </a:xfrm>
          <a:prstGeom prst="rect">
            <a:avLst/>
          </a:prstGeom>
          <a:noFill/>
          <a:ln w="9525">
            <a:noFill/>
          </a:ln>
        </p:spPr>
      </p:pic>
    </p:spTree>
    <p:custDataLst>
      <p:tags r:id="rId4"/>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毛坯：四月猎手毛坯</a:t>
            </a:r>
            <a:endPar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989330" y="5496560"/>
            <a:ext cx="10912475" cy="92202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结合每月总部提供的主题策略，把里面提醒的板块所有个股全部加入自选股，比如四月这次是****、***、****和****。把这些个股全部加入自选股，并命名为四月猎手毛坯【具体可以问下服务老师，了解具体板块是什么】</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4" name="图片 103"/>
          <p:cNvPicPr/>
          <p:nvPr/>
        </p:nvPicPr>
        <p:blipFill>
          <a:blip r:embed="rId2"/>
          <a:stretch>
            <a:fillRect/>
          </a:stretch>
        </p:blipFill>
        <p:spPr>
          <a:xfrm>
            <a:off x="2618740" y="1003935"/>
            <a:ext cx="7181850" cy="4279900"/>
          </a:xfrm>
          <a:prstGeom prst="rect">
            <a:avLst/>
          </a:prstGeom>
          <a:noFill/>
          <a:ln w="9525">
            <a:noFill/>
          </a:ln>
        </p:spPr>
      </p:pic>
    </p:spTree>
    <p:custDataLst>
      <p:tags r:id="rId3"/>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实战</a:t>
            </a:r>
            <a:endPar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989330" y="5496560"/>
            <a:ext cx="10912475" cy="645160"/>
          </a:xfrm>
          <a:prstGeom prst="rect">
            <a:avLst/>
          </a:prstGeom>
          <a:noFill/>
        </p:spPr>
        <p:txBody>
          <a:bodyPr wrap="square" rtlCol="0" anchor="t">
            <a:spAutoFit/>
          </a:bodyPr>
          <a:p>
            <a:r>
              <a:rPr lang="zh-CN" altLang="en-US">
                <a:latin typeface="思源黑体 CN Medium" panose="020B0600000000000000" charset="-122"/>
                <a:ea typeface="思源黑体 CN Medium" panose="020B0600000000000000" charset="-122"/>
                <a:cs typeface="思源黑体 CN Medium" panose="020B0600000000000000" charset="-122"/>
              </a:rPr>
              <a:t>在四月猎手毛坯</a:t>
            </a:r>
            <a:r>
              <a:rPr lang="en-US" altLang="zh-CN">
                <a:latin typeface="思源黑体 CN Medium" panose="020B0600000000000000" charset="-122"/>
                <a:ea typeface="思源黑体 CN Medium" panose="020B0600000000000000" charset="-122"/>
                <a:cs typeface="思源黑体 CN Medium" panose="020B0600000000000000" charset="-122"/>
              </a:rPr>
              <a:t>+</a:t>
            </a:r>
            <a:r>
              <a:rPr lang="zh-CN" altLang="en-US">
                <a:latin typeface="思源黑体 CN Medium" panose="020B0600000000000000" charset="-122"/>
                <a:ea typeface="思源黑体 CN Medium" panose="020B0600000000000000" charset="-122"/>
                <a:cs typeface="思源黑体 CN Medium" panose="020B0600000000000000" charset="-122"/>
              </a:rPr>
              <a:t>科创和创业板所有股交集后，运用控盘增加和</a:t>
            </a:r>
            <a:r>
              <a:rPr lang="en-US" altLang="zh-CN">
                <a:latin typeface="思源黑体 CN Medium" panose="020B0600000000000000" charset="-122"/>
                <a:ea typeface="思源黑体 CN Medium" panose="020B0600000000000000" charset="-122"/>
                <a:cs typeface="思源黑体 CN Medium" panose="020B0600000000000000" charset="-122"/>
              </a:rPr>
              <a:t>b</a:t>
            </a:r>
            <a:r>
              <a:rPr lang="zh-CN" altLang="en-US">
                <a:latin typeface="思源黑体 CN Medium" panose="020B0600000000000000" charset="-122"/>
                <a:ea typeface="思源黑体 CN Medium" panose="020B0600000000000000" charset="-122"/>
                <a:cs typeface="思源黑体 CN Medium" panose="020B0600000000000000" charset="-122"/>
              </a:rPr>
              <a:t>点回档金叉可以在4月3日选到18个股票。而首都在线和格灵深瞳都在里面，接下来关键问题来了，怎么做到这两个股票</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105" name="图片 104"/>
          <p:cNvPicPr/>
          <p:nvPr/>
        </p:nvPicPr>
        <p:blipFill>
          <a:blip r:embed="rId2"/>
          <a:stretch>
            <a:fillRect/>
          </a:stretch>
        </p:blipFill>
        <p:spPr>
          <a:xfrm>
            <a:off x="2964180" y="1170305"/>
            <a:ext cx="6415405" cy="3946525"/>
          </a:xfrm>
          <a:prstGeom prst="rect">
            <a:avLst/>
          </a:prstGeom>
          <a:noFill/>
          <a:ln w="9525">
            <a:noFill/>
          </a:ln>
        </p:spPr>
      </p:pic>
    </p:spTree>
    <p:custDataLst>
      <p:tags r:id="rId3"/>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接下来的课程内容</a:t>
            </a:r>
            <a:endPar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sp>
        <p:nvSpPr>
          <p:cNvPr id="4" name="文本框 3"/>
          <p:cNvSpPr txBox="1"/>
          <p:nvPr>
            <p:custDataLst>
              <p:tags r:id="rId1"/>
            </p:custDataLst>
          </p:nvPr>
        </p:nvSpPr>
        <p:spPr>
          <a:xfrm>
            <a:off x="2028190" y="2643505"/>
            <a:ext cx="8135620" cy="922020"/>
          </a:xfrm>
          <a:prstGeom prst="rect">
            <a:avLst/>
          </a:prstGeom>
          <a:noFill/>
        </p:spPr>
        <p:txBody>
          <a:bodyPr wrap="square" rtlCol="0" anchor="t">
            <a:spAutoFit/>
          </a:bodyPr>
          <a:p>
            <a:r>
              <a:rPr lang="en-US">
                <a:latin typeface="思源黑体 CN Medium" panose="020B0600000000000000" charset="-122"/>
                <a:ea typeface="思源黑体 CN Medium" panose="020B0600000000000000" charset="-122"/>
                <a:cs typeface="思源黑体 CN Medium" panose="020B0600000000000000" charset="-122"/>
              </a:rPr>
              <a:t>1</a:t>
            </a:r>
            <a:r>
              <a:rPr lang="zh-CN" altLang="en-US">
                <a:latin typeface="思源黑体 CN Medium" panose="020B0600000000000000" charset="-122"/>
                <a:ea typeface="思源黑体 CN Medium" panose="020B0600000000000000" charset="-122"/>
                <a:cs typeface="思源黑体 CN Medium" panose="020B0600000000000000" charset="-122"/>
              </a:rPr>
              <a:t>、主题节奏的把控，什么情况下积极把握，什么情况下坚决回避</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rPr>
              <a:t>2</a:t>
            </a:r>
            <a:r>
              <a:rPr lang="zh-CN" altLang="en-US">
                <a:latin typeface="思源黑体 CN Medium" panose="020B0600000000000000" charset="-122"/>
                <a:ea typeface="思源黑体 CN Medium" panose="020B0600000000000000" charset="-122"/>
                <a:cs typeface="思源黑体 CN Medium" panose="020B0600000000000000" charset="-122"/>
              </a:rPr>
              <a:t>、买卖点的把握，如何抓取个股的起爆点</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r>
              <a:rPr lang="en-US" altLang="zh-CN">
                <a:latin typeface="思源黑体 CN Medium" panose="020B0600000000000000" charset="-122"/>
                <a:ea typeface="思源黑体 CN Medium" panose="020B0600000000000000" charset="-122"/>
                <a:cs typeface="思源黑体 CN Medium" panose="020B0600000000000000" charset="-122"/>
              </a:rPr>
              <a:t>3</a:t>
            </a:r>
            <a:r>
              <a:rPr lang="zh-CN" altLang="en-US">
                <a:latin typeface="思源黑体 CN Medium" panose="020B0600000000000000" charset="-122"/>
                <a:ea typeface="思源黑体 CN Medium" panose="020B0600000000000000" charset="-122"/>
                <a:cs typeface="思源黑体 CN Medium" panose="020B0600000000000000" charset="-122"/>
              </a:rPr>
              <a:t>、盘中波动较大，如何优中选中，买到心仪的个股</a:t>
            </a: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2"/>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先来看一份用户周总结</a:t>
            </a:r>
            <a:endParaRPr lang="zh-CN"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pic>
        <p:nvPicPr>
          <p:cNvPr id="4" name="图片 1"/>
          <p:cNvPicPr>
            <a:picLocks noChangeAspect="1"/>
          </p:cNvPicPr>
          <p:nvPr>
            <p:custDataLst>
              <p:tags r:id="rId1"/>
            </p:custDataLst>
          </p:nvPr>
        </p:nvPicPr>
        <p:blipFill>
          <a:blip r:embed="rId2"/>
          <a:stretch>
            <a:fillRect/>
          </a:stretch>
        </p:blipFill>
        <p:spPr>
          <a:xfrm>
            <a:off x="499745" y="1203960"/>
            <a:ext cx="7247890" cy="5028565"/>
          </a:xfrm>
          <a:prstGeom prst="rect">
            <a:avLst/>
          </a:prstGeom>
          <a:noFill/>
          <a:ln>
            <a:noFill/>
          </a:ln>
        </p:spPr>
      </p:pic>
      <p:sp>
        <p:nvSpPr>
          <p:cNvPr id="9" name="文本框 8"/>
          <p:cNvSpPr txBox="1"/>
          <p:nvPr>
            <p:custDataLst>
              <p:tags r:id="rId3"/>
            </p:custDataLst>
          </p:nvPr>
        </p:nvSpPr>
        <p:spPr>
          <a:xfrm>
            <a:off x="8029575" y="1733550"/>
            <a:ext cx="3950335" cy="3969385"/>
          </a:xfrm>
          <a:prstGeom prst="rect">
            <a:avLst/>
          </a:prstGeom>
          <a:noFill/>
        </p:spPr>
        <p:txBody>
          <a:bodyPr wrap="square" rtlCol="0" anchor="t">
            <a:spAutoFit/>
          </a:bodyPr>
          <a:p>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一个普普通通的用户，在印尼工作，也特别忙，平时没有太多时间看盘，另外交易时也会犯傻。比如死叉买股票，情绪化入场非热点个股。但好在会学习，另外会积极与老师沟通修正错误，【坚持写周总结】。三月份到目前为止围绕热点主题交易，比如</a:t>
            </a:r>
            <a:r>
              <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rPr>
              <a:t>ai</a:t>
            </a:r>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类的，所以整体账户尚可，盈利了近</a:t>
            </a:r>
            <a:r>
              <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rPr>
              <a:t>6</a:t>
            </a:r>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万，如果没有情绪化交易可能会达到</a:t>
            </a:r>
            <a:r>
              <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rPr>
              <a:t>10</a:t>
            </a:r>
            <a:r>
              <a:rPr lang="zh-CN" altLang="en-US">
                <a:solidFill>
                  <a:srgbClr val="FF0000"/>
                </a:solidFill>
                <a:latin typeface="思源黑体 CN Medium" panose="020B0600000000000000" charset="-122"/>
                <a:ea typeface="思源黑体 CN Medium" panose="020B0600000000000000" charset="-122"/>
                <a:cs typeface="思源黑体 CN Medium" panose="020B0600000000000000" charset="-122"/>
              </a:rPr>
              <a:t>万</a:t>
            </a:r>
            <a:r>
              <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rPr>
              <a:t>+</a:t>
            </a:r>
            <a:endPar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endPar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endParaRPr>
          </a:p>
          <a:p>
            <a:r>
              <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rPr>
              <a:t>个别情况不代表普遍实际收益率，过往收益亦不代表未来收益的承诺，股市有风险，投资需谨慎！</a:t>
            </a:r>
            <a:endParaRPr lang="en-US" altLang="zh-CN">
              <a:solidFill>
                <a:srgbClr val="FF0000"/>
              </a:solidFill>
              <a:latin typeface="思源黑体 CN Medium" panose="020B0600000000000000" charset="-122"/>
              <a:ea typeface="思源黑体 CN Medium" panose="020B0600000000000000" charset="-122"/>
              <a:cs typeface="思源黑体 CN Medium" panose="020B0600000000000000" charset="-122"/>
            </a:endParaRPr>
          </a:p>
        </p:txBody>
      </p:sp>
    </p:spTree>
    <p:custDataLst>
      <p:tags r:id="rId4"/>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67755" y="788035"/>
            <a:ext cx="5437505" cy="3833495"/>
          </a:xfrm>
          <a:prstGeom prst="rect">
            <a:avLst/>
          </a:prstGeom>
          <a:noFill/>
        </p:spPr>
        <p:txBody>
          <a:bodyPr wrap="square" rtlCol="0">
            <a:spAutoFit/>
          </a:bodyPr>
          <a:p>
            <a:pPr>
              <a:lnSpc>
                <a:spcPct val="190000"/>
              </a:lnSpc>
            </a:pPr>
            <a:r>
              <a:rPr lang="zh-CN" altLang="en-US" sz="3200">
                <a:solidFill>
                  <a:schemeClr val="tx1">
                    <a:lumMod val="75000"/>
                    <a:lumOff val="25000"/>
                  </a:schemeClr>
                </a:solidFill>
                <a:latin typeface="+mn-ea"/>
                <a:cs typeface="+mn-ea"/>
              </a:rPr>
              <a:t>选择大于努力</a:t>
            </a:r>
            <a:endParaRPr lang="en-US" altLang="zh-CN" sz="3200">
              <a:solidFill>
                <a:schemeClr val="tx1">
                  <a:lumMod val="75000"/>
                  <a:lumOff val="25000"/>
                </a:schemeClr>
              </a:solidFill>
              <a:latin typeface="+mn-ea"/>
              <a:cs typeface="+mn-ea"/>
            </a:endParaRPr>
          </a:p>
          <a:p>
            <a:pPr>
              <a:lnSpc>
                <a:spcPct val="190000"/>
              </a:lnSpc>
            </a:pPr>
            <a:r>
              <a:rPr lang="zh-CN" altLang="en-US" sz="3200">
                <a:solidFill>
                  <a:schemeClr val="tx1">
                    <a:lumMod val="75000"/>
                    <a:lumOff val="25000"/>
                  </a:schemeClr>
                </a:solidFill>
                <a:latin typeface="+mn-ea"/>
                <a:cs typeface="+mn-ea"/>
              </a:rPr>
              <a:t>科创与人工智能</a:t>
            </a:r>
            <a:endParaRPr lang="en-US" altLang="zh-CN" sz="3200">
              <a:solidFill>
                <a:schemeClr val="tx1">
                  <a:lumMod val="75000"/>
                  <a:lumOff val="25000"/>
                </a:schemeClr>
              </a:solidFill>
              <a:latin typeface="+mn-ea"/>
              <a:cs typeface="+mn-ea"/>
            </a:endParaRPr>
          </a:p>
          <a:p>
            <a:pPr>
              <a:lnSpc>
                <a:spcPct val="190000"/>
              </a:lnSpc>
            </a:pPr>
            <a:r>
              <a:rPr lang="zh-CN" altLang="en-US" sz="3200">
                <a:solidFill>
                  <a:schemeClr val="tx1">
                    <a:lumMod val="75000"/>
                    <a:lumOff val="25000"/>
                  </a:schemeClr>
                </a:solidFill>
                <a:latin typeface="+mn-ea"/>
                <a:cs typeface="+mn-ea"/>
              </a:rPr>
              <a:t>巧用主题报告</a:t>
            </a:r>
            <a:endParaRPr lang="zh-CN" altLang="en-US" sz="3200">
              <a:solidFill>
                <a:schemeClr val="tx1">
                  <a:lumMod val="75000"/>
                  <a:lumOff val="25000"/>
                </a:schemeClr>
              </a:solidFill>
              <a:latin typeface="+mn-ea"/>
              <a:cs typeface="+mn-ea"/>
            </a:endParaRPr>
          </a:p>
          <a:p>
            <a:pPr>
              <a:lnSpc>
                <a:spcPct val="190000"/>
              </a:lnSpc>
            </a:pPr>
            <a:endParaRPr lang="zh-CN" altLang="en-US" sz="3200">
              <a:solidFill>
                <a:schemeClr val="tx1">
                  <a:lumMod val="75000"/>
                  <a:lumOff val="25000"/>
                </a:schemeClr>
              </a:solidFill>
              <a:latin typeface="+mn-ea"/>
              <a:cs typeface="+mn-ea"/>
            </a:endParaRPr>
          </a:p>
        </p:txBody>
      </p:sp>
      <p:sp>
        <p:nvSpPr>
          <p:cNvPr id="3" name="文本框 2"/>
          <p:cNvSpPr txBox="1"/>
          <p:nvPr/>
        </p:nvSpPr>
        <p:spPr>
          <a:xfrm>
            <a:off x="5137785" y="849313"/>
            <a:ext cx="955040" cy="3674745"/>
          </a:xfrm>
          <a:prstGeom prst="rect">
            <a:avLst/>
          </a:prstGeom>
          <a:noFill/>
        </p:spPr>
        <p:txBody>
          <a:bodyPr wrap="square" rtlCol="0">
            <a:spAutoFit/>
          </a:bodyPr>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选择大于努力</a:t>
            </a:r>
            <a:endPar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en-US" alt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2022</a:t>
            </a: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年机会一览</a:t>
            </a:r>
            <a:endPar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1352550" y="895350"/>
            <a:ext cx="9841230" cy="5374005"/>
          </a:xfrm>
          <a:prstGeom prst="rect">
            <a:avLst/>
          </a:prstGeom>
        </p:spPr>
      </p:pic>
      <p:grpSp>
        <p:nvGrpSpPr>
          <p:cNvPr id="12" name="组合 11"/>
          <p:cNvGrpSpPr/>
          <p:nvPr/>
        </p:nvGrpSpPr>
        <p:grpSpPr>
          <a:xfrm>
            <a:off x="1864547" y="4337050"/>
            <a:ext cx="2661354" cy="581025"/>
            <a:chOff x="2324" y="4790"/>
            <a:chExt cx="2203" cy="915"/>
          </a:xfrm>
        </p:grpSpPr>
        <p:sp>
          <p:nvSpPr>
            <p:cNvPr id="11" name="剪去单角的矩形 10"/>
            <p:cNvSpPr/>
            <p:nvPr>
              <p:custDataLst>
                <p:tags r:id="rId3"/>
              </p:custDataLst>
            </p:nvPr>
          </p:nvSpPr>
          <p:spPr>
            <a:xfrm>
              <a:off x="2324" y="4790"/>
              <a:ext cx="2203" cy="915"/>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charset="-122"/>
                <a:ea typeface="思源黑体 CN Medium" panose="020B0600000000000000" charset="-122"/>
              </a:endParaRPr>
            </a:p>
          </p:txBody>
        </p:sp>
        <p:sp>
          <p:nvSpPr>
            <p:cNvPr id="10" name="文本框 9"/>
            <p:cNvSpPr txBox="1"/>
            <p:nvPr>
              <p:custDataLst>
                <p:tags r:id="rId4"/>
              </p:custDataLst>
            </p:nvPr>
          </p:nvSpPr>
          <p:spPr>
            <a:xfrm>
              <a:off x="2451" y="4790"/>
              <a:ext cx="2076" cy="822"/>
            </a:xfrm>
            <a:prstGeom prst="rect">
              <a:avLst/>
            </a:prstGeom>
            <a:noFill/>
          </p:spPr>
          <p:txBody>
            <a:bodyPr wrap="square" rtlCol="0">
              <a:spAutoFit/>
            </a:bodyPr>
            <a:p>
              <a:r>
                <a:rPr lang="zh-CN" altLang="en-US" sz="1400">
                  <a:solidFill>
                    <a:schemeClr val="tx1"/>
                  </a:solidFill>
                  <a:latin typeface="思源黑体 CN Medium" panose="020B0600000000000000" charset="-122"/>
                  <a:ea typeface="思源黑体 CN Medium" panose="020B0600000000000000" charset="-122"/>
                </a:rPr>
                <a:t>一月到四月：疫情叠加俄乌战争，除了地产几乎没有机会</a:t>
              </a:r>
              <a:endParaRPr lang="zh-CN" altLang="en-US" sz="1400">
                <a:solidFill>
                  <a:schemeClr val="tx1"/>
                </a:solidFill>
                <a:latin typeface="思源黑体 CN Medium" panose="020B0600000000000000" charset="-122"/>
                <a:ea typeface="思源黑体 CN Medium" panose="020B0600000000000000" charset="-122"/>
              </a:endParaRPr>
            </a:p>
          </p:txBody>
        </p:sp>
      </p:grpSp>
      <p:sp>
        <p:nvSpPr>
          <p:cNvPr id="5" name="矩形 4"/>
          <p:cNvSpPr/>
          <p:nvPr>
            <p:custDataLst>
              <p:tags r:id="rId5"/>
            </p:custDataLst>
          </p:nvPr>
        </p:nvSpPr>
        <p:spPr>
          <a:xfrm>
            <a:off x="1784985" y="2059305"/>
            <a:ext cx="2005330" cy="22021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latin typeface="思源黑体 CN Medium" panose="020B0600000000000000" charset="-122"/>
              <a:ea typeface="思源黑体 CN Medium" panose="020B0600000000000000" charset="-122"/>
            </a:endParaRPr>
          </a:p>
        </p:txBody>
      </p:sp>
      <p:sp>
        <p:nvSpPr>
          <p:cNvPr id="2" name="矩形 1"/>
          <p:cNvSpPr/>
          <p:nvPr>
            <p:custDataLst>
              <p:tags r:id="rId6"/>
            </p:custDataLst>
          </p:nvPr>
        </p:nvSpPr>
        <p:spPr>
          <a:xfrm>
            <a:off x="3990340" y="2059305"/>
            <a:ext cx="805815" cy="22021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latin typeface="思源黑体 CN Medium" panose="020B0600000000000000" charset="-122"/>
              <a:ea typeface="思源黑体 CN Medium" panose="020B0600000000000000" charset="-122"/>
            </a:endParaRPr>
          </a:p>
        </p:txBody>
      </p:sp>
      <p:grpSp>
        <p:nvGrpSpPr>
          <p:cNvPr id="7" name="组合 6"/>
          <p:cNvGrpSpPr/>
          <p:nvPr/>
        </p:nvGrpSpPr>
        <p:grpSpPr>
          <a:xfrm>
            <a:off x="3506470" y="1412240"/>
            <a:ext cx="3251200" cy="571500"/>
            <a:chOff x="2324" y="4790"/>
            <a:chExt cx="1529" cy="900"/>
          </a:xfrm>
        </p:grpSpPr>
        <p:sp>
          <p:nvSpPr>
            <p:cNvPr id="8" name="剪去单角的矩形 7"/>
            <p:cNvSpPr/>
            <p:nvPr>
              <p:custDataLst>
                <p:tags r:id="rId7"/>
              </p:custDataLst>
            </p:nvPr>
          </p:nvSpPr>
          <p:spPr>
            <a:xfrm>
              <a:off x="2324" y="4790"/>
              <a:ext cx="1529" cy="90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charset="-122"/>
                <a:ea typeface="思源黑体 CN Medium" panose="020B0600000000000000" charset="-122"/>
              </a:endParaRPr>
            </a:p>
          </p:txBody>
        </p:sp>
        <p:sp>
          <p:nvSpPr>
            <p:cNvPr id="13" name="文本框 12"/>
            <p:cNvSpPr txBox="1"/>
            <p:nvPr>
              <p:custDataLst>
                <p:tags r:id="rId8"/>
              </p:custDataLst>
            </p:nvPr>
          </p:nvSpPr>
          <p:spPr>
            <a:xfrm>
              <a:off x="2451" y="4790"/>
              <a:ext cx="1402" cy="900"/>
            </a:xfrm>
            <a:prstGeom prst="rect">
              <a:avLst/>
            </a:prstGeom>
            <a:noFill/>
          </p:spPr>
          <p:txBody>
            <a:bodyPr wrap="square" rtlCol="0">
              <a:noAutofit/>
            </a:bodyPr>
            <a:p>
              <a:pPr algn="ctr"/>
              <a:r>
                <a:rPr lang="zh-CN" altLang="en-US" sz="1400">
                  <a:solidFill>
                    <a:schemeClr val="tx1"/>
                  </a:solidFill>
                  <a:latin typeface="思源黑体 CN Medium" panose="020B0600000000000000" charset="-122"/>
                  <a:ea typeface="思源黑体 CN Medium" panose="020B0600000000000000" charset="-122"/>
                </a:rPr>
                <a:t>五月到七月：汽配和数字经济</a:t>
              </a:r>
              <a:endParaRPr lang="zh-CN" altLang="en-US" sz="1400">
                <a:solidFill>
                  <a:schemeClr val="tx1"/>
                </a:solidFill>
                <a:latin typeface="思源黑体 CN Medium" panose="020B0600000000000000" charset="-122"/>
                <a:ea typeface="思源黑体 CN Medium" panose="020B0600000000000000" charset="-122"/>
              </a:endParaRPr>
            </a:p>
            <a:p>
              <a:pPr algn="ctr"/>
              <a:r>
                <a:rPr lang="zh-CN" altLang="en-US" sz="1400">
                  <a:solidFill>
                    <a:schemeClr val="tx1"/>
                  </a:solidFill>
                  <a:latin typeface="思源黑体 CN Medium" panose="020B0600000000000000" charset="-122"/>
                  <a:ea typeface="思源黑体 CN Medium" panose="020B0600000000000000" charset="-122"/>
                </a:rPr>
                <a:t>上涨了一轮</a:t>
              </a:r>
              <a:endParaRPr lang="zh-CN" altLang="en-US" sz="1400">
                <a:solidFill>
                  <a:schemeClr val="tx1"/>
                </a:solidFill>
                <a:latin typeface="思源黑体 CN Medium" panose="020B0600000000000000" charset="-122"/>
                <a:ea typeface="思源黑体 CN Medium" panose="020B0600000000000000" charset="-122"/>
              </a:endParaRPr>
            </a:p>
          </p:txBody>
        </p:sp>
      </p:grpSp>
      <p:sp>
        <p:nvSpPr>
          <p:cNvPr id="14" name="矩形 13"/>
          <p:cNvSpPr/>
          <p:nvPr>
            <p:custDataLst>
              <p:tags r:id="rId9"/>
            </p:custDataLst>
          </p:nvPr>
        </p:nvSpPr>
        <p:spPr>
          <a:xfrm>
            <a:off x="6181090" y="2917190"/>
            <a:ext cx="2430145" cy="115633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latin typeface="思源黑体 CN Medium" panose="020B0600000000000000" charset="-122"/>
              <a:ea typeface="思源黑体 CN Medium" panose="020B0600000000000000" charset="-122"/>
            </a:endParaRPr>
          </a:p>
        </p:txBody>
      </p:sp>
      <p:grpSp>
        <p:nvGrpSpPr>
          <p:cNvPr id="15" name="组合 14"/>
          <p:cNvGrpSpPr/>
          <p:nvPr/>
        </p:nvGrpSpPr>
        <p:grpSpPr>
          <a:xfrm>
            <a:off x="6422405" y="2132330"/>
            <a:ext cx="2029539" cy="539115"/>
            <a:chOff x="2173" y="4514"/>
            <a:chExt cx="1680" cy="849"/>
          </a:xfrm>
        </p:grpSpPr>
        <p:sp>
          <p:nvSpPr>
            <p:cNvPr id="16" name="剪去单角的矩形 15"/>
            <p:cNvSpPr/>
            <p:nvPr>
              <p:custDataLst>
                <p:tags r:id="rId10"/>
              </p:custDataLst>
            </p:nvPr>
          </p:nvSpPr>
          <p:spPr>
            <a:xfrm>
              <a:off x="2173" y="4514"/>
              <a:ext cx="1680" cy="807"/>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charset="-122"/>
                <a:ea typeface="思源黑体 CN Medium" panose="020B0600000000000000" charset="-122"/>
              </a:endParaRPr>
            </a:p>
          </p:txBody>
        </p:sp>
        <p:sp>
          <p:nvSpPr>
            <p:cNvPr id="17" name="文本框 16"/>
            <p:cNvSpPr txBox="1"/>
            <p:nvPr>
              <p:custDataLst>
                <p:tags r:id="rId11"/>
              </p:custDataLst>
            </p:nvPr>
          </p:nvSpPr>
          <p:spPr>
            <a:xfrm>
              <a:off x="2230" y="4541"/>
              <a:ext cx="1623" cy="822"/>
            </a:xfrm>
            <a:prstGeom prst="rect">
              <a:avLst/>
            </a:prstGeom>
            <a:noFill/>
          </p:spPr>
          <p:txBody>
            <a:bodyPr wrap="square" rtlCol="0">
              <a:spAutoFit/>
            </a:bodyPr>
            <a:p>
              <a:pPr algn="ctr"/>
              <a:r>
                <a:rPr lang="zh-CN" altLang="en-US" sz="1400">
                  <a:solidFill>
                    <a:schemeClr val="tx1"/>
                  </a:solidFill>
                  <a:latin typeface="思源黑体 CN Medium" panose="020B0600000000000000" charset="-122"/>
                  <a:ea typeface="思源黑体 CN Medium" panose="020B0600000000000000" charset="-122"/>
                </a:rPr>
                <a:t>九月到十一月：医药、信创和地产轮涨一遍</a:t>
              </a:r>
              <a:endParaRPr lang="zh-CN" altLang="en-US" sz="1400">
                <a:solidFill>
                  <a:schemeClr val="tx1"/>
                </a:solidFill>
                <a:latin typeface="思源黑体 CN Medium" panose="020B0600000000000000" charset="-122"/>
                <a:ea typeface="思源黑体 CN Medium" panose="020B0600000000000000" charset="-122"/>
              </a:endParaRPr>
            </a:p>
          </p:txBody>
        </p:sp>
      </p:grpSp>
      <p:grpSp>
        <p:nvGrpSpPr>
          <p:cNvPr id="49" name="组合 48"/>
          <p:cNvGrpSpPr/>
          <p:nvPr/>
        </p:nvGrpSpPr>
        <p:grpSpPr>
          <a:xfrm>
            <a:off x="7232650" y="4859020"/>
            <a:ext cx="3545205" cy="1381125"/>
            <a:chOff x="7010" y="4784"/>
            <a:chExt cx="5583" cy="2175"/>
          </a:xfrm>
        </p:grpSpPr>
        <p:sp>
          <p:nvSpPr>
            <p:cNvPr id="47" name="剪去单角的矩形 46"/>
            <p:cNvSpPr/>
            <p:nvPr>
              <p:custDataLst>
                <p:tags r:id="rId12"/>
              </p:custDataLst>
            </p:nvPr>
          </p:nvSpPr>
          <p:spPr>
            <a:xfrm>
              <a:off x="7010" y="4784"/>
              <a:ext cx="5583" cy="2174"/>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charset="-122"/>
                <a:ea typeface="思源黑体 CN Medium" panose="020B0600000000000000" charset="-122"/>
              </a:endParaRPr>
            </a:p>
          </p:txBody>
        </p:sp>
        <p:sp>
          <p:nvSpPr>
            <p:cNvPr id="48" name="文本框 47"/>
            <p:cNvSpPr txBox="1"/>
            <p:nvPr>
              <p:custDataLst>
                <p:tags r:id="rId13"/>
              </p:custDataLst>
            </p:nvPr>
          </p:nvSpPr>
          <p:spPr>
            <a:xfrm>
              <a:off x="7154" y="4877"/>
              <a:ext cx="5280" cy="2082"/>
            </a:xfrm>
            <a:prstGeom prst="rect">
              <a:avLst/>
            </a:prstGeom>
            <a:noFill/>
          </p:spPr>
          <p:txBody>
            <a:bodyPr wrap="square" rtlCol="0">
              <a:spAutoFit/>
            </a:bodyPr>
            <a:p>
              <a:r>
                <a:rPr lang="zh-CN" altLang="en-US" sz="2000">
                  <a:solidFill>
                    <a:srgbClr val="FF0000"/>
                  </a:solidFill>
                  <a:latin typeface="思源黑体 CN Medium" panose="020B0600000000000000" charset="-122"/>
                  <a:ea typeface="思源黑体 CN Medium" panose="020B0600000000000000" charset="-122"/>
                  <a:cs typeface="思源黑体 CN Medium" panose="020B0600000000000000" charset="-122"/>
                </a:rPr>
                <a:t>结论：</a:t>
              </a:r>
              <a:r>
                <a:rPr lang="en-US" altLang="zh-CN" sz="2000">
                  <a:solidFill>
                    <a:srgbClr val="FF0000"/>
                  </a:solidFill>
                  <a:latin typeface="思源黑体 CN Medium" panose="020B0600000000000000" charset="-122"/>
                  <a:ea typeface="思源黑体 CN Medium" panose="020B0600000000000000" charset="-122"/>
                  <a:cs typeface="思源黑体 CN Medium" panose="020B0600000000000000" charset="-122"/>
                </a:rPr>
                <a:t>2022</a:t>
              </a:r>
              <a:r>
                <a:rPr lang="zh-CN" altLang="en-US" sz="2000">
                  <a:solidFill>
                    <a:srgbClr val="FF0000"/>
                  </a:solidFill>
                  <a:latin typeface="思源黑体 CN Medium" panose="020B0600000000000000" charset="-122"/>
                  <a:ea typeface="思源黑体 CN Medium" panose="020B0600000000000000" charset="-122"/>
                  <a:cs typeface="思源黑体 CN Medium" panose="020B0600000000000000" charset="-122"/>
                </a:rPr>
                <a:t>年行情，赚钱与大盘无关！重要的是抓住市场主题行情，研究主题比研究大盘更重要！</a:t>
              </a:r>
              <a:endParaRPr lang="zh-CN" altLang="en-US" sz="2000">
                <a:solidFill>
                  <a:srgbClr val="FF0000"/>
                </a:solidFill>
                <a:latin typeface="思源黑体 CN Medium" panose="020B0600000000000000" charset="-122"/>
                <a:ea typeface="思源黑体 CN Medium" panose="020B0600000000000000" charset="-122"/>
                <a:cs typeface="思源黑体 CN Medium" panose="020B0600000000000000" charset="-122"/>
              </a:endParaRPr>
            </a:p>
          </p:txBody>
        </p:sp>
      </p:gr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新股发行越来越多的情况下</a:t>
            </a:r>
            <a:endParaRPr lang="zh-CN"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grpSp>
        <p:nvGrpSpPr>
          <p:cNvPr id="4" name="组合 3"/>
          <p:cNvGrpSpPr/>
          <p:nvPr/>
        </p:nvGrpSpPr>
        <p:grpSpPr>
          <a:xfrm>
            <a:off x="822960" y="1123950"/>
            <a:ext cx="10546080" cy="5230495"/>
            <a:chOff x="3044" y="2439"/>
            <a:chExt cx="14210" cy="7008"/>
          </a:xfrm>
        </p:grpSpPr>
        <p:sp>
          <p:nvSpPr>
            <p:cNvPr id="27" name="剪去单角的矩形 26"/>
            <p:cNvSpPr/>
            <p:nvPr>
              <p:custDataLst>
                <p:tags r:id="rId1"/>
              </p:custDataLst>
            </p:nvPr>
          </p:nvSpPr>
          <p:spPr>
            <a:xfrm>
              <a:off x="3044" y="2439"/>
              <a:ext cx="14210" cy="7008"/>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sz="2400" b="1" dirty="0">
                <a:solidFill>
                  <a:srgbClr val="FF0000"/>
                </a:solidFill>
                <a:latin typeface="思源黑体 CN Medium" panose="020B0600000000000000" charset="-122"/>
                <a:ea typeface="思源黑体 CN Medium" panose="020B0600000000000000" charset="-122"/>
                <a:sym typeface="+mn-ea"/>
              </a:endParaRPr>
            </a:p>
          </p:txBody>
        </p:sp>
        <p:grpSp>
          <p:nvGrpSpPr>
            <p:cNvPr id="9" name="组合 8"/>
            <p:cNvGrpSpPr/>
            <p:nvPr/>
          </p:nvGrpSpPr>
          <p:grpSpPr>
            <a:xfrm>
              <a:off x="3674" y="3864"/>
              <a:ext cx="9324" cy="4950"/>
              <a:chOff x="2378075" y="428625"/>
              <a:chExt cx="7432675" cy="6007101"/>
            </a:xfrm>
          </p:grpSpPr>
          <p:sp>
            <p:nvSpPr>
              <p:cNvPr id="18" name="Rectangle 5"/>
              <p:cNvSpPr>
                <a:spLocks noChangeArrowheads="1"/>
              </p:cNvSpPr>
              <p:nvPr>
                <p:custDataLst>
                  <p:tags r:id="rId2"/>
                </p:custDataLst>
              </p:nvPr>
            </p:nvSpPr>
            <p:spPr bwMode="auto">
              <a:xfrm>
                <a:off x="2614613" y="890588"/>
                <a:ext cx="6962775" cy="3694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sp>
            <p:nvSpPr>
              <p:cNvPr id="19" name="Rectangle 6"/>
              <p:cNvSpPr>
                <a:spLocks noChangeArrowheads="1"/>
              </p:cNvSpPr>
              <p:nvPr>
                <p:custDataLst>
                  <p:tags r:id="rId3"/>
                </p:custDataLst>
              </p:nvPr>
            </p:nvSpPr>
            <p:spPr bwMode="auto">
              <a:xfrm>
                <a:off x="2378075" y="647700"/>
                <a:ext cx="7432675" cy="220663"/>
              </a:xfrm>
              <a:prstGeom prst="rect">
                <a:avLst/>
              </a:prstGeom>
              <a:solidFill>
                <a:srgbClr val="434C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sp>
            <p:nvSpPr>
              <p:cNvPr id="20" name="Rectangle 7"/>
              <p:cNvSpPr>
                <a:spLocks noChangeArrowheads="1"/>
              </p:cNvSpPr>
              <p:nvPr>
                <p:custDataLst>
                  <p:tags r:id="rId4"/>
                </p:custDataLst>
              </p:nvPr>
            </p:nvSpPr>
            <p:spPr bwMode="auto">
              <a:xfrm>
                <a:off x="2378075" y="428625"/>
                <a:ext cx="7432675" cy="219075"/>
              </a:xfrm>
              <a:prstGeom prst="rect">
                <a:avLst/>
              </a:prstGeom>
              <a:solidFill>
                <a:srgbClr val="6168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sp>
            <p:nvSpPr>
              <p:cNvPr id="21" name="Rectangle 8"/>
              <p:cNvSpPr>
                <a:spLocks noChangeArrowheads="1"/>
              </p:cNvSpPr>
              <p:nvPr>
                <p:custDataLst>
                  <p:tags r:id="rId5"/>
                </p:custDataLst>
              </p:nvPr>
            </p:nvSpPr>
            <p:spPr bwMode="auto">
              <a:xfrm>
                <a:off x="2378075" y="4584700"/>
                <a:ext cx="7432675" cy="269875"/>
              </a:xfrm>
              <a:prstGeom prst="rect">
                <a:avLst/>
              </a:prstGeom>
              <a:solidFill>
                <a:srgbClr val="6168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sp>
            <p:nvSpPr>
              <p:cNvPr id="22" name="Rectangle 9"/>
              <p:cNvSpPr>
                <a:spLocks noChangeArrowheads="1"/>
              </p:cNvSpPr>
              <p:nvPr>
                <p:custDataLst>
                  <p:tags r:id="rId6"/>
                </p:custDataLst>
              </p:nvPr>
            </p:nvSpPr>
            <p:spPr bwMode="auto">
              <a:xfrm>
                <a:off x="5983288" y="4719638"/>
                <a:ext cx="220663" cy="1716088"/>
              </a:xfrm>
              <a:prstGeom prst="rect">
                <a:avLst/>
              </a:prstGeom>
              <a:solidFill>
                <a:srgbClr val="6168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sp>
            <p:nvSpPr>
              <p:cNvPr id="23" name="Freeform 10"/>
              <p:cNvSpPr/>
              <p:nvPr>
                <p:custDataLst>
                  <p:tags r:id="rId7"/>
                </p:custDataLst>
              </p:nvPr>
            </p:nvSpPr>
            <p:spPr bwMode="auto">
              <a:xfrm>
                <a:off x="3827463" y="4618038"/>
                <a:ext cx="1163638" cy="1817688"/>
              </a:xfrm>
              <a:custGeom>
                <a:avLst/>
                <a:gdLst>
                  <a:gd name="T0" fmla="*/ 156 w 733"/>
                  <a:gd name="T1" fmla="*/ 1145 h 1145"/>
                  <a:gd name="T2" fmla="*/ 733 w 733"/>
                  <a:gd name="T3" fmla="*/ 0 h 1145"/>
                  <a:gd name="T4" fmla="*/ 580 w 733"/>
                  <a:gd name="T5" fmla="*/ 0 h 1145"/>
                  <a:gd name="T6" fmla="*/ 0 w 733"/>
                  <a:gd name="T7" fmla="*/ 1145 h 1145"/>
                  <a:gd name="T8" fmla="*/ 156 w 733"/>
                  <a:gd name="T9" fmla="*/ 1145 h 1145"/>
                </a:gdLst>
                <a:ahLst/>
                <a:cxnLst>
                  <a:cxn ang="0">
                    <a:pos x="T0" y="T1"/>
                  </a:cxn>
                  <a:cxn ang="0">
                    <a:pos x="T2" y="T3"/>
                  </a:cxn>
                  <a:cxn ang="0">
                    <a:pos x="T4" y="T5"/>
                  </a:cxn>
                  <a:cxn ang="0">
                    <a:pos x="T6" y="T7"/>
                  </a:cxn>
                  <a:cxn ang="0">
                    <a:pos x="T8" y="T9"/>
                  </a:cxn>
                </a:cxnLst>
                <a:rect l="0" t="0" r="r" b="b"/>
                <a:pathLst>
                  <a:path w="733" h="1145">
                    <a:moveTo>
                      <a:pt x="156" y="1145"/>
                    </a:moveTo>
                    <a:lnTo>
                      <a:pt x="733" y="0"/>
                    </a:lnTo>
                    <a:lnTo>
                      <a:pt x="580" y="0"/>
                    </a:lnTo>
                    <a:lnTo>
                      <a:pt x="0" y="1145"/>
                    </a:lnTo>
                    <a:lnTo>
                      <a:pt x="156" y="1145"/>
                    </a:lnTo>
                    <a:close/>
                  </a:path>
                </a:pathLst>
              </a:custGeom>
              <a:solidFill>
                <a:srgbClr val="6168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sp>
            <p:nvSpPr>
              <p:cNvPr id="24" name="Freeform 11"/>
              <p:cNvSpPr/>
              <p:nvPr>
                <p:custDataLst>
                  <p:tags r:id="rId8"/>
                </p:custDataLst>
              </p:nvPr>
            </p:nvSpPr>
            <p:spPr bwMode="auto">
              <a:xfrm>
                <a:off x="7196138" y="4618038"/>
                <a:ext cx="1163638" cy="1817688"/>
              </a:xfrm>
              <a:custGeom>
                <a:avLst/>
                <a:gdLst>
                  <a:gd name="T0" fmla="*/ 577 w 733"/>
                  <a:gd name="T1" fmla="*/ 1145 h 1145"/>
                  <a:gd name="T2" fmla="*/ 0 w 733"/>
                  <a:gd name="T3" fmla="*/ 0 h 1145"/>
                  <a:gd name="T4" fmla="*/ 156 w 733"/>
                  <a:gd name="T5" fmla="*/ 0 h 1145"/>
                  <a:gd name="T6" fmla="*/ 733 w 733"/>
                  <a:gd name="T7" fmla="*/ 1145 h 1145"/>
                  <a:gd name="T8" fmla="*/ 577 w 733"/>
                  <a:gd name="T9" fmla="*/ 1145 h 1145"/>
                </a:gdLst>
                <a:ahLst/>
                <a:cxnLst>
                  <a:cxn ang="0">
                    <a:pos x="T0" y="T1"/>
                  </a:cxn>
                  <a:cxn ang="0">
                    <a:pos x="T2" y="T3"/>
                  </a:cxn>
                  <a:cxn ang="0">
                    <a:pos x="T4" y="T5"/>
                  </a:cxn>
                  <a:cxn ang="0">
                    <a:pos x="T6" y="T7"/>
                  </a:cxn>
                  <a:cxn ang="0">
                    <a:pos x="T8" y="T9"/>
                  </a:cxn>
                </a:cxnLst>
                <a:rect l="0" t="0" r="r" b="b"/>
                <a:pathLst>
                  <a:path w="733" h="1145">
                    <a:moveTo>
                      <a:pt x="577" y="1145"/>
                    </a:moveTo>
                    <a:lnTo>
                      <a:pt x="0" y="0"/>
                    </a:lnTo>
                    <a:lnTo>
                      <a:pt x="156" y="0"/>
                    </a:lnTo>
                    <a:lnTo>
                      <a:pt x="733" y="1145"/>
                    </a:lnTo>
                    <a:lnTo>
                      <a:pt x="577" y="1145"/>
                    </a:lnTo>
                    <a:close/>
                  </a:path>
                </a:pathLst>
              </a:custGeom>
              <a:solidFill>
                <a:srgbClr val="6168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grpSp>
        <p:sp>
          <p:nvSpPr>
            <p:cNvPr id="314" name="文本框 313"/>
            <p:cNvSpPr txBox="1"/>
            <p:nvPr>
              <p:custDataLst>
                <p:tags r:id="rId9"/>
              </p:custDataLst>
            </p:nvPr>
          </p:nvSpPr>
          <p:spPr>
            <a:xfrm>
              <a:off x="4228" y="4272"/>
              <a:ext cx="3419" cy="4051"/>
            </a:xfrm>
            <a:prstGeom prst="rect">
              <a:avLst/>
            </a:prstGeom>
            <a:noFill/>
          </p:spPr>
          <p:txBody>
            <a:bodyPr wrap="square" rtlCol="0">
              <a:noAutofit/>
            </a:bodyPr>
            <a:p>
              <a:pPr>
                <a:lnSpc>
                  <a:spcPct val="130000"/>
                </a:lnSpc>
              </a:pPr>
              <a:r>
                <a:rPr lang="en-US" altLang="zh-CN" sz="1600" b="1">
                  <a:latin typeface="思源黑体 CN Medium" panose="020B0600000000000000" charset="-122"/>
                  <a:ea typeface="思源黑体 CN Medium" panose="020B0600000000000000" charset="-122"/>
                  <a:cs typeface="思源黑体 CN Medium" panose="020B0600000000000000" charset="-122"/>
                </a:rPr>
                <a:t>2000</a:t>
              </a:r>
              <a:r>
                <a:rPr lang="zh-CN" altLang="en-US" sz="1600" b="1">
                  <a:latin typeface="思源黑体 CN Medium" panose="020B0600000000000000" charset="-122"/>
                  <a:ea typeface="思源黑体 CN Medium" panose="020B0600000000000000" charset="-122"/>
                  <a:cs typeface="思源黑体 CN Medium" panose="020B0600000000000000" charset="-122"/>
                </a:rPr>
                <a:t>年</a:t>
              </a:r>
              <a:r>
                <a:rPr lang="en-US" altLang="zh-CN" sz="1600" b="1">
                  <a:latin typeface="思源黑体 CN Medium" panose="020B0600000000000000" charset="-122"/>
                  <a:ea typeface="思源黑体 CN Medium" panose="020B0600000000000000" charset="-122"/>
                  <a:cs typeface="思源黑体 CN Medium" panose="020B0600000000000000" charset="-122"/>
                </a:rPr>
                <a:t>800</a:t>
              </a:r>
              <a:r>
                <a:rPr lang="zh-CN" altLang="en-US" sz="1600" b="1">
                  <a:latin typeface="思源黑体 CN Medium" panose="020B0600000000000000" charset="-122"/>
                  <a:ea typeface="思源黑体 CN Medium" panose="020B0600000000000000" charset="-122"/>
                  <a:cs typeface="思源黑体 CN Medium" panose="020B0600000000000000" charset="-122"/>
                </a:rPr>
                <a:t>只股票，</a:t>
              </a: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en-US" altLang="zh-CN" sz="1600" b="1">
                  <a:latin typeface="思源黑体 CN Medium" panose="020B0600000000000000" charset="-122"/>
                  <a:ea typeface="思源黑体 CN Medium" panose="020B0600000000000000" charset="-122"/>
                  <a:cs typeface="思源黑体 CN Medium" panose="020B0600000000000000" charset="-122"/>
                </a:rPr>
                <a:t>2006</a:t>
              </a:r>
              <a:r>
                <a:rPr lang="zh-CN" altLang="en-US" sz="1600" b="1">
                  <a:latin typeface="思源黑体 CN Medium" panose="020B0600000000000000" charset="-122"/>
                  <a:ea typeface="思源黑体 CN Medium" panose="020B0600000000000000" charset="-122"/>
                  <a:cs typeface="思源黑体 CN Medium" panose="020B0600000000000000" charset="-122"/>
                </a:rPr>
                <a:t>年</a:t>
              </a:r>
              <a:r>
                <a:rPr lang="en-US" altLang="zh-CN" sz="1600" b="1">
                  <a:latin typeface="思源黑体 CN Medium" panose="020B0600000000000000" charset="-122"/>
                  <a:ea typeface="思源黑体 CN Medium" panose="020B0600000000000000" charset="-122"/>
                  <a:cs typeface="思源黑体 CN Medium" panose="020B0600000000000000" charset="-122"/>
                </a:rPr>
                <a:t>1000</a:t>
              </a:r>
              <a:r>
                <a:rPr lang="zh-CN" altLang="en-US" sz="1600" b="1">
                  <a:latin typeface="思源黑体 CN Medium" panose="020B0600000000000000" charset="-122"/>
                  <a:ea typeface="思源黑体 CN Medium" panose="020B0600000000000000" charset="-122"/>
                  <a:cs typeface="思源黑体 CN Medium" panose="020B0600000000000000" charset="-122"/>
                </a:rPr>
                <a:t>只股票，</a:t>
              </a: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en-US" altLang="zh-CN" sz="1600" b="1">
                  <a:latin typeface="思源黑体 CN Medium" panose="020B0600000000000000" charset="-122"/>
                  <a:ea typeface="思源黑体 CN Medium" panose="020B0600000000000000" charset="-122"/>
                  <a:cs typeface="思源黑体 CN Medium" panose="020B0600000000000000" charset="-122"/>
                </a:rPr>
                <a:t>2011</a:t>
              </a:r>
              <a:r>
                <a:rPr lang="zh-CN" altLang="en-US" sz="1600" b="1">
                  <a:latin typeface="思源黑体 CN Medium" panose="020B0600000000000000" charset="-122"/>
                  <a:ea typeface="思源黑体 CN Medium" panose="020B0600000000000000" charset="-122"/>
                  <a:cs typeface="思源黑体 CN Medium" panose="020B0600000000000000" charset="-122"/>
                </a:rPr>
                <a:t>年</a:t>
              </a:r>
              <a:r>
                <a:rPr lang="en-US" altLang="zh-CN" sz="1600" b="1">
                  <a:latin typeface="思源黑体 CN Medium" panose="020B0600000000000000" charset="-122"/>
                  <a:ea typeface="思源黑体 CN Medium" panose="020B0600000000000000" charset="-122"/>
                  <a:cs typeface="思源黑体 CN Medium" panose="020B0600000000000000" charset="-122"/>
                </a:rPr>
                <a:t>1800</a:t>
              </a:r>
              <a:r>
                <a:rPr lang="zh-CN" altLang="en-US" sz="1600" b="1">
                  <a:latin typeface="思源黑体 CN Medium" panose="020B0600000000000000" charset="-122"/>
                  <a:ea typeface="思源黑体 CN Medium" panose="020B0600000000000000" charset="-122"/>
                  <a:cs typeface="思源黑体 CN Medium" panose="020B0600000000000000" charset="-122"/>
                </a:rPr>
                <a:t>只股票，</a:t>
              </a: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en-US" altLang="zh-CN" sz="1600" b="1">
                  <a:latin typeface="思源黑体 CN Medium" panose="020B0600000000000000" charset="-122"/>
                  <a:ea typeface="思源黑体 CN Medium" panose="020B0600000000000000" charset="-122"/>
                  <a:cs typeface="思源黑体 CN Medium" panose="020B0600000000000000" charset="-122"/>
                </a:rPr>
                <a:t>2016</a:t>
              </a:r>
              <a:r>
                <a:rPr lang="zh-CN" altLang="en-US" sz="1600" b="1">
                  <a:latin typeface="思源黑体 CN Medium" panose="020B0600000000000000" charset="-122"/>
                  <a:ea typeface="思源黑体 CN Medium" panose="020B0600000000000000" charset="-122"/>
                  <a:cs typeface="思源黑体 CN Medium" panose="020B0600000000000000" charset="-122"/>
                </a:rPr>
                <a:t>年</a:t>
              </a:r>
              <a:r>
                <a:rPr lang="en-US" altLang="zh-CN" sz="1600" b="1">
                  <a:latin typeface="思源黑体 CN Medium" panose="020B0600000000000000" charset="-122"/>
                  <a:ea typeface="思源黑体 CN Medium" panose="020B0600000000000000" charset="-122"/>
                  <a:cs typeface="思源黑体 CN Medium" panose="020B0600000000000000" charset="-122"/>
                </a:rPr>
                <a:t>2500</a:t>
              </a:r>
              <a:r>
                <a:rPr lang="zh-CN" altLang="en-US" sz="1600" b="1">
                  <a:latin typeface="思源黑体 CN Medium" panose="020B0600000000000000" charset="-122"/>
                  <a:ea typeface="思源黑体 CN Medium" panose="020B0600000000000000" charset="-122"/>
                  <a:cs typeface="思源黑体 CN Medium" panose="020B0600000000000000" charset="-122"/>
                </a:rPr>
                <a:t>只股票，</a:t>
              </a: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en-US" altLang="zh-CN" sz="1600" b="1">
                  <a:latin typeface="思源黑体 CN Medium" panose="020B0600000000000000" charset="-122"/>
                  <a:ea typeface="思源黑体 CN Medium" panose="020B0600000000000000" charset="-122"/>
                  <a:cs typeface="思源黑体 CN Medium" panose="020B0600000000000000" charset="-122"/>
                </a:rPr>
                <a:t>2019</a:t>
              </a:r>
              <a:r>
                <a:rPr lang="zh-CN" altLang="en-US" sz="1600" b="1">
                  <a:latin typeface="思源黑体 CN Medium" panose="020B0600000000000000" charset="-122"/>
                  <a:ea typeface="思源黑体 CN Medium" panose="020B0600000000000000" charset="-122"/>
                  <a:cs typeface="思源黑体 CN Medium" panose="020B0600000000000000" charset="-122"/>
                </a:rPr>
                <a:t>年</a:t>
              </a:r>
              <a:r>
                <a:rPr lang="en-US" altLang="zh-CN" sz="1600" b="1">
                  <a:latin typeface="思源黑体 CN Medium" panose="020B0600000000000000" charset="-122"/>
                  <a:ea typeface="思源黑体 CN Medium" panose="020B0600000000000000" charset="-122"/>
                  <a:cs typeface="思源黑体 CN Medium" panose="020B0600000000000000" charset="-122"/>
                </a:rPr>
                <a:t>3100</a:t>
              </a:r>
              <a:r>
                <a:rPr lang="zh-CN" altLang="en-US" sz="1600" b="1">
                  <a:latin typeface="思源黑体 CN Medium" panose="020B0600000000000000" charset="-122"/>
                  <a:ea typeface="思源黑体 CN Medium" panose="020B0600000000000000" charset="-122"/>
                  <a:cs typeface="思源黑体 CN Medium" panose="020B0600000000000000" charset="-122"/>
                </a:rPr>
                <a:t>只股票，</a:t>
              </a: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zh-CN" altLang="en-US" sz="1600" b="1">
                  <a:latin typeface="思源黑体 CN Medium" panose="020B0600000000000000" charset="-122"/>
                  <a:ea typeface="思源黑体 CN Medium" panose="020B0600000000000000" charset="-122"/>
                  <a:cs typeface="思源黑体 CN Medium" panose="020B0600000000000000" charset="-122"/>
                </a:rPr>
                <a:t>现在</a:t>
              </a:r>
              <a:r>
                <a:rPr lang="zh-CN" sz="1600" b="1">
                  <a:latin typeface="思源黑体 CN Medium" panose="020B0600000000000000" charset="-122"/>
                  <a:ea typeface="思源黑体 CN Medium" panose="020B0600000000000000" charset="-122"/>
                  <a:cs typeface="思源黑体 CN Medium" panose="020B0600000000000000" charset="-122"/>
                </a:rPr>
                <a:t>近</a:t>
              </a:r>
              <a:r>
                <a:rPr lang="en-US" altLang="zh-CN" sz="1600" b="1">
                  <a:latin typeface="思源黑体 CN Medium" panose="020B0600000000000000" charset="-122"/>
                  <a:ea typeface="思源黑体 CN Medium" panose="020B0600000000000000" charset="-122"/>
                  <a:cs typeface="思源黑体 CN Medium" panose="020B0600000000000000" charset="-122"/>
                </a:rPr>
                <a:t>5000</a:t>
              </a:r>
              <a:r>
                <a:rPr lang="zh-CN" altLang="en-US" sz="1600" b="1">
                  <a:latin typeface="思源黑体 CN Medium" panose="020B0600000000000000" charset="-122"/>
                  <a:ea typeface="思源黑体 CN Medium" panose="020B0600000000000000" charset="-122"/>
                  <a:cs typeface="思源黑体 CN Medium" panose="020B0600000000000000" charset="-122"/>
                </a:rPr>
                <a:t>只股票，</a:t>
              </a: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r>
                <a:rPr lang="zh-CN" altLang="en-US" sz="1600" b="1">
                  <a:latin typeface="思源黑体 CN Medium" panose="020B0600000000000000" charset="-122"/>
                  <a:ea typeface="思源黑体 CN Medium" panose="020B0600000000000000" charset="-122"/>
                  <a:cs typeface="思源黑体 CN Medium" panose="020B0600000000000000" charset="-122"/>
                </a:rPr>
                <a:t>未来。。。</a:t>
              </a: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a:p>
              <a:pPr>
                <a:lnSpc>
                  <a:spcPct val="130000"/>
                </a:lnSpc>
              </a:pPr>
              <a:endParaRPr lang="zh-CN" altLang="en-US" sz="1600" b="1">
                <a:latin typeface="思源黑体 CN Medium" panose="020B0600000000000000" charset="-122"/>
                <a:ea typeface="思源黑体 CN Medium" panose="020B0600000000000000" charset="-122"/>
                <a:cs typeface="思源黑体 CN Medium" panose="020B0600000000000000" charset="-122"/>
              </a:endParaRPr>
            </a:p>
          </p:txBody>
        </p:sp>
        <p:grpSp>
          <p:nvGrpSpPr>
            <p:cNvPr id="25" name="组合 24"/>
            <p:cNvGrpSpPr/>
            <p:nvPr/>
          </p:nvGrpSpPr>
          <p:grpSpPr>
            <a:xfrm>
              <a:off x="12607" y="4492"/>
              <a:ext cx="2626" cy="4437"/>
              <a:chOff x="4903788" y="4137025"/>
              <a:chExt cx="1444625" cy="2439988"/>
            </a:xfrm>
            <a:solidFill>
              <a:srgbClr val="595959"/>
            </a:solidFill>
          </p:grpSpPr>
          <p:sp>
            <p:nvSpPr>
              <p:cNvPr id="26" name="Freeform 17"/>
              <p:cNvSpPr>
                <a:spLocks noEditPoints="1"/>
              </p:cNvSpPr>
              <p:nvPr>
                <p:custDataLst>
                  <p:tags r:id="rId10"/>
                </p:custDataLst>
              </p:nvPr>
            </p:nvSpPr>
            <p:spPr bwMode="auto">
              <a:xfrm>
                <a:off x="4903788" y="4314825"/>
                <a:ext cx="1444625" cy="2262188"/>
              </a:xfrm>
              <a:custGeom>
                <a:avLst/>
                <a:gdLst>
                  <a:gd name="T0" fmla="*/ 27 w 636"/>
                  <a:gd name="T1" fmla="*/ 105 h 997"/>
                  <a:gd name="T2" fmla="*/ 192 w 636"/>
                  <a:gd name="T3" fmla="*/ 259 h 997"/>
                  <a:gd name="T4" fmla="*/ 229 w 636"/>
                  <a:gd name="T5" fmla="*/ 265 h 997"/>
                  <a:gd name="T6" fmla="*/ 229 w 636"/>
                  <a:gd name="T7" fmla="*/ 493 h 997"/>
                  <a:gd name="T8" fmla="*/ 236 w 636"/>
                  <a:gd name="T9" fmla="*/ 526 h 997"/>
                  <a:gd name="T10" fmla="*/ 235 w 636"/>
                  <a:gd name="T11" fmla="*/ 532 h 997"/>
                  <a:gd name="T12" fmla="*/ 235 w 636"/>
                  <a:gd name="T13" fmla="*/ 946 h 997"/>
                  <a:gd name="T14" fmla="*/ 287 w 636"/>
                  <a:gd name="T15" fmla="*/ 997 h 997"/>
                  <a:gd name="T16" fmla="*/ 287 w 636"/>
                  <a:gd name="T17" fmla="*/ 997 h 997"/>
                  <a:gd name="T18" fmla="*/ 338 w 636"/>
                  <a:gd name="T19" fmla="*/ 946 h 997"/>
                  <a:gd name="T20" fmla="*/ 337 w 636"/>
                  <a:gd name="T21" fmla="*/ 591 h 997"/>
                  <a:gd name="T22" fmla="*/ 343 w 636"/>
                  <a:gd name="T23" fmla="*/ 591 h 997"/>
                  <a:gd name="T24" fmla="*/ 344 w 636"/>
                  <a:gd name="T25" fmla="*/ 591 h 997"/>
                  <a:gd name="T26" fmla="*/ 345 w 636"/>
                  <a:gd name="T27" fmla="*/ 946 h 997"/>
                  <a:gd name="T28" fmla="*/ 396 w 636"/>
                  <a:gd name="T29" fmla="*/ 997 h 997"/>
                  <a:gd name="T30" fmla="*/ 396 w 636"/>
                  <a:gd name="T31" fmla="*/ 997 h 997"/>
                  <a:gd name="T32" fmla="*/ 447 w 636"/>
                  <a:gd name="T33" fmla="*/ 946 h 997"/>
                  <a:gd name="T34" fmla="*/ 447 w 636"/>
                  <a:gd name="T35" fmla="*/ 540 h 997"/>
                  <a:gd name="T36" fmla="*/ 456 w 636"/>
                  <a:gd name="T37" fmla="*/ 547 h 997"/>
                  <a:gd name="T38" fmla="*/ 476 w 636"/>
                  <a:gd name="T39" fmla="*/ 552 h 997"/>
                  <a:gd name="T40" fmla="*/ 514 w 636"/>
                  <a:gd name="T41" fmla="*/ 530 h 997"/>
                  <a:gd name="T42" fmla="*/ 415 w 636"/>
                  <a:gd name="T43" fmla="*/ 170 h 997"/>
                  <a:gd name="T44" fmla="*/ 411 w 636"/>
                  <a:gd name="T45" fmla="*/ 168 h 997"/>
                  <a:gd name="T46" fmla="*/ 371 w 636"/>
                  <a:gd name="T47" fmla="*/ 151 h 997"/>
                  <a:gd name="T48" fmla="*/ 343 w 636"/>
                  <a:gd name="T49" fmla="*/ 179 h 997"/>
                  <a:gd name="T50" fmla="*/ 316 w 636"/>
                  <a:gd name="T51" fmla="*/ 150 h 997"/>
                  <a:gd name="T52" fmla="*/ 316 w 636"/>
                  <a:gd name="T53" fmla="*/ 150 h 997"/>
                  <a:gd name="T54" fmla="*/ 278 w 636"/>
                  <a:gd name="T55" fmla="*/ 167 h 997"/>
                  <a:gd name="T56" fmla="*/ 269 w 636"/>
                  <a:gd name="T57" fmla="*/ 170 h 997"/>
                  <a:gd name="T58" fmla="*/ 218 w 636"/>
                  <a:gd name="T59" fmla="*/ 176 h 997"/>
                  <a:gd name="T60" fmla="*/ 87 w 636"/>
                  <a:gd name="T61" fmla="*/ 34 h 997"/>
                  <a:gd name="T62" fmla="*/ 31 w 636"/>
                  <a:gd name="T63" fmla="*/ 12 h 997"/>
                  <a:gd name="T64" fmla="*/ 27 w 636"/>
                  <a:gd name="T65" fmla="*/ 105 h 997"/>
                  <a:gd name="T66" fmla="*/ 457 w 636"/>
                  <a:gd name="T67" fmla="*/ 324 h 997"/>
                  <a:gd name="T68" fmla="*/ 457 w 636"/>
                  <a:gd name="T69" fmla="*/ 448 h 997"/>
                  <a:gd name="T70" fmla="*/ 457 w 636"/>
                  <a:gd name="T71" fmla="*/ 324 h 997"/>
                  <a:gd name="T72" fmla="*/ 316 w 636"/>
                  <a:gd name="T73" fmla="*/ 362 h 997"/>
                  <a:gd name="T74" fmla="*/ 343 w 636"/>
                  <a:gd name="T75" fmla="*/ 183 h 997"/>
                  <a:gd name="T76" fmla="*/ 344 w 636"/>
                  <a:gd name="T77" fmla="*/ 183 h 997"/>
                  <a:gd name="T78" fmla="*/ 370 w 636"/>
                  <a:gd name="T79" fmla="*/ 362 h 997"/>
                  <a:gd name="T80" fmla="*/ 344 w 636"/>
                  <a:gd name="T81" fmla="*/ 399 h 997"/>
                  <a:gd name="T82" fmla="*/ 343 w 636"/>
                  <a:gd name="T83" fmla="*/ 399 h 997"/>
                  <a:gd name="T84" fmla="*/ 316 w 636"/>
                  <a:gd name="T85" fmla="*/ 3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6" h="997">
                    <a:moveTo>
                      <a:pt x="27" y="105"/>
                    </a:moveTo>
                    <a:cubicBezTo>
                      <a:pt x="55" y="152"/>
                      <a:pt x="114" y="234"/>
                      <a:pt x="192" y="259"/>
                    </a:cubicBezTo>
                    <a:cubicBezTo>
                      <a:pt x="204" y="263"/>
                      <a:pt x="217" y="265"/>
                      <a:pt x="229" y="265"/>
                    </a:cubicBezTo>
                    <a:cubicBezTo>
                      <a:pt x="229" y="493"/>
                      <a:pt x="229" y="493"/>
                      <a:pt x="229" y="493"/>
                    </a:cubicBezTo>
                    <a:cubicBezTo>
                      <a:pt x="229" y="505"/>
                      <a:pt x="232" y="516"/>
                      <a:pt x="236" y="526"/>
                    </a:cubicBezTo>
                    <a:cubicBezTo>
                      <a:pt x="235" y="528"/>
                      <a:pt x="235" y="530"/>
                      <a:pt x="235" y="532"/>
                    </a:cubicBezTo>
                    <a:cubicBezTo>
                      <a:pt x="235" y="946"/>
                      <a:pt x="235" y="946"/>
                      <a:pt x="235" y="946"/>
                    </a:cubicBezTo>
                    <a:cubicBezTo>
                      <a:pt x="235" y="974"/>
                      <a:pt x="258" y="997"/>
                      <a:pt x="287" y="997"/>
                    </a:cubicBezTo>
                    <a:cubicBezTo>
                      <a:pt x="287" y="997"/>
                      <a:pt x="287" y="997"/>
                      <a:pt x="287" y="997"/>
                    </a:cubicBezTo>
                    <a:cubicBezTo>
                      <a:pt x="315" y="997"/>
                      <a:pt x="338" y="974"/>
                      <a:pt x="338" y="946"/>
                    </a:cubicBezTo>
                    <a:cubicBezTo>
                      <a:pt x="337" y="591"/>
                      <a:pt x="337" y="591"/>
                      <a:pt x="337" y="591"/>
                    </a:cubicBezTo>
                    <a:cubicBezTo>
                      <a:pt x="339" y="591"/>
                      <a:pt x="341" y="591"/>
                      <a:pt x="343" y="591"/>
                    </a:cubicBezTo>
                    <a:cubicBezTo>
                      <a:pt x="344" y="591"/>
                      <a:pt x="344" y="591"/>
                      <a:pt x="344" y="591"/>
                    </a:cubicBezTo>
                    <a:cubicBezTo>
                      <a:pt x="345" y="946"/>
                      <a:pt x="345" y="946"/>
                      <a:pt x="345" y="946"/>
                    </a:cubicBezTo>
                    <a:cubicBezTo>
                      <a:pt x="345" y="974"/>
                      <a:pt x="368" y="997"/>
                      <a:pt x="396" y="997"/>
                    </a:cubicBezTo>
                    <a:cubicBezTo>
                      <a:pt x="396" y="997"/>
                      <a:pt x="396" y="997"/>
                      <a:pt x="396" y="997"/>
                    </a:cubicBezTo>
                    <a:cubicBezTo>
                      <a:pt x="424" y="997"/>
                      <a:pt x="447" y="974"/>
                      <a:pt x="447" y="946"/>
                    </a:cubicBezTo>
                    <a:cubicBezTo>
                      <a:pt x="447" y="540"/>
                      <a:pt x="447" y="540"/>
                      <a:pt x="447" y="540"/>
                    </a:cubicBezTo>
                    <a:cubicBezTo>
                      <a:pt x="449" y="543"/>
                      <a:pt x="452" y="545"/>
                      <a:pt x="456" y="547"/>
                    </a:cubicBezTo>
                    <a:cubicBezTo>
                      <a:pt x="462" y="551"/>
                      <a:pt x="469" y="552"/>
                      <a:pt x="476" y="552"/>
                    </a:cubicBezTo>
                    <a:cubicBezTo>
                      <a:pt x="492" y="552"/>
                      <a:pt x="506" y="544"/>
                      <a:pt x="514" y="530"/>
                    </a:cubicBezTo>
                    <a:cubicBezTo>
                      <a:pt x="636" y="306"/>
                      <a:pt x="470" y="204"/>
                      <a:pt x="415" y="170"/>
                    </a:cubicBezTo>
                    <a:cubicBezTo>
                      <a:pt x="414" y="169"/>
                      <a:pt x="412" y="169"/>
                      <a:pt x="411" y="168"/>
                    </a:cubicBezTo>
                    <a:cubicBezTo>
                      <a:pt x="399" y="160"/>
                      <a:pt x="385" y="154"/>
                      <a:pt x="371" y="151"/>
                    </a:cubicBezTo>
                    <a:cubicBezTo>
                      <a:pt x="343" y="179"/>
                      <a:pt x="343" y="179"/>
                      <a:pt x="343" y="179"/>
                    </a:cubicBezTo>
                    <a:cubicBezTo>
                      <a:pt x="316" y="150"/>
                      <a:pt x="316" y="150"/>
                      <a:pt x="316" y="150"/>
                    </a:cubicBezTo>
                    <a:cubicBezTo>
                      <a:pt x="316" y="150"/>
                      <a:pt x="316" y="150"/>
                      <a:pt x="316" y="150"/>
                    </a:cubicBezTo>
                    <a:cubicBezTo>
                      <a:pt x="303" y="154"/>
                      <a:pt x="290" y="159"/>
                      <a:pt x="278" y="167"/>
                    </a:cubicBezTo>
                    <a:cubicBezTo>
                      <a:pt x="275" y="167"/>
                      <a:pt x="272" y="169"/>
                      <a:pt x="269" y="170"/>
                    </a:cubicBezTo>
                    <a:cubicBezTo>
                      <a:pt x="252" y="180"/>
                      <a:pt x="236" y="182"/>
                      <a:pt x="218" y="176"/>
                    </a:cubicBezTo>
                    <a:cubicBezTo>
                      <a:pt x="158" y="158"/>
                      <a:pt x="103" y="67"/>
                      <a:pt x="87" y="34"/>
                    </a:cubicBezTo>
                    <a:cubicBezTo>
                      <a:pt x="70" y="0"/>
                      <a:pt x="45" y="3"/>
                      <a:pt x="31" y="12"/>
                    </a:cubicBezTo>
                    <a:cubicBezTo>
                      <a:pt x="11" y="27"/>
                      <a:pt x="0" y="46"/>
                      <a:pt x="27" y="105"/>
                    </a:cubicBezTo>
                    <a:close/>
                    <a:moveTo>
                      <a:pt x="457" y="324"/>
                    </a:moveTo>
                    <a:cubicBezTo>
                      <a:pt x="474" y="356"/>
                      <a:pt x="477" y="395"/>
                      <a:pt x="457" y="448"/>
                    </a:cubicBezTo>
                    <a:lnTo>
                      <a:pt x="457" y="324"/>
                    </a:lnTo>
                    <a:close/>
                    <a:moveTo>
                      <a:pt x="316" y="362"/>
                    </a:moveTo>
                    <a:cubicBezTo>
                      <a:pt x="343" y="183"/>
                      <a:pt x="343" y="183"/>
                      <a:pt x="343" y="183"/>
                    </a:cubicBezTo>
                    <a:cubicBezTo>
                      <a:pt x="344" y="183"/>
                      <a:pt x="344" y="183"/>
                      <a:pt x="344" y="183"/>
                    </a:cubicBezTo>
                    <a:cubicBezTo>
                      <a:pt x="370" y="362"/>
                      <a:pt x="370" y="362"/>
                      <a:pt x="370" y="362"/>
                    </a:cubicBezTo>
                    <a:cubicBezTo>
                      <a:pt x="344" y="399"/>
                      <a:pt x="344" y="399"/>
                      <a:pt x="344" y="399"/>
                    </a:cubicBezTo>
                    <a:cubicBezTo>
                      <a:pt x="343" y="399"/>
                      <a:pt x="343" y="399"/>
                      <a:pt x="343" y="399"/>
                    </a:cubicBezTo>
                    <a:lnTo>
                      <a:pt x="316"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sp>
            <p:nvSpPr>
              <p:cNvPr id="28" name="Oval 18"/>
              <p:cNvSpPr>
                <a:spLocks noChangeArrowheads="1"/>
              </p:cNvSpPr>
              <p:nvPr>
                <p:custDataLst>
                  <p:tags r:id="rId11"/>
                </p:custDataLst>
              </p:nvPr>
            </p:nvSpPr>
            <p:spPr bwMode="auto">
              <a:xfrm>
                <a:off x="5430838" y="4137025"/>
                <a:ext cx="506413" cy="504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charset="-122"/>
                  <a:ea typeface="思源黑体 CN Medium" panose="020B0600000000000000" charset="-122"/>
                </a:endParaRPr>
              </a:p>
            </p:txBody>
          </p:sp>
        </p:grpSp>
        <p:sp>
          <p:nvSpPr>
            <p:cNvPr id="29" name="文本框 28"/>
            <p:cNvSpPr txBox="1"/>
            <p:nvPr>
              <p:custDataLst>
                <p:tags r:id="rId12"/>
              </p:custDataLst>
            </p:nvPr>
          </p:nvSpPr>
          <p:spPr>
            <a:xfrm>
              <a:off x="7539" y="4636"/>
              <a:ext cx="4439" cy="1645"/>
            </a:xfrm>
            <a:prstGeom prst="rect">
              <a:avLst/>
            </a:prstGeom>
            <a:noFill/>
          </p:spPr>
          <p:txBody>
            <a:bodyPr wrap="square" rtlCol="0" anchor="t">
              <a:noAutofit/>
            </a:bodyPr>
            <a:p>
              <a:pPr>
                <a:lnSpc>
                  <a:spcPct val="130000"/>
                </a:lnSpc>
              </a:pPr>
              <a:r>
                <a:rPr lang="zh-CN" altLang="en-US" b="1">
                  <a:solidFill>
                    <a:srgbClr val="FF0000"/>
                  </a:solidFill>
                  <a:latin typeface="思源黑体 CN Medium" panose="020B0600000000000000" charset="-122"/>
                  <a:ea typeface="思源黑体 CN Medium" panose="020B0600000000000000" charset="-122"/>
                  <a:cs typeface="思源黑体 CN Medium" panose="020B0600000000000000" charset="-122"/>
                  <a:sym typeface="+mn-ea"/>
                </a:rPr>
                <a:t>股票数量越来越多的情况下，怎么选是关键！</a:t>
              </a:r>
              <a:endParaRPr lang="zh-CN" altLang="en-US" b="1">
                <a:solidFill>
                  <a:srgbClr val="FF0000"/>
                </a:solidFill>
                <a:latin typeface="思源黑体 CN Medium" panose="020B0600000000000000" charset="-122"/>
                <a:ea typeface="思源黑体 CN Medium" panose="020B0600000000000000" charset="-122"/>
                <a:cs typeface="思源黑体 CN Medium" panose="020B0600000000000000" charset="-122"/>
                <a:sym typeface="+mn-ea"/>
              </a:endParaRPr>
            </a:p>
            <a:p>
              <a:pPr>
                <a:lnSpc>
                  <a:spcPct val="130000"/>
                </a:lnSpc>
              </a:pPr>
              <a:r>
                <a:rPr lang="zh-CN" altLang="en-US" b="1">
                  <a:solidFill>
                    <a:srgbClr val="FF0000"/>
                  </a:solidFill>
                  <a:latin typeface="思源黑体 CN Medium" panose="020B0600000000000000" charset="-122"/>
                  <a:ea typeface="思源黑体 CN Medium" panose="020B0600000000000000" charset="-122"/>
                  <a:cs typeface="思源黑体 CN Medium" panose="020B0600000000000000" charset="-122"/>
                  <a:sym typeface="+mn-ea"/>
                </a:rPr>
                <a:t>选对=牛市，选错=熊市</a:t>
              </a:r>
              <a:endParaRPr lang="zh-CN" altLang="en-US" b="1">
                <a:solidFill>
                  <a:srgbClr val="FF0000"/>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grpSp>
    </p:spTree>
    <p:custDataLst>
      <p:tags r:id="rId13"/>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三月份选对的表现</a:t>
            </a:r>
            <a:endPar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100" name="图片 99"/>
          <p:cNvPicPr/>
          <p:nvPr/>
        </p:nvPicPr>
        <p:blipFill>
          <a:blip r:embed="rId1"/>
          <a:stretch>
            <a:fillRect/>
          </a:stretch>
        </p:blipFill>
        <p:spPr>
          <a:xfrm>
            <a:off x="1534795" y="960755"/>
            <a:ext cx="8975725" cy="5398770"/>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三月份选对的表现</a:t>
            </a:r>
            <a:endParaRPr lang="zh-CN"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101" name="图片 100"/>
          <p:cNvPicPr/>
          <p:nvPr/>
        </p:nvPicPr>
        <p:blipFill>
          <a:blip r:embed="rId1"/>
          <a:stretch>
            <a:fillRect/>
          </a:stretch>
        </p:blipFill>
        <p:spPr>
          <a:xfrm>
            <a:off x="1558290" y="1020445"/>
            <a:ext cx="8895080" cy="5328920"/>
          </a:xfrm>
          <a:prstGeom prst="rect">
            <a:avLst/>
          </a:prstGeom>
          <a:noFill/>
          <a:ln w="9525">
            <a:noFill/>
          </a:ln>
        </p:spPr>
      </p:pic>
    </p:spTree>
    <p:custDataLst>
      <p:tags r:id="rId2"/>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COMMONDATA" val="eyJoZGlkIjoiNjI2MTNiNzhjOWZkYTBhNjM0NmQ0ODkyMWE1NDFjNjEifQ=="/>
  <p:tag name="KSO_WPP_MARK_KEY" val="257877f6-fe8c-4c47-ab4c-274c99a6a79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p="http://schemas.openxmlformats.org/presentationml/2006/main">
  <p:tag name="KSO_WM_UNIT_PLACING_PICTURE_USER_VIEWPORT" val="{&quot;height&quot;:2082,&quot;width&quot;:10544}"/>
</p:tagLst>
</file>

<file path=ppt/tags/tag34.xml><?xml version="1.0" encoding="utf-8"?>
<p:tagLst xmlns:p="http://schemas.openxmlformats.org/presentationml/2006/main">
  <p:tag name="KSO_WM_BEAUTIFY_FLAG" val=""/>
  <p:tag name="KSO_WM_UNIT_PLACING_PICTURE_USER_VIEWPORT" val="{&quot;height&quot;:9108,&quot;width&quot;:5681}"/>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176"/>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PLACING_PICTURE_USER_VIEWPORT" val="{&quot;height&quot;:10800,&quot;width&quot;:19200}"/>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TAG_VERSION" val="1.0"/>
  <p:tag name="KSO_WM_BEAUTIFY_FLAG" val=""/>
  <p:tag name="KSO_WM_TEMPLATE_CATEGORY" val="diagram"/>
  <p:tag name="KSO_WM_TEMPLATE_INDEX" val="20181958"/>
  <p:tag name="KSO_WM_UNIT_TYPE" val="n_h_f"/>
  <p:tag name="KSO_WM_UNIT_INDEX" val="1_1_2"/>
  <p:tag name="KSO_WM_UNIT_ID" val="diagram20181958_1*n_h_f*1_1_2"/>
  <p:tag name="KSO_WM_UNIT_LAYERLEVEL" val="1_1_1"/>
  <p:tag name="KSO_WM_UNIT_VALUE" val="63"/>
  <p:tag name="KSO_WM_UNIT_HIGHLIGHT" val="0"/>
  <p:tag name="KSO_WM_UNIT_COMPATIBLE" val="0"/>
  <p:tag name="KSO_WM_UNIT_CLEAR" val="0"/>
  <p:tag name="KSO_WM_DIAGRAM_GROUP_CODE" val="n1-1"/>
  <p:tag name="KSO_WM_UNIT_PRESET_TEXT" val="请在这里输入您的内容文字请在这里输入您的内容文字请在这里输入您的内容文字请在这里输入您的内容文字。"/>
  <p:tag name="KSO_WM_UNIT_TEXT_FILL_FORE_SCHEMECOLOR_INDEX" val="13"/>
  <p:tag name="KSO_WM_UNIT_TEXT_FILL_TYPE"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176"/>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176"/>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2668</Words>
  <Application>WPS 演示</Application>
  <PresentationFormat>自定义</PresentationFormat>
  <Paragraphs>154</Paragraphs>
  <Slides>28</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28</vt:i4>
      </vt:variant>
    </vt:vector>
  </HeadingPairs>
  <TitlesOfParts>
    <vt:vector size="45" baseType="lpstr">
      <vt:lpstr>Arial</vt:lpstr>
      <vt:lpstr>宋体</vt:lpstr>
      <vt:lpstr>Wingdings</vt:lpstr>
      <vt:lpstr>微软雅黑</vt:lpstr>
      <vt:lpstr>Wingdings</vt:lpstr>
      <vt:lpstr>思源黑体 CN Medium</vt:lpstr>
      <vt:lpstr>黑体</vt:lpstr>
      <vt:lpstr>思源黑体 CN Normal</vt:lpstr>
      <vt:lpstr>思源黑体 CN Light</vt:lpstr>
      <vt:lpstr>思源黑体 CN Bold</vt:lpstr>
      <vt:lpstr>Noto Sans S Chinese Medium</vt:lpstr>
      <vt:lpstr>DIN Black</vt:lpstr>
      <vt:lpstr>Segoe Print</vt:lpstr>
      <vt:lpstr>Noto Sans S Chinese Bold</vt:lpstr>
      <vt:lpstr>Arial Unicode MS</vt:lpstr>
      <vt:lpstr>Calibri</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宓睿</cp:lastModifiedBy>
  <cp:revision>332</cp:revision>
  <dcterms:created xsi:type="dcterms:W3CDTF">2019-06-19T02:08:00Z</dcterms:created>
  <dcterms:modified xsi:type="dcterms:W3CDTF">2023-04-04T12:10:28Z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39AC183D34C64388921F090A2BD7D1CB_13</vt:lpwstr>
  </property>
</Properties>
</file>