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16"/>
  </p:handoutMasterIdLst>
  <p:sldIdLst>
    <p:sldId id="263" r:id="rId4"/>
    <p:sldId id="271" r:id="rId6"/>
    <p:sldId id="369" r:id="rId7"/>
    <p:sldId id="330" r:id="rId8"/>
    <p:sldId id="346" r:id="rId9"/>
    <p:sldId id="396" r:id="rId10"/>
    <p:sldId id="392" r:id="rId11"/>
    <p:sldId id="393" r:id="rId12"/>
    <p:sldId id="398" r:id="rId13"/>
    <p:sldId id="397" r:id="rId14"/>
    <p:sldId id="357" r:id="rId15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1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336" y="173"/>
      </p:cViewPr>
      <p:guideLst>
        <p:guide orient="horz" pos="2131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37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经传多赢投研总监：杨春虎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:A1120619100003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4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6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2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6.xml"/><Relationship Id="rId5" Type="http://schemas.openxmlformats.org/officeDocument/2006/relationships/tags" Target="../tags/tag135.xml"/><Relationship Id="rId4" Type="http://schemas.openxmlformats.org/officeDocument/2006/relationships/image" Target="../media/image3.png"/><Relationship Id="rId3" Type="http://schemas.openxmlformats.org/officeDocument/2006/relationships/tags" Target="../tags/tag134.xml"/><Relationship Id="rId2" Type="http://schemas.openxmlformats.org/officeDocument/2006/relationships/image" Target="../media/image1.png"/><Relationship Id="rId1" Type="http://schemas.openxmlformats.org/officeDocument/2006/relationships/tags" Target="../tags/tag13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124.xml"/><Relationship Id="rId12" Type="http://schemas.openxmlformats.org/officeDocument/2006/relationships/image" Target="../media/image7.png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5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6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7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8.xml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9.xml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1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38658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400-</a:t>
            </a:r>
            <a:r>
              <a:rPr lang="en-US" altLang="zh-CN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</a:t>
            </a: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我们举报！</a:t>
            </a:r>
            <a:endParaRPr lang="zh-CN" altLang="en-US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 dirty="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20241" y="1294760"/>
            <a:ext cx="7567559" cy="252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红盘止跌</a:t>
            </a:r>
            <a:endParaRPr 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自主可控</a:t>
            </a:r>
            <a:endParaRPr 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83580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789930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745480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926580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杨春虎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5783580" y="4485640"/>
            <a:ext cx="4928870" cy="374650"/>
            <a:chOff x="7093" y="6616"/>
            <a:chExt cx="8664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8664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A1120619100003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061960" y="3982720"/>
            <a:ext cx="2800350" cy="381635"/>
            <a:chOff x="10918" y="5734"/>
            <a:chExt cx="4072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700" y="5745"/>
              <a:ext cx="2290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 smtClean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2025.4.08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25" name="图片 24" descr="图层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64920" y="776605"/>
            <a:ext cx="3730625" cy="467423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48309" y="0"/>
            <a:ext cx="663475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牛线走平，止跌红盘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58053" y="5995415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利好不断，牛线走平，熊线支撑，日线止跌，资金流入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牛线走平，日线金叉，短线超跌下移，开启反弹</a:t>
            </a: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3-4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个交易日。轮动进行！稳健等周线金叉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32230" y="795020"/>
            <a:ext cx="9527540" cy="51733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95871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熊线下方，超跌陷阱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41952" y="5871274"/>
            <a:ext cx="1001526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r>
              <a:rPr lang="zh-CN" b="1" dirty="0" smtClean="0">
                <a:sym typeface="+mn-ea"/>
              </a:rPr>
              <a:t>市场分化，短线超跌分化，</a:t>
            </a:r>
            <a:endParaRPr lang="zh-CN" b="1" dirty="0" smtClean="0">
              <a:sym typeface="+mn-ea"/>
            </a:endParaRPr>
          </a:p>
          <a:p>
            <a:r>
              <a:rPr lang="zh-CN" b="1" dirty="0" smtClean="0">
                <a:sym typeface="+mn-ea"/>
              </a:rPr>
              <a:t>创业，科创，北证走平，其余指数超跌指数上升，向下才是反弹</a:t>
            </a:r>
            <a:endParaRPr lang="zh-CN" b="1" dirty="0" smtClean="0">
              <a:sym typeface="+mn-ea"/>
            </a:endParaRPr>
          </a:p>
          <a:p>
            <a:r>
              <a:rPr lang="zh-CN" b="1" dirty="0" smtClean="0">
                <a:sym typeface="+mn-ea"/>
              </a:rPr>
              <a:t>权重护盘明显，关注</a:t>
            </a:r>
            <a:r>
              <a:rPr lang="en-US" altLang="zh-CN" b="1" dirty="0" smtClean="0">
                <a:sym typeface="+mn-ea"/>
              </a:rPr>
              <a:t>B</a:t>
            </a:r>
            <a:r>
              <a:rPr lang="zh-CN" altLang="en-US" b="1" dirty="0" smtClean="0">
                <a:sym typeface="+mn-ea"/>
              </a:rPr>
              <a:t>点回档的机会</a:t>
            </a:r>
            <a:endParaRPr lang="zh-CN" altLang="en-US" b="1" dirty="0" smtClean="0"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553845" y="800735"/>
            <a:ext cx="9276080" cy="50374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610" y="2211705"/>
            <a:ext cx="3206750" cy="17983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聚集资金，关注热点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34076" y="5949271"/>
            <a:ext cx="1060331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选择标准：资金流入，红肥绿瘦，突破牛熊线，周线金叉区域，日线金叉，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周线金叉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备选热点：农业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消费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红利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等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控盘增加行业：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0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个。涨停方向：农业，零售，食品，化工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97305" y="768350"/>
            <a:ext cx="9597390" cy="52114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新旧交替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90302" y="5968444"/>
            <a:ext cx="988952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中短向下，超跌增加，新控盘增加</a:t>
            </a:r>
            <a:endParaRPr lang="zh-CN" altLang="en-US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周线金叉区域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+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涨停前五</a:t>
            </a:r>
            <a:r>
              <a:rPr 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大消费，农业，光刻机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，</a:t>
            </a:r>
            <a:endParaRPr 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热点三要素：政策扶持，持续发酵，产业规模</a:t>
            </a:r>
            <a:endParaRPr lang="en-US" alt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468120" y="836930"/>
            <a:ext cx="9533890" cy="51771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控盘增加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控盘增加，股价日线死叉末期，资金流入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控盘再次增加，关注控盘增加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75715" y="767080"/>
            <a:ext cx="9653905" cy="52419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控盘回档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控盘回档，股价突破回踩，日线死叉初期，资金流入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60170" y="767080"/>
            <a:ext cx="9749790" cy="52939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920x1080_174364900876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PP_MARK_KEY" val="34a5c737-2527-451b-a6cc-313a70f4ce21"/>
  <p:tag name="COMMONDATA" val="eyJoZGlkIjoiN2UxMjFlNWEzZDEwZGQ5ZDQ5NGE5OGQ3MjNmMWE1N2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659</Words>
  <Application>WPS 演示</Application>
  <PresentationFormat>宽屏</PresentationFormat>
  <Paragraphs>66</Paragraphs>
  <Slides>11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28" baseType="lpstr">
      <vt:lpstr>Arial</vt:lpstr>
      <vt:lpstr>宋体</vt:lpstr>
      <vt:lpstr>Wingdings</vt:lpstr>
      <vt:lpstr>Wingdings</vt:lpstr>
      <vt:lpstr>思源黑体 CN Normal</vt:lpstr>
      <vt:lpstr>黑体</vt:lpstr>
      <vt:lpstr>Noto Sans S Chinese Medium</vt:lpstr>
      <vt:lpstr>Noto Sans S Chinese Black</vt:lpstr>
      <vt:lpstr>思源黑体 CN Medium</vt:lpstr>
      <vt:lpstr>思源黑体 CN Bold</vt:lpstr>
      <vt:lpstr>思源黑体 CN Regular</vt:lpstr>
      <vt:lpstr>思源黑体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阿涛</cp:lastModifiedBy>
  <cp:revision>881</cp:revision>
  <dcterms:created xsi:type="dcterms:W3CDTF">2019-06-19T02:08:00Z</dcterms:created>
  <dcterms:modified xsi:type="dcterms:W3CDTF">2025-04-08T10:49:20Z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E896E36DCA704F748A8C2A95FA6C1532_13</vt:lpwstr>
  </property>
</Properties>
</file>