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5"/>
  </p:notesMasterIdLst>
  <p:handoutMasterIdLst>
    <p:handoutMasterId r:id="rId26"/>
  </p:handoutMasterIdLst>
  <p:sldIdLst>
    <p:sldId id="4166" r:id="rId4"/>
    <p:sldId id="4167" r:id="rId5"/>
    <p:sldId id="4168" r:id="rId6"/>
    <p:sldId id="4439" r:id="rId7"/>
    <p:sldId id="4437" r:id="rId8"/>
    <p:sldId id="4406" r:id="rId9"/>
    <p:sldId id="4440" r:id="rId10"/>
    <p:sldId id="4433" r:id="rId11"/>
    <p:sldId id="4229" r:id="rId12"/>
    <p:sldId id="4435" r:id="rId13"/>
    <p:sldId id="4438" r:id="rId14"/>
    <p:sldId id="4441" r:id="rId15"/>
    <p:sldId id="4425" r:id="rId16"/>
    <p:sldId id="4432" r:id="rId17"/>
    <p:sldId id="4426" r:id="rId18"/>
    <p:sldId id="4209" r:id="rId19"/>
    <p:sldId id="4183" r:id="rId20"/>
    <p:sldId id="4184" r:id="rId21"/>
    <p:sldId id="4241" r:id="rId22"/>
    <p:sldId id="4401" r:id="rId23"/>
    <p:sldId id="4402" r:id="rId24"/>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userDrawn="1">
          <p15:clr>
            <a:srgbClr val="A4A3A4"/>
          </p15:clr>
        </p15:guide>
        <p15:guide id="2" pos="38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0"/>
        <p:guide pos="383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gs" Target="tags/tag158.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7.xml"/><Relationship Id="rId2" Type="http://schemas.openxmlformats.org/officeDocument/2006/relationships/image" Target="../media/image19.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0.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1.xml"/><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9.xml"/><Relationship Id="rId6" Type="http://schemas.openxmlformats.org/officeDocument/2006/relationships/image" Target="../media/image42.png"/><Relationship Id="rId5" Type="http://schemas.openxmlformats.org/officeDocument/2006/relationships/tags" Target="../tags/tag148.xml"/><Relationship Id="rId4" Type="http://schemas.openxmlformats.org/officeDocument/2006/relationships/image" Target="../media/image3.png"/><Relationship Id="rId3" Type="http://schemas.openxmlformats.org/officeDocument/2006/relationships/tags" Target="../tags/tag147.xml"/><Relationship Id="rId2" Type="http://schemas.openxmlformats.org/officeDocument/2006/relationships/image" Target="../media/image1.png"/><Relationship Id="rId1" Type="http://schemas.openxmlformats.org/officeDocument/2006/relationships/tags" Target="../tags/tag146.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3.xml"/><Relationship Id="rId6" Type="http://schemas.openxmlformats.org/officeDocument/2006/relationships/image" Target="../media/image43.png"/><Relationship Id="rId5" Type="http://schemas.openxmlformats.org/officeDocument/2006/relationships/tags" Target="../tags/tag152.xml"/><Relationship Id="rId4" Type="http://schemas.openxmlformats.org/officeDocument/2006/relationships/image" Target="../media/image3.png"/><Relationship Id="rId3" Type="http://schemas.openxmlformats.org/officeDocument/2006/relationships/tags" Target="../tags/tag151.xml"/><Relationship Id="rId2" Type="http://schemas.openxmlformats.org/officeDocument/2006/relationships/image" Target="../media/image1.png"/><Relationship Id="rId1" Type="http://schemas.openxmlformats.org/officeDocument/2006/relationships/tags" Target="../tags/tag150.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image" Target="../media/image3.png"/><Relationship Id="rId3" Type="http://schemas.openxmlformats.org/officeDocument/2006/relationships/tags" Target="../tags/tag155.xml"/><Relationship Id="rId2" Type="http://schemas.openxmlformats.org/officeDocument/2006/relationships/image" Target="../media/image1.png"/><Relationship Id="rId1" Type="http://schemas.openxmlformats.org/officeDocument/2006/relationships/tags" Target="../tags/tag15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1.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2.xml"/><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3.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5.xml"/><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光通信（受伤主力）</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4.8</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rcRect r="25786"/>
          <a:stretch>
            <a:fillRect/>
          </a:stretch>
        </p:blipFill>
        <p:spPr>
          <a:xfrm>
            <a:off x="164465" y="768350"/>
            <a:ext cx="4751705" cy="3529965"/>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5236210" y="768350"/>
            <a:ext cx="5337175" cy="3614420"/>
          </a:xfrm>
          <a:prstGeom prst="rect">
            <a:avLst/>
          </a:prstGeom>
          <a:ln>
            <a:solidFill>
              <a:schemeClr val="accent1"/>
            </a:solidFill>
          </a:ln>
        </p:spPr>
      </p:pic>
      <p:sp>
        <p:nvSpPr>
          <p:cNvPr id="10" name="文本框 9"/>
          <p:cNvSpPr txBox="1"/>
          <p:nvPr/>
        </p:nvSpPr>
        <p:spPr>
          <a:xfrm>
            <a:off x="2940685" y="4829810"/>
            <a:ext cx="6174740" cy="368300"/>
          </a:xfrm>
          <a:prstGeom prst="rect">
            <a:avLst/>
          </a:prstGeom>
          <a:noFill/>
        </p:spPr>
        <p:txBody>
          <a:bodyPr wrap="square" rtlCol="0">
            <a:spAutoFit/>
          </a:bodyPr>
          <a:p>
            <a:r>
              <a:rPr lang="zh-CN" altLang="en-US"/>
              <a:t>细分板块，光通信熊线上移，在细分中选择受伤主力</a:t>
            </a:r>
            <a:endParaRPr lang="zh-CN" altLang="en-US"/>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光通信（接上页）</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4.8</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12" name="图片 11"/>
          <p:cNvPicPr>
            <a:picLocks noChangeAspect="1"/>
          </p:cNvPicPr>
          <p:nvPr/>
        </p:nvPicPr>
        <p:blipFill>
          <a:blip r:embed="rId1"/>
          <a:stretch>
            <a:fillRect/>
          </a:stretch>
        </p:blipFill>
        <p:spPr>
          <a:xfrm>
            <a:off x="181610" y="694055"/>
            <a:ext cx="4684395" cy="4643120"/>
          </a:xfrm>
          <a:prstGeom prst="rect">
            <a:avLst/>
          </a:prstGeom>
        </p:spPr>
      </p:pic>
      <p:pic>
        <p:nvPicPr>
          <p:cNvPr id="13" name="图片 12"/>
          <p:cNvPicPr>
            <a:picLocks noChangeAspect="1"/>
          </p:cNvPicPr>
          <p:nvPr/>
        </p:nvPicPr>
        <p:blipFill>
          <a:blip r:embed="rId2"/>
          <a:stretch>
            <a:fillRect/>
          </a:stretch>
        </p:blipFill>
        <p:spPr>
          <a:xfrm>
            <a:off x="3434080" y="1792605"/>
            <a:ext cx="4372610" cy="3956685"/>
          </a:xfrm>
          <a:prstGeom prst="rect">
            <a:avLst/>
          </a:prstGeom>
          <a:ln>
            <a:solidFill>
              <a:schemeClr val="accent1"/>
            </a:solidFill>
          </a:ln>
        </p:spPr>
      </p:pic>
      <p:pic>
        <p:nvPicPr>
          <p:cNvPr id="14" name="图片 13"/>
          <p:cNvPicPr>
            <a:picLocks noChangeAspect="1"/>
          </p:cNvPicPr>
          <p:nvPr/>
        </p:nvPicPr>
        <p:blipFill>
          <a:blip r:embed="rId3"/>
          <a:stretch>
            <a:fillRect/>
          </a:stretch>
        </p:blipFill>
        <p:spPr>
          <a:xfrm>
            <a:off x="6937375" y="2829560"/>
            <a:ext cx="3840480" cy="3491230"/>
          </a:xfrm>
          <a:prstGeom prst="rect">
            <a:avLst/>
          </a:prstGeom>
          <a:ln>
            <a:solidFill>
              <a:schemeClr val="accent1"/>
            </a:solidFill>
          </a:ln>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光通信（强者恒强）</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5" name="文本框 4"/>
          <p:cNvSpPr txBox="1"/>
          <p:nvPr/>
        </p:nvSpPr>
        <p:spPr>
          <a:xfrm>
            <a:off x="5114290" y="5829935"/>
            <a:ext cx="3545840" cy="368300"/>
          </a:xfrm>
          <a:prstGeom prst="rect">
            <a:avLst/>
          </a:prstGeom>
          <a:noFill/>
        </p:spPr>
        <p:txBody>
          <a:bodyPr wrap="square" rtlCol="0">
            <a:spAutoFit/>
          </a:bodyPr>
          <a:p>
            <a:r>
              <a:rPr lang="zh-CN" altLang="en-US"/>
              <a:t>控盘双突破，强者恒强思路</a:t>
            </a:r>
            <a:endParaRPr lang="en-US" altLang="zh-CN"/>
          </a:p>
        </p:txBody>
      </p:sp>
      <p:pic>
        <p:nvPicPr>
          <p:cNvPr id="6" name="图片 5"/>
          <p:cNvPicPr>
            <a:picLocks noChangeAspect="1"/>
          </p:cNvPicPr>
          <p:nvPr/>
        </p:nvPicPr>
        <p:blipFill>
          <a:blip r:embed="rId1"/>
          <a:stretch>
            <a:fillRect/>
          </a:stretch>
        </p:blipFill>
        <p:spPr>
          <a:xfrm>
            <a:off x="107315" y="768350"/>
            <a:ext cx="5168265" cy="4843780"/>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3653790" y="1141095"/>
            <a:ext cx="4206875" cy="3378200"/>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7447915" y="1731645"/>
            <a:ext cx="4314190" cy="3876040"/>
          </a:xfrm>
          <a:prstGeom prst="rect">
            <a:avLst/>
          </a:prstGeom>
          <a:ln>
            <a:solidFill>
              <a:schemeClr val="accent1"/>
            </a:solidFill>
          </a:ln>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受伤主力：鱼苗修复</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0" y="817880"/>
            <a:ext cx="4974590" cy="5139690"/>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3733800" y="899795"/>
            <a:ext cx="3919220" cy="3924300"/>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6219190" y="1560830"/>
            <a:ext cx="3865245" cy="3933825"/>
          </a:xfrm>
          <a:prstGeom prst="rect">
            <a:avLst/>
          </a:prstGeom>
          <a:ln>
            <a:solidFill>
              <a:schemeClr val="accent1"/>
            </a:solidFill>
          </a:ln>
        </p:spPr>
      </p:pic>
      <p:pic>
        <p:nvPicPr>
          <p:cNvPr id="10" name="图片 9"/>
          <p:cNvPicPr>
            <a:picLocks noChangeAspect="1"/>
          </p:cNvPicPr>
          <p:nvPr/>
        </p:nvPicPr>
        <p:blipFill>
          <a:blip r:embed="rId4"/>
          <a:stretch>
            <a:fillRect/>
          </a:stretch>
        </p:blipFill>
        <p:spPr>
          <a:xfrm>
            <a:off x="8569325" y="2703195"/>
            <a:ext cx="3490595" cy="3328035"/>
          </a:xfrm>
          <a:prstGeom prst="rect">
            <a:avLst/>
          </a:prstGeom>
          <a:ln>
            <a:solidFill>
              <a:schemeClr val="accent1"/>
            </a:solidFill>
          </a:ln>
        </p:spPr>
      </p:pic>
      <p:sp>
        <p:nvSpPr>
          <p:cNvPr id="3" name="文本框 2"/>
          <p:cNvSpPr txBox="1"/>
          <p:nvPr/>
        </p:nvSpPr>
        <p:spPr>
          <a:xfrm>
            <a:off x="494665" y="6047740"/>
            <a:ext cx="9835515" cy="337185"/>
          </a:xfrm>
          <a:prstGeom prst="rect">
            <a:avLst/>
          </a:prstGeom>
          <a:noFill/>
        </p:spPr>
        <p:txBody>
          <a:bodyPr wrap="square" rtlCol="0">
            <a:spAutoFit/>
          </a:bodyPr>
          <a:p>
            <a:r>
              <a:rPr lang="zh-CN" altLang="en-US" sz="1600">
                <a:highlight>
                  <a:srgbClr val="FFFF00"/>
                </a:highlight>
              </a:rPr>
              <a:t>有色金属类逻辑改变：停战</a:t>
            </a:r>
            <a:r>
              <a:rPr lang="en-US" altLang="zh-CN" sz="1600">
                <a:highlight>
                  <a:srgbClr val="FFFF00"/>
                </a:highlight>
              </a:rPr>
              <a:t>——</a:t>
            </a:r>
            <a:r>
              <a:rPr lang="zh-CN" altLang="en-US" sz="1600">
                <a:highlight>
                  <a:srgbClr val="FFFF00"/>
                </a:highlight>
              </a:rPr>
              <a:t>通胀降低</a:t>
            </a:r>
            <a:r>
              <a:rPr lang="en-US" altLang="zh-CN" sz="1600">
                <a:highlight>
                  <a:srgbClr val="FFFF00"/>
                </a:highlight>
              </a:rPr>
              <a:t>——</a:t>
            </a:r>
            <a:r>
              <a:rPr lang="zh-CN" altLang="en-US" sz="1600">
                <a:highlight>
                  <a:srgbClr val="FFFF00"/>
                </a:highlight>
              </a:rPr>
              <a:t>降低预期再次提升</a:t>
            </a:r>
            <a:r>
              <a:rPr lang="en-US" altLang="zh-CN" sz="1600">
                <a:highlight>
                  <a:srgbClr val="FFFF00"/>
                </a:highlight>
              </a:rPr>
              <a:t>——</a:t>
            </a:r>
            <a:r>
              <a:rPr lang="zh-CN" altLang="en-US" sz="1600">
                <a:highlight>
                  <a:srgbClr val="FFFF00"/>
                </a:highlight>
              </a:rPr>
              <a:t>美元贬值</a:t>
            </a:r>
            <a:r>
              <a:rPr lang="en-US" altLang="zh-CN" sz="1600">
                <a:highlight>
                  <a:srgbClr val="FFFF00"/>
                </a:highlight>
              </a:rPr>
              <a:t>——</a:t>
            </a:r>
            <a:r>
              <a:rPr lang="zh-CN" altLang="en-US" sz="1600">
                <a:highlight>
                  <a:srgbClr val="FFFF00"/>
                </a:highlight>
              </a:rPr>
              <a:t>大宗升值。（有利于反弹）</a:t>
            </a:r>
            <a:endParaRPr lang="zh-CN" altLang="en-US" sz="1600">
              <a:highlight>
                <a:srgbClr val="FFFF00"/>
              </a:highlight>
            </a:endParaRPr>
          </a:p>
        </p:txBody>
      </p:sp>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《螺蛳粉》笔记本</a:t>
            </a: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3-5</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页</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descr="5"/>
          <p:cNvPicPr>
            <a:picLocks noChangeAspect="1"/>
          </p:cNvPicPr>
          <p:nvPr/>
        </p:nvPicPr>
        <p:blipFill>
          <a:blip r:embed="rId1"/>
          <a:stretch>
            <a:fillRect/>
          </a:stretch>
        </p:blipFill>
        <p:spPr>
          <a:xfrm>
            <a:off x="7857490" y="852805"/>
            <a:ext cx="4175760" cy="5400675"/>
          </a:xfrm>
          <a:prstGeom prst="rect">
            <a:avLst/>
          </a:prstGeom>
          <a:ln>
            <a:solidFill>
              <a:schemeClr val="accent1"/>
            </a:solidFill>
          </a:ln>
        </p:spPr>
      </p:pic>
      <p:pic>
        <p:nvPicPr>
          <p:cNvPr id="5" name="图片 4" descr="3"/>
          <p:cNvPicPr>
            <a:picLocks noChangeAspect="1"/>
          </p:cNvPicPr>
          <p:nvPr/>
        </p:nvPicPr>
        <p:blipFill>
          <a:blip r:embed="rId2"/>
          <a:stretch>
            <a:fillRect/>
          </a:stretch>
        </p:blipFill>
        <p:spPr>
          <a:xfrm>
            <a:off x="74295" y="852805"/>
            <a:ext cx="3673475" cy="5400040"/>
          </a:xfrm>
          <a:prstGeom prst="rect">
            <a:avLst/>
          </a:prstGeom>
          <a:ln>
            <a:solidFill>
              <a:schemeClr val="accent1"/>
            </a:solidFill>
          </a:ln>
        </p:spPr>
      </p:pic>
      <p:pic>
        <p:nvPicPr>
          <p:cNvPr id="6" name="图片 5" descr="4"/>
          <p:cNvPicPr>
            <a:picLocks noChangeAspect="1"/>
          </p:cNvPicPr>
          <p:nvPr/>
        </p:nvPicPr>
        <p:blipFill>
          <a:blip r:embed="rId3"/>
          <a:stretch>
            <a:fillRect/>
          </a:stretch>
        </p:blipFill>
        <p:spPr>
          <a:xfrm>
            <a:off x="3806190" y="852170"/>
            <a:ext cx="3980180" cy="5400675"/>
          </a:xfrm>
          <a:prstGeom prst="rect">
            <a:avLst/>
          </a:prstGeom>
          <a:ln>
            <a:solidFill>
              <a:schemeClr val="accent1"/>
            </a:solidFill>
          </a:ln>
        </p:spPr>
      </p:pic>
      <p:sp>
        <p:nvSpPr>
          <p:cNvPr id="7" name="矩形 6"/>
          <p:cNvSpPr/>
          <p:nvPr/>
        </p:nvSpPr>
        <p:spPr>
          <a:xfrm>
            <a:off x="1212850" y="3044190"/>
            <a:ext cx="2075180" cy="512445"/>
          </a:xfrm>
          <a:prstGeom prst="rect">
            <a:avLst/>
          </a:prstGeom>
          <a:solidFill>
            <a:schemeClr val="accent1">
              <a:alpha val="3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8304530" y="3301365"/>
            <a:ext cx="3058160" cy="198120"/>
          </a:xfrm>
          <a:prstGeom prst="rect">
            <a:avLst/>
          </a:prstGeom>
          <a:solidFill>
            <a:schemeClr val="accent1">
              <a:alpha val="3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熊线下移</a:t>
            </a:r>
            <a:endPar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反弹分化</a:t>
            </a:r>
            <a:endPar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2026.4.9</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3-5</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月市场结构</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p:nvPr/>
        </p:nvPicPr>
        <p:blipFill>
          <a:blip r:embed="rId1"/>
          <a:stretch>
            <a:fillRect/>
          </a:stretch>
        </p:blipFill>
        <p:spPr>
          <a:xfrm>
            <a:off x="213995" y="768350"/>
            <a:ext cx="5541645" cy="5050790"/>
          </a:xfrm>
          <a:prstGeom prst="rect">
            <a:avLst/>
          </a:prstGeom>
          <a:ln>
            <a:solidFill>
              <a:schemeClr val="accent1"/>
            </a:solidFill>
          </a:ln>
        </p:spPr>
      </p:pic>
      <p:sp>
        <p:nvSpPr>
          <p:cNvPr id="5" name="文本框 4"/>
          <p:cNvSpPr txBox="1"/>
          <p:nvPr/>
        </p:nvSpPr>
        <p:spPr>
          <a:xfrm>
            <a:off x="5859780" y="1605915"/>
            <a:ext cx="6336665" cy="2306320"/>
          </a:xfrm>
          <a:prstGeom prst="rect">
            <a:avLst/>
          </a:prstGeom>
          <a:noFill/>
        </p:spPr>
        <p:txBody>
          <a:bodyPr wrap="square" rtlCol="0">
            <a:spAutoFit/>
          </a:bodyPr>
          <a:p>
            <a:pPr>
              <a:lnSpc>
                <a:spcPct val="160000"/>
              </a:lnSpc>
            </a:pPr>
            <a:r>
              <a:rPr lang="zh-CN" altLang="en-US">
                <a:solidFill>
                  <a:srgbClr val="FF0000"/>
                </a:solidFill>
              </a:rPr>
              <a:t>三月中：</a:t>
            </a:r>
            <a:r>
              <a:rPr lang="zh-CN" altLang="en-US"/>
              <a:t>周线死叉潮</a:t>
            </a:r>
            <a:endParaRPr lang="zh-CN" altLang="en-US"/>
          </a:p>
          <a:p>
            <a:pPr>
              <a:lnSpc>
                <a:spcPct val="160000"/>
              </a:lnSpc>
            </a:pPr>
            <a:r>
              <a:rPr lang="zh-CN" altLang="en-US">
                <a:solidFill>
                  <a:srgbClr val="FF0000"/>
                </a:solidFill>
              </a:rPr>
              <a:t>三月底：</a:t>
            </a:r>
            <a:r>
              <a:rPr lang="zh-CN" altLang="en-US"/>
              <a:t>超跌反弹</a:t>
            </a:r>
            <a:endParaRPr lang="zh-CN" altLang="en-US"/>
          </a:p>
          <a:p>
            <a:pPr>
              <a:lnSpc>
                <a:spcPct val="160000"/>
              </a:lnSpc>
            </a:pPr>
            <a:r>
              <a:rPr lang="zh-CN" altLang="en-US">
                <a:solidFill>
                  <a:srgbClr val="FF0000"/>
                </a:solidFill>
              </a:rPr>
              <a:t>四月初：</a:t>
            </a:r>
            <a:r>
              <a:rPr lang="zh-CN" altLang="en-US"/>
              <a:t>周线金叉潮（个股底背离后站上智能辅助线</a:t>
            </a:r>
            <a:r>
              <a:rPr lang="zh-CN" altLang="en-US">
                <a:solidFill>
                  <a:srgbClr val="F315F3"/>
                </a:solidFill>
              </a:rPr>
              <a:t>出</a:t>
            </a:r>
            <a:r>
              <a:rPr lang="en-US" altLang="zh-CN">
                <a:solidFill>
                  <a:srgbClr val="F315F3"/>
                </a:solidFill>
              </a:rPr>
              <a:t>B</a:t>
            </a:r>
            <a:r>
              <a:rPr lang="zh-CN" altLang="en-US">
                <a:solidFill>
                  <a:srgbClr val="F315F3"/>
                </a:solidFill>
              </a:rPr>
              <a:t>点</a:t>
            </a:r>
            <a:r>
              <a:rPr lang="zh-CN" altLang="en-US"/>
              <a:t>）</a:t>
            </a:r>
            <a:endParaRPr lang="zh-CN" altLang="en-US"/>
          </a:p>
          <a:p>
            <a:pPr>
              <a:lnSpc>
                <a:spcPct val="160000"/>
              </a:lnSpc>
            </a:pPr>
            <a:r>
              <a:rPr lang="zh-CN" altLang="en-US">
                <a:solidFill>
                  <a:srgbClr val="FF0000"/>
                </a:solidFill>
              </a:rPr>
              <a:t>四月中：</a:t>
            </a:r>
            <a:r>
              <a:rPr lang="zh-CN" altLang="en-US"/>
              <a:t>绩优股修复（受伤主力修复，逐渐有操作性）</a:t>
            </a:r>
            <a:endParaRPr lang="zh-CN" altLang="en-US"/>
          </a:p>
          <a:p>
            <a:pPr>
              <a:lnSpc>
                <a:spcPct val="160000"/>
              </a:lnSpc>
            </a:pPr>
            <a:r>
              <a:rPr lang="zh-CN" altLang="en-US">
                <a:solidFill>
                  <a:srgbClr val="FF0000"/>
                </a:solidFill>
              </a:rPr>
              <a:t>五六月：</a:t>
            </a:r>
            <a:r>
              <a:rPr lang="zh-CN" altLang="en-US"/>
              <a:t>业绩真空期（大多数股趋势突破，熊线上移）</a:t>
            </a:r>
            <a:endParaRPr lang="zh-CN" altLang="en-US"/>
          </a:p>
        </p:txBody>
      </p:sp>
      <p:sp>
        <p:nvSpPr>
          <p:cNvPr id="6" name="矩形 5"/>
          <p:cNvSpPr/>
          <p:nvPr/>
        </p:nvSpPr>
        <p:spPr>
          <a:xfrm>
            <a:off x="5859780" y="2611755"/>
            <a:ext cx="6231255" cy="421640"/>
          </a:xfrm>
          <a:prstGeom prst="rect">
            <a:avLst/>
          </a:prstGeom>
          <a:solidFill>
            <a:schemeClr val="accent1">
              <a:alpha val="46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周线金叉潮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nvPicPr>
        <p:blipFill>
          <a:blip r:embed="rId1"/>
          <a:stretch>
            <a:fillRect/>
          </a:stretch>
        </p:blipFill>
        <p:spPr>
          <a:xfrm>
            <a:off x="80010" y="925830"/>
            <a:ext cx="5577205" cy="5203825"/>
          </a:xfrm>
          <a:prstGeom prst="rect">
            <a:avLst/>
          </a:prstGeom>
          <a:ln>
            <a:solidFill>
              <a:schemeClr val="accent1"/>
            </a:solidFill>
          </a:ln>
        </p:spPr>
      </p:pic>
      <p:pic>
        <p:nvPicPr>
          <p:cNvPr id="3" name="图片 2"/>
          <p:cNvPicPr>
            <a:picLocks noChangeAspect="1"/>
          </p:cNvPicPr>
          <p:nvPr/>
        </p:nvPicPr>
        <p:blipFill>
          <a:blip r:embed="rId2"/>
          <a:stretch>
            <a:fillRect/>
          </a:stretch>
        </p:blipFill>
        <p:spPr>
          <a:xfrm>
            <a:off x="5776595" y="925830"/>
            <a:ext cx="5464810" cy="3816985"/>
          </a:xfrm>
          <a:prstGeom prst="rect">
            <a:avLst/>
          </a:prstGeom>
          <a:ln>
            <a:solidFill>
              <a:schemeClr val="accent1"/>
            </a:solidFill>
          </a:ln>
        </p:spPr>
      </p:pic>
      <p:sp>
        <p:nvSpPr>
          <p:cNvPr id="4" name="文本框 3"/>
          <p:cNvSpPr txBox="1"/>
          <p:nvPr/>
        </p:nvSpPr>
        <p:spPr>
          <a:xfrm>
            <a:off x="6412230" y="4961890"/>
            <a:ext cx="4248785" cy="368300"/>
          </a:xfrm>
          <a:prstGeom prst="rect">
            <a:avLst/>
          </a:prstGeom>
          <a:noFill/>
        </p:spPr>
        <p:txBody>
          <a:bodyPr wrap="square" rtlCol="0">
            <a:spAutoFit/>
          </a:bodyPr>
          <a:p>
            <a:r>
              <a:rPr lang="zh-CN" altLang="en-US"/>
              <a:t>站上智能辅助线</a:t>
            </a:r>
            <a:r>
              <a:rPr lang="zh-CN" altLang="en-US">
                <a:solidFill>
                  <a:srgbClr val="FF0000"/>
                </a:solidFill>
              </a:rPr>
              <a:t>出现</a:t>
            </a:r>
            <a:r>
              <a:rPr lang="en-US" altLang="zh-CN">
                <a:solidFill>
                  <a:srgbClr val="FF0000"/>
                </a:solidFill>
              </a:rPr>
              <a:t>B</a:t>
            </a:r>
            <a:r>
              <a:rPr lang="zh-CN" altLang="en-US">
                <a:solidFill>
                  <a:srgbClr val="FF0000"/>
                </a:solidFill>
              </a:rPr>
              <a:t>点</a:t>
            </a:r>
            <a:r>
              <a:rPr lang="zh-CN" altLang="en-US"/>
              <a:t>个股数量增加</a:t>
            </a:r>
            <a:endParaRPr lang="zh-CN" altLang="en-US"/>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四月上旬：周线金叉潮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nvPicPr>
        <p:blipFill>
          <a:blip r:embed="rId1"/>
          <a:srcRect t="18762"/>
          <a:stretch>
            <a:fillRect/>
          </a:stretch>
        </p:blipFill>
        <p:spPr>
          <a:xfrm>
            <a:off x="115570" y="3936365"/>
            <a:ext cx="4507230" cy="1674495"/>
          </a:xfrm>
          <a:prstGeom prst="rect">
            <a:avLst/>
          </a:prstGeom>
          <a:ln>
            <a:solidFill>
              <a:schemeClr val="accent1"/>
            </a:solidFill>
          </a:ln>
        </p:spPr>
      </p:pic>
      <p:pic>
        <p:nvPicPr>
          <p:cNvPr id="7" name="图片 6" descr="底部的九套战法"/>
          <p:cNvPicPr>
            <a:picLocks noChangeAspect="1"/>
          </p:cNvPicPr>
          <p:nvPr/>
        </p:nvPicPr>
        <p:blipFill>
          <a:blip r:embed="rId2"/>
          <a:stretch>
            <a:fillRect/>
          </a:stretch>
        </p:blipFill>
        <p:spPr>
          <a:xfrm>
            <a:off x="5558155" y="845820"/>
            <a:ext cx="6513830" cy="3841115"/>
          </a:xfrm>
          <a:prstGeom prst="rect">
            <a:avLst/>
          </a:prstGeom>
          <a:ln>
            <a:solidFill>
              <a:schemeClr val="accent1"/>
            </a:solidFill>
          </a:ln>
        </p:spPr>
      </p:pic>
      <p:pic>
        <p:nvPicPr>
          <p:cNvPr id="8" name="图片 7"/>
          <p:cNvPicPr>
            <a:picLocks noChangeAspect="1"/>
          </p:cNvPicPr>
          <p:nvPr/>
        </p:nvPicPr>
        <p:blipFill>
          <a:blip r:embed="rId3"/>
          <a:srcRect t="11017"/>
          <a:stretch>
            <a:fillRect/>
          </a:stretch>
        </p:blipFill>
        <p:spPr>
          <a:xfrm>
            <a:off x="115570" y="768350"/>
            <a:ext cx="5211445" cy="2933700"/>
          </a:xfrm>
          <a:prstGeom prst="rect">
            <a:avLst/>
          </a:prstGeom>
          <a:ln>
            <a:solidFill>
              <a:schemeClr val="accent1"/>
            </a:solidFill>
          </a:ln>
        </p:spPr>
      </p:pic>
      <p:sp>
        <p:nvSpPr>
          <p:cNvPr id="10" name="椭圆 9"/>
          <p:cNvSpPr/>
          <p:nvPr/>
        </p:nvSpPr>
        <p:spPr>
          <a:xfrm>
            <a:off x="6585585" y="2755265"/>
            <a:ext cx="1777365" cy="404495"/>
          </a:xfrm>
          <a:prstGeom prst="ellipse">
            <a:avLst/>
          </a:prstGeom>
          <a:solidFill>
            <a:schemeClr val="accent1">
              <a:alpha val="2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nvSpPr>
        <p:spPr>
          <a:xfrm>
            <a:off x="9066530" y="2154555"/>
            <a:ext cx="1777365" cy="466725"/>
          </a:xfrm>
          <a:prstGeom prst="ellipse">
            <a:avLst/>
          </a:prstGeom>
          <a:solidFill>
            <a:srgbClr val="FF0000">
              <a:alpha val="11000"/>
            </a:srgb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nvSpPr>
        <p:spPr>
          <a:xfrm>
            <a:off x="5511165" y="4904105"/>
            <a:ext cx="5281930" cy="706755"/>
          </a:xfrm>
          <a:prstGeom prst="rect">
            <a:avLst/>
          </a:prstGeom>
          <a:noFill/>
        </p:spPr>
        <p:txBody>
          <a:bodyPr wrap="square" rtlCol="0">
            <a:spAutoFit/>
          </a:bodyPr>
          <a:p>
            <a:r>
              <a:rPr lang="zh-CN" altLang="en-US" sz="2000">
                <a:solidFill>
                  <a:srgbClr val="0029DA"/>
                </a:solidFill>
              </a:rPr>
              <a:t>四月上旬：</a:t>
            </a:r>
            <a:r>
              <a:rPr lang="zh-CN" altLang="en-US" sz="2000"/>
              <a:t>周线金叉潮</a:t>
            </a:r>
            <a:r>
              <a:rPr lang="en-US" altLang="zh-CN" sz="2000"/>
              <a:t>——</a:t>
            </a:r>
            <a:r>
              <a:rPr lang="zh-CN" altLang="en-US" sz="2000"/>
              <a:t>站上智能辅助线</a:t>
            </a:r>
            <a:endParaRPr lang="zh-CN" altLang="en-US" sz="2000"/>
          </a:p>
          <a:p>
            <a:r>
              <a:rPr lang="zh-CN" altLang="en-US" sz="2000">
                <a:solidFill>
                  <a:srgbClr val="0029DA"/>
                </a:solidFill>
              </a:rPr>
              <a:t>五月初：</a:t>
            </a:r>
            <a:r>
              <a:rPr lang="en-US" altLang="zh-CN" sz="2000">
                <a:solidFill>
                  <a:srgbClr val="0029DA"/>
                </a:solidFill>
              </a:rPr>
              <a:t>    </a:t>
            </a:r>
            <a:r>
              <a:rPr lang="zh-CN" altLang="en-US" sz="2000"/>
              <a:t>熊线上移潮</a:t>
            </a:r>
            <a:r>
              <a:rPr lang="en-US" altLang="zh-CN" sz="2000"/>
              <a:t>——</a:t>
            </a:r>
            <a:r>
              <a:rPr lang="zh-CN" altLang="en-US" sz="2000"/>
              <a:t>突破平台</a:t>
            </a:r>
            <a:endParaRPr lang="zh-CN" altLang="en-US" sz="2000"/>
          </a:p>
        </p:txBody>
      </p:sp>
      <p:sp>
        <p:nvSpPr>
          <p:cNvPr id="15" name="文本框 14"/>
          <p:cNvSpPr txBox="1"/>
          <p:nvPr/>
        </p:nvSpPr>
        <p:spPr>
          <a:xfrm>
            <a:off x="2441575" y="2473960"/>
            <a:ext cx="3116580" cy="645160"/>
          </a:xfrm>
          <a:prstGeom prst="rect">
            <a:avLst/>
          </a:prstGeom>
          <a:noFill/>
        </p:spPr>
        <p:txBody>
          <a:bodyPr wrap="square" rtlCol="0">
            <a:spAutoFit/>
          </a:bodyPr>
          <a:p>
            <a:r>
              <a:rPr lang="zh-CN" altLang="en-US">
                <a:highlight>
                  <a:srgbClr val="FFFF00"/>
                </a:highlight>
              </a:rPr>
              <a:t>周线金叉板块大幅增加</a:t>
            </a:r>
            <a:endParaRPr lang="zh-CN" altLang="en-US">
              <a:highlight>
                <a:srgbClr val="FFFF00"/>
              </a:highlight>
            </a:endParaRPr>
          </a:p>
          <a:p>
            <a:r>
              <a:rPr lang="zh-CN" altLang="en-US">
                <a:highlight>
                  <a:srgbClr val="FFFF00"/>
                </a:highlight>
              </a:rPr>
              <a:t>（超跌反弹）</a:t>
            </a:r>
            <a:endParaRPr lang="zh-CN" altLang="en-US">
              <a:highlight>
                <a:srgbClr val="FFFF00"/>
              </a:highlight>
            </a:endParaRPr>
          </a:p>
        </p:txBody>
      </p:sp>
      <p:sp>
        <p:nvSpPr>
          <p:cNvPr id="16" name="文本框 15"/>
          <p:cNvSpPr txBox="1"/>
          <p:nvPr/>
        </p:nvSpPr>
        <p:spPr>
          <a:xfrm>
            <a:off x="2419985" y="4763770"/>
            <a:ext cx="2847975" cy="645160"/>
          </a:xfrm>
          <a:prstGeom prst="rect">
            <a:avLst/>
          </a:prstGeom>
          <a:noFill/>
        </p:spPr>
        <p:txBody>
          <a:bodyPr wrap="square" rtlCol="0">
            <a:spAutoFit/>
          </a:bodyPr>
          <a:p>
            <a:r>
              <a:rPr lang="zh-CN" altLang="en-US">
                <a:highlight>
                  <a:srgbClr val="FFFF00"/>
                </a:highlight>
              </a:rPr>
              <a:t>熊线上移还未出现</a:t>
            </a:r>
            <a:endParaRPr lang="zh-CN" altLang="en-US">
              <a:highlight>
                <a:srgbClr val="FFFF00"/>
              </a:highlight>
            </a:endParaRPr>
          </a:p>
          <a:p>
            <a:r>
              <a:rPr lang="zh-CN" altLang="en-US">
                <a:highlight>
                  <a:srgbClr val="FFFF00"/>
                </a:highlight>
              </a:rPr>
              <a:t>（平台突破）</a:t>
            </a:r>
            <a:endParaRPr lang="zh-CN" altLang="en-US">
              <a:highlight>
                <a:srgbClr val="FFFF00"/>
              </a:highlight>
            </a:endParaRPr>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超跌股反弹阶段</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9" name="文本框 8"/>
          <p:cNvSpPr txBox="1"/>
          <p:nvPr/>
        </p:nvSpPr>
        <p:spPr>
          <a:xfrm>
            <a:off x="7792720" y="3994785"/>
            <a:ext cx="3480435" cy="1753235"/>
          </a:xfrm>
          <a:prstGeom prst="rect">
            <a:avLst/>
          </a:prstGeom>
          <a:noFill/>
        </p:spPr>
        <p:txBody>
          <a:bodyPr wrap="square" rtlCol="0">
            <a:spAutoFit/>
          </a:bodyPr>
          <a:p>
            <a:r>
              <a:rPr lang="zh-CN" altLang="en-US">
                <a:solidFill>
                  <a:srgbClr val="FF0000"/>
                </a:solidFill>
              </a:rPr>
              <a:t>受伤主力特征：</a:t>
            </a:r>
            <a:endParaRPr lang="zh-CN" altLang="en-US">
              <a:solidFill>
                <a:srgbClr val="FF0000"/>
              </a:solidFill>
            </a:endParaRPr>
          </a:p>
          <a:p>
            <a:r>
              <a:rPr lang="zh-CN" altLang="en-US"/>
              <a:t>①前期高点有</a:t>
            </a:r>
            <a:r>
              <a:rPr lang="zh-CN" altLang="en-US">
                <a:solidFill>
                  <a:srgbClr val="F315F3"/>
                </a:solidFill>
              </a:rPr>
              <a:t>高控盘</a:t>
            </a:r>
            <a:endParaRPr lang="zh-CN" altLang="en-US"/>
          </a:p>
          <a:p>
            <a:r>
              <a:rPr lang="zh-CN" altLang="en-US"/>
              <a:t>②跌到海洋寻底</a:t>
            </a:r>
            <a:r>
              <a:rPr lang="en-US" altLang="zh-CN"/>
              <a:t>(</a:t>
            </a:r>
            <a:r>
              <a:rPr lang="zh-CN" altLang="en-US">
                <a:solidFill>
                  <a:srgbClr val="F315F3"/>
                </a:solidFill>
              </a:rPr>
              <a:t>中底以上</a:t>
            </a:r>
            <a:r>
              <a:rPr lang="zh-CN" altLang="en-US"/>
              <a:t>）</a:t>
            </a:r>
            <a:endParaRPr lang="zh-CN" altLang="en-US"/>
          </a:p>
          <a:p>
            <a:r>
              <a:rPr lang="zh-CN" altLang="en-US"/>
              <a:t>③</a:t>
            </a:r>
            <a:r>
              <a:rPr lang="zh-CN" altLang="en-US">
                <a:solidFill>
                  <a:srgbClr val="F315F3"/>
                </a:solidFill>
              </a:rPr>
              <a:t>利润增长</a:t>
            </a:r>
            <a:r>
              <a:rPr lang="zh-CN" altLang="en-US"/>
              <a:t>（最好是四月公布的）</a:t>
            </a:r>
            <a:endParaRPr lang="zh-CN" altLang="en-US"/>
          </a:p>
          <a:p>
            <a:r>
              <a:rPr lang="zh-CN" altLang="en-US"/>
              <a:t>④</a:t>
            </a:r>
            <a:r>
              <a:rPr lang="zh-CN" altLang="en-US">
                <a:solidFill>
                  <a:srgbClr val="0029DA"/>
                </a:solidFill>
              </a:rPr>
              <a:t>海洋金叉</a:t>
            </a:r>
            <a:r>
              <a:rPr lang="zh-CN" altLang="en-US"/>
              <a:t>（左侧机会）</a:t>
            </a:r>
            <a:endParaRPr lang="zh-CN" altLang="en-US"/>
          </a:p>
          <a:p>
            <a:r>
              <a:rPr lang="zh-CN" altLang="en-US"/>
              <a:t>⑤</a:t>
            </a:r>
            <a:r>
              <a:rPr lang="zh-CN" altLang="en-US">
                <a:solidFill>
                  <a:srgbClr val="23B253"/>
                </a:solidFill>
              </a:rPr>
              <a:t>熊线上移</a:t>
            </a:r>
            <a:r>
              <a:rPr lang="zh-CN" altLang="en-US"/>
              <a:t>（右侧机会）</a:t>
            </a:r>
            <a:endParaRPr lang="zh-CN" altLang="en-US"/>
          </a:p>
        </p:txBody>
      </p:sp>
      <p:pic>
        <p:nvPicPr>
          <p:cNvPr id="3" name="图片 2"/>
          <p:cNvPicPr>
            <a:picLocks noChangeAspect="1"/>
          </p:cNvPicPr>
          <p:nvPr/>
        </p:nvPicPr>
        <p:blipFill>
          <a:blip r:embed="rId1"/>
          <a:stretch>
            <a:fillRect/>
          </a:stretch>
        </p:blipFill>
        <p:spPr>
          <a:xfrm>
            <a:off x="53975" y="855980"/>
            <a:ext cx="7397750" cy="5396230"/>
          </a:xfrm>
          <a:prstGeom prst="rect">
            <a:avLst/>
          </a:prstGeom>
          <a:ln>
            <a:solidFill>
              <a:schemeClr val="accent1"/>
            </a:solidFill>
          </a:ln>
        </p:spPr>
      </p:pic>
      <p:sp>
        <p:nvSpPr>
          <p:cNvPr id="7" name="文本框 6"/>
          <p:cNvSpPr txBox="1"/>
          <p:nvPr/>
        </p:nvSpPr>
        <p:spPr>
          <a:xfrm>
            <a:off x="7451725" y="1300480"/>
            <a:ext cx="4547870" cy="2030095"/>
          </a:xfrm>
          <a:prstGeom prst="rect">
            <a:avLst/>
          </a:prstGeom>
          <a:noFill/>
        </p:spPr>
        <p:txBody>
          <a:bodyPr wrap="square" rtlCol="0">
            <a:spAutoFit/>
          </a:bodyPr>
          <a:p>
            <a:r>
              <a:rPr lang="zh-CN" altLang="en-US">
                <a:solidFill>
                  <a:srgbClr val="FF0000"/>
                </a:solidFill>
              </a:rPr>
              <a:t>时间轴：</a:t>
            </a:r>
            <a:endParaRPr lang="zh-CN" altLang="en-US">
              <a:solidFill>
                <a:srgbClr val="FF0000"/>
              </a:solidFill>
            </a:endParaRPr>
          </a:p>
          <a:p>
            <a:endParaRPr lang="zh-CN" altLang="en-US">
              <a:solidFill>
                <a:srgbClr val="FF0000"/>
              </a:solidFill>
              <a:highlight>
                <a:srgbClr val="FFFF00"/>
              </a:highlight>
            </a:endParaRPr>
          </a:p>
          <a:p>
            <a:r>
              <a:rPr lang="zh-CN" altLang="en-US">
                <a:solidFill>
                  <a:srgbClr val="0029DA"/>
                </a:solidFill>
                <a:highlight>
                  <a:srgbClr val="FFFF00"/>
                </a:highlight>
              </a:rPr>
              <a:t>三月底：</a:t>
            </a:r>
            <a:r>
              <a:rPr lang="zh-CN" altLang="en-US">
                <a:highlight>
                  <a:srgbClr val="FFFF00"/>
                </a:highlight>
              </a:rPr>
              <a:t>第一批受伤主力开始反弹（难把握）</a:t>
            </a:r>
            <a:endParaRPr lang="zh-CN" altLang="en-US">
              <a:highlight>
                <a:srgbClr val="FFFF00"/>
              </a:highlight>
            </a:endParaRPr>
          </a:p>
          <a:p>
            <a:endParaRPr lang="zh-CN" altLang="en-US">
              <a:solidFill>
                <a:srgbClr val="0029DA"/>
              </a:solidFill>
              <a:highlight>
                <a:srgbClr val="FFFF00"/>
              </a:highlight>
            </a:endParaRPr>
          </a:p>
          <a:p>
            <a:r>
              <a:rPr lang="zh-CN" altLang="en-US">
                <a:solidFill>
                  <a:srgbClr val="0029DA"/>
                </a:solidFill>
                <a:highlight>
                  <a:srgbClr val="FFFF00"/>
                </a:highlight>
              </a:rPr>
              <a:t>四月中：</a:t>
            </a:r>
            <a:r>
              <a:rPr lang="zh-CN" altLang="en-US">
                <a:highlight>
                  <a:srgbClr val="FFFF00"/>
                </a:highlight>
              </a:rPr>
              <a:t>第二批受伤主力开始反弹（试错）</a:t>
            </a:r>
            <a:endParaRPr lang="zh-CN" altLang="en-US">
              <a:highlight>
                <a:srgbClr val="FFFF00"/>
              </a:highlight>
            </a:endParaRPr>
          </a:p>
          <a:p>
            <a:endParaRPr lang="zh-CN" altLang="en-US">
              <a:highlight>
                <a:srgbClr val="FFFF00"/>
              </a:highlight>
            </a:endParaRPr>
          </a:p>
          <a:p>
            <a:r>
              <a:rPr lang="en-US" altLang="zh-CN">
                <a:highlight>
                  <a:srgbClr val="FFFF00"/>
                </a:highlight>
              </a:rPr>
              <a:t>5-6</a:t>
            </a:r>
            <a:r>
              <a:rPr lang="zh-CN" altLang="en-US">
                <a:highlight>
                  <a:srgbClr val="FFFF00"/>
                </a:highlight>
              </a:rPr>
              <a:t>月：大量股走出箱体</a:t>
            </a:r>
            <a:endParaRPr lang="zh-CN" altLang="en-US">
              <a:highlight>
                <a:srgbClr val="FFFF00"/>
              </a:highlight>
            </a:endParaRPr>
          </a:p>
        </p:txBody>
      </p:sp>
      <p:sp>
        <p:nvSpPr>
          <p:cNvPr id="8" name="文本框 7"/>
          <p:cNvSpPr txBox="1"/>
          <p:nvPr/>
        </p:nvSpPr>
        <p:spPr>
          <a:xfrm>
            <a:off x="3667760" y="1300480"/>
            <a:ext cx="2950845" cy="368300"/>
          </a:xfrm>
          <a:prstGeom prst="rect">
            <a:avLst/>
          </a:prstGeom>
          <a:noFill/>
        </p:spPr>
        <p:txBody>
          <a:bodyPr wrap="square" rtlCol="0">
            <a:spAutoFit/>
          </a:bodyPr>
          <a:p>
            <a:r>
              <a:rPr lang="zh-CN" altLang="en-US">
                <a:highlight>
                  <a:srgbClr val="FFFF00"/>
                </a:highlight>
              </a:rPr>
              <a:t>第一批反弹的开始承压</a:t>
            </a:r>
            <a:endParaRPr lang="zh-CN" altLang="en-US">
              <a:highlight>
                <a:srgbClr val="FFFF00"/>
              </a:highlight>
            </a:endParaRPr>
          </a:p>
        </p:txBody>
      </p:sp>
      <p:sp>
        <p:nvSpPr>
          <p:cNvPr id="10" name="文本框 9"/>
          <p:cNvSpPr txBox="1"/>
          <p:nvPr/>
        </p:nvSpPr>
        <p:spPr>
          <a:xfrm>
            <a:off x="6054725" y="2755265"/>
            <a:ext cx="1397000" cy="922020"/>
          </a:xfrm>
          <a:prstGeom prst="rect">
            <a:avLst/>
          </a:prstGeom>
          <a:noFill/>
        </p:spPr>
        <p:txBody>
          <a:bodyPr wrap="square" rtlCol="0">
            <a:spAutoFit/>
          </a:bodyPr>
          <a:p>
            <a:r>
              <a:rPr lang="en-US" altLang="zh-CN">
                <a:solidFill>
                  <a:srgbClr val="FF0000"/>
                </a:solidFill>
                <a:highlight>
                  <a:srgbClr val="FFFF00"/>
                </a:highlight>
              </a:rPr>
              <a:t>1.</a:t>
            </a:r>
            <a:r>
              <a:rPr lang="zh-CN" altLang="en-US">
                <a:solidFill>
                  <a:srgbClr val="FF0000"/>
                </a:solidFill>
                <a:highlight>
                  <a:srgbClr val="FFFF00"/>
                </a:highlight>
              </a:rPr>
              <a:t>上引线</a:t>
            </a:r>
            <a:endParaRPr lang="zh-CN" altLang="en-US">
              <a:solidFill>
                <a:srgbClr val="FF0000"/>
              </a:solidFill>
              <a:highlight>
                <a:srgbClr val="FFFF00"/>
              </a:highlight>
            </a:endParaRPr>
          </a:p>
          <a:p>
            <a:r>
              <a:rPr lang="en-US" altLang="zh-CN">
                <a:solidFill>
                  <a:srgbClr val="FF0000"/>
                </a:solidFill>
                <a:highlight>
                  <a:srgbClr val="FFFF00"/>
                </a:highlight>
              </a:rPr>
              <a:t>2.</a:t>
            </a:r>
            <a:r>
              <a:rPr lang="zh-CN" altLang="en-US">
                <a:solidFill>
                  <a:srgbClr val="FF0000"/>
                </a:solidFill>
                <a:highlight>
                  <a:srgbClr val="FFFF00"/>
                </a:highlight>
              </a:rPr>
              <a:t>大阴线</a:t>
            </a:r>
            <a:endParaRPr lang="zh-CN" altLang="en-US">
              <a:solidFill>
                <a:srgbClr val="FF0000"/>
              </a:solidFill>
              <a:highlight>
                <a:srgbClr val="FFFF00"/>
              </a:highlight>
            </a:endParaRPr>
          </a:p>
          <a:p>
            <a:r>
              <a:rPr lang="en-US" altLang="zh-CN">
                <a:solidFill>
                  <a:srgbClr val="FF0000"/>
                </a:solidFill>
                <a:highlight>
                  <a:srgbClr val="FFFF00"/>
                </a:highlight>
              </a:rPr>
              <a:t>3.</a:t>
            </a:r>
            <a:r>
              <a:rPr lang="zh-CN" altLang="en-US">
                <a:solidFill>
                  <a:srgbClr val="FF0000"/>
                </a:solidFill>
                <a:highlight>
                  <a:srgbClr val="FFFF00"/>
                </a:highlight>
              </a:rPr>
              <a:t>筹码峰</a:t>
            </a:r>
            <a:endParaRPr lang="zh-CN" altLang="en-US">
              <a:solidFill>
                <a:srgbClr val="FF0000"/>
              </a:solidFill>
              <a:highlight>
                <a:srgbClr val="FFFF00"/>
              </a:highlight>
            </a:endParaRPr>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四月两种操作模式</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9" name="文本框 18"/>
          <p:cNvSpPr txBox="1"/>
          <p:nvPr/>
        </p:nvSpPr>
        <p:spPr>
          <a:xfrm>
            <a:off x="5927090" y="4634865"/>
            <a:ext cx="4064000" cy="1586230"/>
          </a:xfrm>
          <a:prstGeom prst="rect">
            <a:avLst/>
          </a:prstGeom>
          <a:noFill/>
        </p:spPr>
        <p:txBody>
          <a:bodyPr wrap="square" rtlCol="0">
            <a:spAutoFit/>
          </a:bodyPr>
          <a:p>
            <a:r>
              <a:rPr lang="en-US" altLang="zh-CN">
                <a:highlight>
                  <a:srgbClr val="FFFF00"/>
                </a:highlight>
              </a:rPr>
              <a:t>2.</a:t>
            </a:r>
            <a:r>
              <a:rPr lang="zh-CN" altLang="en-US">
                <a:highlight>
                  <a:srgbClr val="FFFF00"/>
                </a:highlight>
              </a:rPr>
              <a:t>强者恒强（短期回档）：</a:t>
            </a:r>
            <a:endParaRPr lang="zh-CN" altLang="en-US">
              <a:highlight>
                <a:srgbClr val="FFFF00"/>
              </a:highlight>
            </a:endParaRPr>
          </a:p>
          <a:p>
            <a:pPr>
              <a:lnSpc>
                <a:spcPct val="110000"/>
              </a:lnSpc>
            </a:pPr>
            <a:r>
              <a:rPr lang="zh-CN" altLang="en-US"/>
              <a:t>①控盘新高</a:t>
            </a:r>
            <a:endParaRPr lang="zh-CN" altLang="en-US"/>
          </a:p>
          <a:p>
            <a:pPr>
              <a:lnSpc>
                <a:spcPct val="110000"/>
              </a:lnSpc>
            </a:pPr>
            <a:r>
              <a:rPr lang="zh-CN" altLang="en-US"/>
              <a:t>②股价新高</a:t>
            </a:r>
            <a:endParaRPr lang="zh-CN" altLang="en-US"/>
          </a:p>
          <a:p>
            <a:pPr>
              <a:lnSpc>
                <a:spcPct val="110000"/>
              </a:lnSpc>
            </a:pPr>
            <a:endParaRPr lang="zh-CN" altLang="en-US">
              <a:highlight>
                <a:srgbClr val="FFFF00"/>
              </a:highlight>
            </a:endParaRPr>
          </a:p>
          <a:p>
            <a:pPr>
              <a:lnSpc>
                <a:spcPct val="110000"/>
              </a:lnSpc>
            </a:pPr>
            <a:r>
              <a:rPr lang="zh-CN" altLang="en-US">
                <a:solidFill>
                  <a:srgbClr val="0029DA"/>
                </a:solidFill>
              </a:rPr>
              <a:t>卖点：资金翻绿，周线死叉</a:t>
            </a:r>
            <a:endParaRPr lang="zh-CN" altLang="en-US">
              <a:solidFill>
                <a:srgbClr val="0029DA"/>
              </a:solidFill>
            </a:endParaRPr>
          </a:p>
        </p:txBody>
      </p:sp>
      <p:pic>
        <p:nvPicPr>
          <p:cNvPr id="5" name="图片 4"/>
          <p:cNvPicPr>
            <a:picLocks noChangeAspect="1"/>
          </p:cNvPicPr>
          <p:nvPr/>
        </p:nvPicPr>
        <p:blipFill>
          <a:blip r:embed="rId1"/>
          <a:stretch>
            <a:fillRect/>
          </a:stretch>
        </p:blipFill>
        <p:spPr>
          <a:xfrm>
            <a:off x="297180" y="768350"/>
            <a:ext cx="4589780" cy="3717290"/>
          </a:xfrm>
          <a:prstGeom prst="rect">
            <a:avLst/>
          </a:prstGeom>
          <a:ln>
            <a:solidFill>
              <a:schemeClr val="accent1"/>
            </a:solidFill>
          </a:ln>
        </p:spPr>
      </p:pic>
      <p:sp>
        <p:nvSpPr>
          <p:cNvPr id="7" name="文本框 6"/>
          <p:cNvSpPr txBox="1"/>
          <p:nvPr/>
        </p:nvSpPr>
        <p:spPr>
          <a:xfrm>
            <a:off x="477520" y="4634865"/>
            <a:ext cx="3629025" cy="2030095"/>
          </a:xfrm>
          <a:prstGeom prst="rect">
            <a:avLst/>
          </a:prstGeom>
          <a:noFill/>
        </p:spPr>
        <p:txBody>
          <a:bodyPr wrap="square" rtlCol="0">
            <a:spAutoFit/>
          </a:bodyPr>
          <a:p>
            <a:r>
              <a:rPr lang="en-US" altLang="zh-CN">
                <a:highlight>
                  <a:srgbClr val="FFFF00"/>
                </a:highlight>
                <a:sym typeface="+mn-ea"/>
              </a:rPr>
              <a:t>1.</a:t>
            </a:r>
            <a:r>
              <a:rPr lang="zh-CN" altLang="en-US">
                <a:highlight>
                  <a:srgbClr val="FFFF00"/>
                </a:highlight>
                <a:sym typeface="+mn-ea"/>
              </a:rPr>
              <a:t>受伤主力（中线反弹空间）：</a:t>
            </a:r>
            <a:endParaRPr lang="zh-CN" altLang="en-US">
              <a:highlight>
                <a:srgbClr val="FFFF00"/>
              </a:highlight>
            </a:endParaRPr>
          </a:p>
          <a:p>
            <a:r>
              <a:rPr lang="zh-CN" altLang="en-US">
                <a:sym typeface="+mn-ea"/>
              </a:rPr>
              <a:t>①绩优股</a:t>
            </a:r>
            <a:endParaRPr lang="zh-CN" altLang="en-US"/>
          </a:p>
          <a:p>
            <a:r>
              <a:rPr lang="zh-CN" altLang="en-US">
                <a:sym typeface="+mn-ea"/>
              </a:rPr>
              <a:t>②有控盘</a:t>
            </a:r>
            <a:endParaRPr lang="zh-CN" altLang="en-US"/>
          </a:p>
          <a:p>
            <a:r>
              <a:rPr lang="zh-CN" altLang="en-US">
                <a:sym typeface="+mn-ea"/>
              </a:rPr>
              <a:t>③底部信号</a:t>
            </a:r>
            <a:endParaRPr lang="zh-CN" altLang="en-US">
              <a:sym typeface="+mn-ea"/>
            </a:endParaRPr>
          </a:p>
          <a:p>
            <a:endParaRPr lang="zh-CN" altLang="en-US">
              <a:solidFill>
                <a:srgbClr val="0029DA"/>
              </a:solidFill>
              <a:sym typeface="+mn-ea"/>
            </a:endParaRPr>
          </a:p>
          <a:p>
            <a:r>
              <a:rPr lang="zh-CN" altLang="en-US">
                <a:solidFill>
                  <a:srgbClr val="0029DA"/>
                </a:solidFill>
                <a:sym typeface="+mn-ea"/>
              </a:rPr>
              <a:t>卖点：前期平台附近，资金承压</a:t>
            </a:r>
            <a:endParaRPr lang="zh-CN" altLang="en-US">
              <a:solidFill>
                <a:srgbClr val="0029DA"/>
              </a:solidFill>
            </a:endParaRPr>
          </a:p>
          <a:p>
            <a:endParaRPr lang="zh-CN" altLang="en-US">
              <a:solidFill>
                <a:srgbClr val="0029DA"/>
              </a:solidFill>
            </a:endParaRPr>
          </a:p>
        </p:txBody>
      </p:sp>
      <p:pic>
        <p:nvPicPr>
          <p:cNvPr id="12" name="图片 11"/>
          <p:cNvPicPr>
            <a:picLocks noChangeAspect="1"/>
          </p:cNvPicPr>
          <p:nvPr/>
        </p:nvPicPr>
        <p:blipFill>
          <a:blip r:embed="rId2"/>
          <a:stretch>
            <a:fillRect/>
          </a:stretch>
        </p:blipFill>
        <p:spPr>
          <a:xfrm>
            <a:off x="5463540" y="768350"/>
            <a:ext cx="4527550" cy="3717290"/>
          </a:xfrm>
          <a:prstGeom prst="rect">
            <a:avLst/>
          </a:prstGeom>
          <a:ln>
            <a:solidFill>
              <a:schemeClr val="accent1"/>
            </a:solidFill>
          </a:ln>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1806</Words>
  <Application>WPS 演示</Application>
  <PresentationFormat>宽屏</PresentationFormat>
  <Paragraphs>175</Paragraphs>
  <Slides>21</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21</vt:i4>
      </vt:variant>
    </vt:vector>
  </HeadingPairs>
  <TitlesOfParts>
    <vt:vector size="34"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俏俏</cp:lastModifiedBy>
  <cp:revision>1212</cp:revision>
  <dcterms:created xsi:type="dcterms:W3CDTF">2019-06-19T02:08:00Z</dcterms:created>
  <dcterms:modified xsi:type="dcterms:W3CDTF">2026-04-09T09:28:15Z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67F8E99CA25843CDBAFD0150A9FB820A</vt:lpwstr>
  </property>
</Properties>
</file>