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6"/>
  </p:handoutMasterIdLst>
  <p:sldIdLst>
    <p:sldId id="263" r:id="rId4"/>
    <p:sldId id="271" r:id="rId6"/>
    <p:sldId id="369" r:id="rId7"/>
    <p:sldId id="330" r:id="rId8"/>
    <p:sldId id="346" r:id="rId9"/>
    <p:sldId id="396" r:id="rId10"/>
    <p:sldId id="402" r:id="rId11"/>
    <p:sldId id="403" r:id="rId12"/>
    <p:sldId id="405" r:id="rId13"/>
    <p:sldId id="404" r:id="rId14"/>
    <p:sldId id="357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336" y="173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4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经传多赢投研总监：杨春虎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投顾编号:A1120619100003，基从编号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:A20250618011797)观点基于软件数据和理论模型分析，仅供参考，不构成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6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image" Target="../media/image3.png"/><Relationship Id="rId3" Type="http://schemas.openxmlformats.org/officeDocument/2006/relationships/tags" Target="../tags/tag138.xml"/><Relationship Id="rId2" Type="http://schemas.openxmlformats.org/officeDocument/2006/relationships/image" Target="../media/image1.png"/><Relationship Id="rId1" Type="http://schemas.openxmlformats.org/officeDocument/2006/relationships/tags" Target="../tags/tag13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128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0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5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400-</a:t>
            </a: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我们举报！</a:t>
            </a: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熊线上移</a:t>
            </a:r>
            <a:endParaRPr lang="zh-CN" altLang="en-US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B</a:t>
            </a:r>
            <a:r>
              <a:rPr lang="zh-CN" altLang="en-US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点回档金叉</a:t>
            </a:r>
            <a:endParaRPr lang="zh-CN" altLang="en-US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8358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78993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74548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92658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83580" y="4485640"/>
            <a:ext cx="4928870" cy="374650"/>
            <a:chOff x="7093" y="6616"/>
            <a:chExt cx="8664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61960" y="3982720"/>
            <a:ext cx="2800350" cy="381635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2026.04.14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783580" y="5067300"/>
            <a:ext cx="4928870" cy="374650"/>
            <a:chOff x="7093" y="6616"/>
            <a:chExt cx="8664" cy="656"/>
          </a:xfrm>
        </p:grpSpPr>
        <p:sp>
          <p:nvSpPr>
            <p:cNvPr id="6" name="矩形 5"/>
            <p:cNvSpPr/>
            <p:nvPr>
              <p:custDataLst>
                <p:tags r:id="rId13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14"/>
              </p:custDataLst>
            </p:nvPr>
          </p:nvSpPr>
          <p:spPr>
            <a:xfrm>
              <a:off x="7105" y="6626"/>
              <a:ext cx="3046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5"/>
              </p:custDataLst>
            </p:nvPr>
          </p:nvSpPr>
          <p:spPr>
            <a:xfrm>
              <a:off x="7262" y="6627"/>
              <a:ext cx="2995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16"/>
              </p:custDataLst>
            </p:nvPr>
          </p:nvSpPr>
          <p:spPr>
            <a:xfrm>
              <a:off x="10153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A20250618011797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点回档金叉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3768" y="6023990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B</a:t>
            </a: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点回档金叉，海洋状态中位金叉区域，周线金叉区域，机会延续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资金持续流入，熊线下移之后，即将上移，机会区域，跟随趋势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1745" y="774065"/>
            <a:ext cx="9668510" cy="5250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95871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熊线上移，机会开始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8228" y="6033515"/>
            <a:ext cx="100152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跌破熊线，短线超跌启动，底部出现，周线金叉，熊线上移，日线金叉，月线金叉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短线上攻启动，短线强势阶段，关注热点方向的涨停复制，以及稳健方向创业板大盘股的机会</a:t>
            </a:r>
            <a:endParaRPr lang="zh-CN" altLang="en-US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803275"/>
            <a:ext cx="9671685" cy="52514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3085" y="1257935"/>
            <a:ext cx="6197600" cy="73723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lvl="0" algn="ctr">
              <a:buClrTx/>
              <a:buSzTx/>
              <a:buFontTx/>
            </a:pPr>
            <a:r>
              <a:rPr lang="zh-CN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创成长，创</a:t>
            </a:r>
            <a:r>
              <a:rPr lang="en-US" altLang="zh-CN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50</a:t>
            </a:r>
            <a:r>
              <a:rPr lang="zh-CN" altLang="en-US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，创大盘，创指，创业</a:t>
            </a:r>
            <a:r>
              <a:rPr lang="en-US" altLang="zh-CN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300</a:t>
            </a:r>
            <a:r>
              <a:rPr lang="zh-CN" altLang="en-US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，创业综，科创</a:t>
            </a:r>
            <a:r>
              <a:rPr lang="en-US" altLang="zh-CN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100</a:t>
            </a:r>
            <a:r>
              <a:rPr lang="zh-CN" altLang="en-US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，科创</a:t>
            </a:r>
            <a:r>
              <a:rPr lang="en-US" altLang="zh-CN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50</a:t>
            </a:r>
            <a:r>
              <a:rPr lang="zh-CN" altLang="en-US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，科创综，中创</a:t>
            </a:r>
            <a:r>
              <a:rPr lang="en-US" altLang="zh-CN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400</a:t>
            </a:r>
            <a:r>
              <a:rPr lang="zh-CN" altLang="en-US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，中小</a:t>
            </a:r>
            <a:r>
              <a:rPr lang="en-US" altLang="zh-CN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100</a:t>
            </a:r>
            <a:r>
              <a:rPr lang="zh-CN" altLang="en-US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深成指，深</a:t>
            </a:r>
            <a:r>
              <a:rPr lang="en-US" altLang="zh-CN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300</a:t>
            </a:r>
            <a:r>
              <a:rPr lang="zh-CN" altLang="en-US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，中小</a:t>
            </a:r>
            <a:r>
              <a:rPr lang="en-US" altLang="zh-CN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300</a:t>
            </a:r>
            <a:r>
              <a:rPr lang="zh-CN" altLang="en-US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，深</a:t>
            </a:r>
            <a:r>
              <a:rPr lang="en-US" altLang="zh-CN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100</a:t>
            </a:r>
            <a:r>
              <a:rPr lang="zh-CN" altLang="en-US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，中证</a:t>
            </a:r>
            <a:r>
              <a:rPr lang="en-US" altLang="zh-CN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A100</a:t>
            </a:r>
            <a:r>
              <a:rPr lang="zh-CN" altLang="en-US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，中证</a:t>
            </a:r>
            <a:r>
              <a:rPr lang="en-US" altLang="zh-CN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A500</a:t>
            </a:r>
            <a:r>
              <a:rPr lang="zh-CN" altLang="en-US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，沪深</a:t>
            </a:r>
            <a:r>
              <a:rPr lang="en-US" altLang="zh-CN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300</a:t>
            </a:r>
            <a:r>
              <a:rPr lang="zh-CN" altLang="en-US" sz="1400" dirty="0" smtClean="0">
                <a:gradFill>
                  <a:gsLst>
                    <a:gs pos="25000">
                      <a:srgbClr val="FCD254"/>
                    </a:gs>
                    <a:gs pos="75000">
                      <a:srgbClr val="FFE890"/>
                    </a:gs>
                    <a:gs pos="0">
                      <a:srgbClr val="EDBE32"/>
                    </a:gs>
                    <a:gs pos="100000">
                      <a:srgbClr val="FFEEB1"/>
                    </a:gs>
                  </a:gsLst>
                  <a:lin ang="18900000" scaled="1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，平均股价全部熊线上移</a:t>
            </a:r>
            <a:endParaRPr lang="zh-CN" altLang="en-US" sz="1400" dirty="0" smtClean="0">
              <a:gradFill>
                <a:gsLst>
                  <a:gs pos="25000">
                    <a:srgbClr val="FCD254"/>
                  </a:gs>
                  <a:gs pos="75000">
                    <a:srgbClr val="FFE890"/>
                  </a:gs>
                  <a:gs pos="0">
                    <a:srgbClr val="EDBE32"/>
                  </a:gs>
                  <a:gs pos="100000">
                    <a:srgbClr val="FFEEB1"/>
                  </a:gs>
                </a:gsLst>
                <a:lin ang="18900000" scaled="1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0" y="1995170"/>
            <a:ext cx="5478780" cy="95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280" y="780415"/>
            <a:ext cx="3836670" cy="5251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聚集资金，水落石出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4076" y="5848941"/>
            <a:ext cx="1060331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选择标准：资金流入，红肥绿瘦，突破牛熊线，周线金叉区域，日线金叉，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资金流入：半导体，三电，塑料等</a:t>
            </a:r>
            <a:endParaRPr lang="zh-CN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控盘增加行业：</a:t>
            </a:r>
            <a:r>
              <a:rPr lang="en-US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5</a:t>
            </a:r>
            <a:r>
              <a:rPr lang="zh-CN" alt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个。涨停方向：电气，地产，军工</a:t>
            </a:r>
            <a:endParaRPr lang="en-US" altLang="zh-CN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880" y="768350"/>
            <a:ext cx="9312275" cy="50565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短线启动，涨停复制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0452" y="5981779"/>
            <a:ext cx="98895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短线启动，</a:t>
            </a:r>
            <a:r>
              <a:rPr 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涨停复制，中线启动，控盘为主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周线金叉区域</a:t>
            </a:r>
            <a:r>
              <a:rPr lang="en-US" altLang="zh-CN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涨停前五，空间龙，趋势龙聚集：算力，电网，液冷，医药等</a:t>
            </a:r>
            <a:endParaRPr 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4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热点三要素：政策扶持，持续发酵，产业规模</a:t>
            </a:r>
            <a:endParaRPr lang="en-US" altLang="zh-CN" sz="14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720" y="772795"/>
            <a:ext cx="9585325" cy="52044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控盘增加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控盘增加，股价日线金叉区域，资金流入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4770" y="767080"/>
            <a:ext cx="9687560" cy="52603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9906" y="-1091"/>
            <a:ext cx="703031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控盘回档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7256" y="6026579"/>
            <a:ext cx="822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控盘回档，股价突破回踩，日线金叉区域，资金流入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关注控盘增加</a:t>
            </a:r>
            <a:r>
              <a:rPr 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熊线上移的机会</a:t>
            </a:r>
            <a:endParaRPr 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2540" y="767080"/>
            <a:ext cx="9686290" cy="52597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PP_MARK_KEY" val="34a5c737-2527-451b-a6cc-313a70f4ce21"/>
  <p:tag name="COMMONDATA" val="eyJoZGlkIjoiN2UxMjFlNWEzZDEwZGQ5ZDQ5NGE5OGQ3MjNmMWE1N2Y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WPS 演示</Application>
  <PresentationFormat>宽屏</PresentationFormat>
  <Paragraphs>71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思源黑体 CN Normal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黑体</vt:lpstr>
      <vt:lpstr>微软雅黑</vt:lpstr>
      <vt:lpstr>Arial Unicode MS</vt:lpstr>
      <vt:lpstr>Calibri</vt:lpstr>
      <vt:lpstr>Noto Sans S Chinese Black</vt:lpstr>
      <vt:lpstr>Noto Sans S Chinese Medium</vt:lpstr>
      <vt:lpstr>思源黑体</vt:lpstr>
      <vt:lpstr>Segoe Print</vt:lpstr>
      <vt:lpstr>Saturday Sans Regular</vt:lpstr>
      <vt:lpstr>方正悠黑体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WPS_1225880857</cp:lastModifiedBy>
  <cp:revision>951</cp:revision>
  <dcterms:created xsi:type="dcterms:W3CDTF">2019-06-19T02:08:00Z</dcterms:created>
  <dcterms:modified xsi:type="dcterms:W3CDTF">2026-04-14T08:17:07Z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D40DB6EEE7A448029890457257F3E7B4_13</vt:lpwstr>
  </property>
</Properties>
</file>