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37" r:id="rId7"/>
    <p:sldId id="4406" r:id="rId8"/>
    <p:sldId id="4446" r:id="rId9"/>
    <p:sldId id="4433" r:id="rId10"/>
    <p:sldId id="4447" r:id="rId11"/>
    <p:sldId id="4442" r:id="rId12"/>
    <p:sldId id="4229" r:id="rId13"/>
    <p:sldId id="4435" r:id="rId14"/>
    <p:sldId id="4438" r:id="rId15"/>
    <p:sldId id="4444" r:id="rId16"/>
    <p:sldId id="4426" r:id="rId17"/>
    <p:sldId id="4209" r:id="rId18"/>
    <p:sldId id="4183" r:id="rId19"/>
    <p:sldId id="4184" r:id="rId20"/>
    <p:sldId id="4241" r:id="rId21"/>
    <p:sldId id="4401" r:id="rId22"/>
    <p:sldId id="4402"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7000F"/>
    <a:srgbClr val="F315F3"/>
    <a:srgbClr val="0029DA"/>
    <a:srgbClr val="23B253"/>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0"/>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61.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0.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1.xml"/><Relationship Id="rId1"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8.xml"/><Relationship Id="rId6" Type="http://schemas.openxmlformats.org/officeDocument/2006/relationships/image" Target="../media/image52.png"/><Relationship Id="rId5" Type="http://schemas.openxmlformats.org/officeDocument/2006/relationships/tags" Target="../tags/tag147.xml"/><Relationship Id="rId4" Type="http://schemas.openxmlformats.org/officeDocument/2006/relationships/image" Target="../media/image3.png"/><Relationship Id="rId3" Type="http://schemas.openxmlformats.org/officeDocument/2006/relationships/tags" Target="../tags/tag146.xml"/><Relationship Id="rId2" Type="http://schemas.openxmlformats.org/officeDocument/2006/relationships/image" Target="../media/image1.png"/><Relationship Id="rId1" Type="http://schemas.openxmlformats.org/officeDocument/2006/relationships/tags" Target="../tags/tag14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2.xml"/><Relationship Id="rId6" Type="http://schemas.openxmlformats.org/officeDocument/2006/relationships/image" Target="../media/image53.png"/><Relationship Id="rId5" Type="http://schemas.openxmlformats.org/officeDocument/2006/relationships/tags" Target="../tags/tag151.xml"/><Relationship Id="rId4" Type="http://schemas.openxmlformats.org/officeDocument/2006/relationships/image" Target="../media/image3.png"/><Relationship Id="rId3" Type="http://schemas.openxmlformats.org/officeDocument/2006/relationships/tags" Target="../tags/tag150.xml"/><Relationship Id="rId2" Type="http://schemas.openxmlformats.org/officeDocument/2006/relationships/image" Target="../media/image1.png"/><Relationship Id="rId1" Type="http://schemas.openxmlformats.org/officeDocument/2006/relationships/tags" Target="../tags/tag149.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6.xml"/><Relationship Id="rId6" Type="http://schemas.openxmlformats.org/officeDocument/2006/relationships/image" Target="../media/image54.png"/><Relationship Id="rId5" Type="http://schemas.openxmlformats.org/officeDocument/2006/relationships/tags" Target="../tags/tag155.xml"/><Relationship Id="rId4" Type="http://schemas.openxmlformats.org/officeDocument/2006/relationships/image" Target="../media/image3.png"/><Relationship Id="rId3" Type="http://schemas.openxmlformats.org/officeDocument/2006/relationships/tags" Target="../tags/tag154.xml"/><Relationship Id="rId2" Type="http://schemas.openxmlformats.org/officeDocument/2006/relationships/image" Target="../media/image1.png"/><Relationship Id="rId1" Type="http://schemas.openxmlformats.org/officeDocument/2006/relationships/tags" Target="../tags/tag153.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image" Target="../media/image3.png"/><Relationship Id="rId3" Type="http://schemas.openxmlformats.org/officeDocument/2006/relationships/tags" Target="../tags/tag158.xml"/><Relationship Id="rId2" Type="http://schemas.openxmlformats.org/officeDocument/2006/relationships/image" Target="../media/image1.png"/><Relationship Id="rId1" Type="http://schemas.openxmlformats.org/officeDocument/2006/relationships/tags" Target="../tags/tag15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25.png"/><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5.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68275" y="768350"/>
            <a:ext cx="5227320" cy="407225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440555" y="1342390"/>
            <a:ext cx="3844925" cy="349821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6981190" y="2331085"/>
            <a:ext cx="3606800" cy="3499485"/>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149860" y="768350"/>
            <a:ext cx="4608830" cy="523811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锂电池</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2"/>
          <a:stretch>
            <a:fillRect/>
          </a:stretch>
        </p:blipFill>
        <p:spPr>
          <a:xfrm>
            <a:off x="3964305" y="1037590"/>
            <a:ext cx="3815080" cy="395605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716395" y="1802130"/>
            <a:ext cx="3790950" cy="4138295"/>
          </a:xfrm>
          <a:prstGeom prst="rect">
            <a:avLst/>
          </a:prstGeom>
          <a:ln>
            <a:solidFill>
              <a:schemeClr val="accent1"/>
            </a:solidFill>
          </a:ln>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r="26425"/>
          <a:stretch>
            <a:fillRect/>
          </a:stretch>
        </p:blipFill>
        <p:spPr>
          <a:xfrm>
            <a:off x="90805" y="868680"/>
            <a:ext cx="4361815" cy="520319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290060" y="868680"/>
            <a:ext cx="3422015" cy="357695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6195060" y="1826895"/>
            <a:ext cx="3290570" cy="320421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8172450" y="2876550"/>
            <a:ext cx="2959735" cy="3194685"/>
          </a:xfrm>
          <a:prstGeom prst="rect">
            <a:avLst/>
          </a:prstGeom>
          <a:ln>
            <a:solidFill>
              <a:schemeClr val="accent1"/>
            </a:solidFill>
          </a:ln>
        </p:spPr>
      </p:pic>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社群-1920X1080 (3)_1776239351565"/>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图片_1776239361811"/>
          <p:cNvPicPr>
            <a:picLocks noChangeAspect="1"/>
          </p:cNvPicPr>
          <p:nvPr/>
        </p:nvPicPr>
        <p:blipFill>
          <a:blip r:embed="rId6"/>
          <a:stretch>
            <a:fillRect/>
          </a:stretch>
        </p:blipFill>
        <p:spPr>
          <a:xfrm>
            <a:off x="0" y="15875"/>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业绩窗口</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风格切换</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2026.4.15</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descr="1920_1080_1776239340251"/>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四月行情特征</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376555" y="748030"/>
            <a:ext cx="3212465" cy="1746250"/>
          </a:xfrm>
          <a:prstGeom prst="rect">
            <a:avLst/>
          </a:prstGeom>
          <a:ln>
            <a:solidFill>
              <a:schemeClr val="accent1"/>
            </a:solidFill>
          </a:ln>
        </p:spPr>
      </p:pic>
      <p:sp>
        <p:nvSpPr>
          <p:cNvPr id="7" name="文本框 6"/>
          <p:cNvSpPr txBox="1"/>
          <p:nvPr/>
        </p:nvSpPr>
        <p:spPr>
          <a:xfrm>
            <a:off x="2361565" y="2063750"/>
            <a:ext cx="1487170" cy="368300"/>
          </a:xfrm>
          <a:prstGeom prst="rect">
            <a:avLst/>
          </a:prstGeom>
          <a:noFill/>
        </p:spPr>
        <p:txBody>
          <a:bodyPr wrap="square" rtlCol="0">
            <a:spAutoFit/>
          </a:bodyPr>
          <a:p>
            <a:r>
              <a:rPr lang="en-US" altLang="zh-CN">
                <a:highlight>
                  <a:srgbClr val="FFFF00"/>
                </a:highlight>
              </a:rPr>
              <a:t>2024.4</a:t>
            </a:r>
            <a:r>
              <a:rPr lang="zh-CN" altLang="en-US">
                <a:highlight>
                  <a:srgbClr val="FFFF00"/>
                </a:highlight>
              </a:rPr>
              <a:t>月</a:t>
            </a:r>
            <a:endParaRPr lang="zh-CN" altLang="en-US">
              <a:highlight>
                <a:srgbClr val="FFFF00"/>
              </a:highlight>
            </a:endParaRPr>
          </a:p>
        </p:txBody>
      </p:sp>
      <p:pic>
        <p:nvPicPr>
          <p:cNvPr id="8" name="图片 7"/>
          <p:cNvPicPr>
            <a:picLocks noChangeAspect="1"/>
          </p:cNvPicPr>
          <p:nvPr/>
        </p:nvPicPr>
        <p:blipFill>
          <a:blip r:embed="rId2"/>
          <a:stretch>
            <a:fillRect/>
          </a:stretch>
        </p:blipFill>
        <p:spPr>
          <a:xfrm>
            <a:off x="376555" y="2593340"/>
            <a:ext cx="3212465" cy="1785620"/>
          </a:xfrm>
          <a:prstGeom prst="rect">
            <a:avLst/>
          </a:prstGeom>
          <a:ln>
            <a:solidFill>
              <a:schemeClr val="accent1"/>
            </a:solidFill>
          </a:ln>
        </p:spPr>
      </p:pic>
      <p:sp>
        <p:nvSpPr>
          <p:cNvPr id="9" name="文本框 8"/>
          <p:cNvSpPr txBox="1"/>
          <p:nvPr/>
        </p:nvSpPr>
        <p:spPr>
          <a:xfrm>
            <a:off x="2362200" y="3853815"/>
            <a:ext cx="1486535" cy="368300"/>
          </a:xfrm>
          <a:prstGeom prst="rect">
            <a:avLst/>
          </a:prstGeom>
          <a:noFill/>
        </p:spPr>
        <p:txBody>
          <a:bodyPr wrap="square" rtlCol="0">
            <a:spAutoFit/>
          </a:bodyPr>
          <a:p>
            <a:r>
              <a:rPr lang="en-US" altLang="zh-CN">
                <a:highlight>
                  <a:srgbClr val="FFFF00"/>
                </a:highlight>
              </a:rPr>
              <a:t>2025.4</a:t>
            </a:r>
            <a:r>
              <a:rPr lang="zh-CN" altLang="en-US">
                <a:highlight>
                  <a:srgbClr val="FFFF00"/>
                </a:highlight>
              </a:rPr>
              <a:t>月</a:t>
            </a:r>
            <a:endParaRPr lang="zh-CN" altLang="en-US">
              <a:highlight>
                <a:srgbClr val="FFFF00"/>
              </a:highlight>
            </a:endParaRPr>
          </a:p>
        </p:txBody>
      </p:sp>
      <p:pic>
        <p:nvPicPr>
          <p:cNvPr id="10" name="图片 9"/>
          <p:cNvPicPr>
            <a:picLocks noChangeAspect="1"/>
          </p:cNvPicPr>
          <p:nvPr/>
        </p:nvPicPr>
        <p:blipFill>
          <a:blip r:embed="rId3"/>
          <a:stretch>
            <a:fillRect/>
          </a:stretch>
        </p:blipFill>
        <p:spPr>
          <a:xfrm>
            <a:off x="376555" y="4478020"/>
            <a:ext cx="3212465" cy="1703705"/>
          </a:xfrm>
          <a:prstGeom prst="rect">
            <a:avLst/>
          </a:prstGeom>
          <a:ln>
            <a:solidFill>
              <a:schemeClr val="accent1"/>
            </a:solidFill>
          </a:ln>
        </p:spPr>
      </p:pic>
      <p:sp>
        <p:nvSpPr>
          <p:cNvPr id="11" name="文本框 10"/>
          <p:cNvSpPr txBox="1"/>
          <p:nvPr/>
        </p:nvSpPr>
        <p:spPr>
          <a:xfrm>
            <a:off x="2361565" y="5643880"/>
            <a:ext cx="1297940" cy="368300"/>
          </a:xfrm>
          <a:prstGeom prst="rect">
            <a:avLst/>
          </a:prstGeom>
          <a:noFill/>
        </p:spPr>
        <p:txBody>
          <a:bodyPr wrap="square" rtlCol="0">
            <a:spAutoFit/>
          </a:bodyPr>
          <a:p>
            <a:r>
              <a:rPr lang="en-US" altLang="zh-CN">
                <a:highlight>
                  <a:srgbClr val="FFFF00"/>
                </a:highlight>
              </a:rPr>
              <a:t>2026.4</a:t>
            </a:r>
            <a:r>
              <a:rPr lang="zh-CN" altLang="en-US">
                <a:highlight>
                  <a:srgbClr val="FFFF00"/>
                </a:highlight>
              </a:rPr>
              <a:t>月</a:t>
            </a:r>
            <a:endParaRPr lang="zh-CN" altLang="en-US">
              <a:highlight>
                <a:srgbClr val="FFFF00"/>
              </a:highlight>
            </a:endParaRPr>
          </a:p>
        </p:txBody>
      </p:sp>
      <p:pic>
        <p:nvPicPr>
          <p:cNvPr id="12" name="图片 11"/>
          <p:cNvPicPr>
            <a:picLocks noChangeAspect="1"/>
          </p:cNvPicPr>
          <p:nvPr/>
        </p:nvPicPr>
        <p:blipFill>
          <a:blip r:embed="rId4"/>
          <a:stretch>
            <a:fillRect/>
          </a:stretch>
        </p:blipFill>
        <p:spPr>
          <a:xfrm>
            <a:off x="3757930" y="748030"/>
            <a:ext cx="2618105" cy="2475230"/>
          </a:xfrm>
          <a:prstGeom prst="rect">
            <a:avLst/>
          </a:prstGeom>
          <a:ln>
            <a:solidFill>
              <a:schemeClr val="accent1"/>
            </a:solidFill>
          </a:ln>
        </p:spPr>
      </p:pic>
      <p:sp>
        <p:nvSpPr>
          <p:cNvPr id="14" name="文本框 13"/>
          <p:cNvSpPr txBox="1"/>
          <p:nvPr/>
        </p:nvSpPr>
        <p:spPr>
          <a:xfrm>
            <a:off x="6599555" y="5011420"/>
            <a:ext cx="5389880" cy="1170305"/>
          </a:xfrm>
          <a:prstGeom prst="rect">
            <a:avLst/>
          </a:prstGeom>
          <a:noFill/>
        </p:spPr>
        <p:txBody>
          <a:bodyPr wrap="square" rtlCol="0">
            <a:spAutoFit/>
          </a:bodyPr>
          <a:p>
            <a:pPr>
              <a:lnSpc>
                <a:spcPct val="130000"/>
              </a:lnSpc>
            </a:pPr>
            <a:r>
              <a:rPr lang="zh-CN" altLang="en-US">
                <a:solidFill>
                  <a:srgbClr val="F315F3"/>
                </a:solidFill>
              </a:rPr>
              <a:t>近年四月特征</a:t>
            </a:r>
            <a:r>
              <a:rPr lang="zh-CN" altLang="en-US"/>
              <a:t>：</a:t>
            </a:r>
            <a:endParaRPr lang="zh-CN" altLang="en-US"/>
          </a:p>
          <a:p>
            <a:pPr>
              <a:lnSpc>
                <a:spcPct val="130000"/>
              </a:lnSpc>
            </a:pPr>
            <a:r>
              <a:rPr lang="zh-CN" altLang="en-US"/>
              <a:t>①指数</a:t>
            </a:r>
            <a:r>
              <a:rPr lang="zh-CN" altLang="en-US">
                <a:solidFill>
                  <a:srgbClr val="0029DA"/>
                </a:solidFill>
              </a:rPr>
              <a:t>挖坑</a:t>
            </a:r>
            <a:r>
              <a:rPr lang="zh-CN" altLang="en-US"/>
              <a:t>，逢跌金字塔布局</a:t>
            </a:r>
            <a:r>
              <a:rPr lang="zh-CN" altLang="en-US">
                <a:solidFill>
                  <a:srgbClr val="FF0000"/>
                </a:solidFill>
              </a:rPr>
              <a:t>宽基（</a:t>
            </a:r>
            <a:r>
              <a:rPr lang="en-US" altLang="zh-CN">
                <a:solidFill>
                  <a:srgbClr val="FF0000"/>
                </a:solidFill>
              </a:rPr>
              <a:t>ETF</a:t>
            </a:r>
            <a:r>
              <a:rPr lang="zh-CN" altLang="en-US">
                <a:solidFill>
                  <a:srgbClr val="FF0000"/>
                </a:solidFill>
              </a:rPr>
              <a:t>）易获利</a:t>
            </a:r>
            <a:r>
              <a:rPr lang="zh-CN" altLang="en-US"/>
              <a:t>。</a:t>
            </a:r>
            <a:endParaRPr lang="zh-CN" altLang="en-US"/>
          </a:p>
          <a:p>
            <a:pPr>
              <a:lnSpc>
                <a:spcPct val="130000"/>
              </a:lnSpc>
            </a:pPr>
            <a:r>
              <a:rPr lang="zh-CN" altLang="en-US"/>
              <a:t>②市场以</a:t>
            </a:r>
            <a:r>
              <a:rPr lang="zh-CN" altLang="en-US">
                <a:solidFill>
                  <a:srgbClr val="FF0000"/>
                </a:solidFill>
              </a:rPr>
              <a:t>大而美</a:t>
            </a:r>
            <a:r>
              <a:rPr lang="zh-CN" altLang="en-US"/>
              <a:t>为风格拉抬指数。</a:t>
            </a:r>
            <a:endParaRPr lang="zh-CN" altLang="en-US"/>
          </a:p>
        </p:txBody>
      </p:sp>
      <p:pic>
        <p:nvPicPr>
          <p:cNvPr id="15" name="图片 14"/>
          <p:cNvPicPr>
            <a:picLocks noChangeAspect="1"/>
          </p:cNvPicPr>
          <p:nvPr/>
        </p:nvPicPr>
        <p:blipFill>
          <a:blip r:embed="rId5"/>
          <a:stretch>
            <a:fillRect/>
          </a:stretch>
        </p:blipFill>
        <p:spPr>
          <a:xfrm>
            <a:off x="6544945" y="748030"/>
            <a:ext cx="3987165" cy="2244090"/>
          </a:xfrm>
          <a:prstGeom prst="rect">
            <a:avLst/>
          </a:prstGeom>
          <a:ln>
            <a:solidFill>
              <a:schemeClr val="accent1"/>
            </a:solidFill>
          </a:ln>
        </p:spPr>
      </p:pic>
      <p:pic>
        <p:nvPicPr>
          <p:cNvPr id="17" name="图片 16"/>
          <p:cNvPicPr>
            <a:picLocks noChangeAspect="1"/>
          </p:cNvPicPr>
          <p:nvPr/>
        </p:nvPicPr>
        <p:blipFill>
          <a:blip r:embed="rId6"/>
          <a:stretch>
            <a:fillRect/>
          </a:stretch>
        </p:blipFill>
        <p:spPr>
          <a:xfrm>
            <a:off x="6529070" y="3063875"/>
            <a:ext cx="3532505" cy="1414780"/>
          </a:xfrm>
          <a:prstGeom prst="rect">
            <a:avLst/>
          </a:prstGeom>
          <a:ln>
            <a:solidFill>
              <a:schemeClr val="accent1"/>
            </a:solidFill>
          </a:ln>
        </p:spPr>
      </p:pic>
      <p:pic>
        <p:nvPicPr>
          <p:cNvPr id="18" name="图片 17"/>
          <p:cNvPicPr>
            <a:picLocks noChangeAspect="1"/>
          </p:cNvPicPr>
          <p:nvPr/>
        </p:nvPicPr>
        <p:blipFill>
          <a:blip r:embed="rId7"/>
          <a:stretch>
            <a:fillRect/>
          </a:stretch>
        </p:blipFill>
        <p:spPr>
          <a:xfrm>
            <a:off x="8712200" y="3925570"/>
            <a:ext cx="3373755" cy="1390015"/>
          </a:xfrm>
          <a:prstGeom prst="rect">
            <a:avLst/>
          </a:prstGeom>
          <a:ln>
            <a:solidFill>
              <a:schemeClr val="accent1"/>
            </a:solidFill>
          </a:ln>
        </p:spPr>
      </p:pic>
      <p:sp>
        <p:nvSpPr>
          <p:cNvPr id="19" name="文本框 18"/>
          <p:cNvSpPr txBox="1"/>
          <p:nvPr/>
        </p:nvSpPr>
        <p:spPr>
          <a:xfrm>
            <a:off x="8273415" y="3484880"/>
            <a:ext cx="2041525" cy="306705"/>
          </a:xfrm>
          <a:prstGeom prst="rect">
            <a:avLst/>
          </a:prstGeom>
          <a:noFill/>
        </p:spPr>
        <p:txBody>
          <a:bodyPr wrap="square" rtlCol="0">
            <a:spAutoFit/>
          </a:bodyPr>
          <a:p>
            <a:r>
              <a:rPr lang="zh-CN" altLang="en-US" sz="1400">
                <a:highlight>
                  <a:srgbClr val="FFFF00"/>
                </a:highlight>
              </a:rPr>
              <a:t>大市值</a:t>
            </a:r>
            <a:r>
              <a:rPr lang="en-US" altLang="zh-CN" sz="1400">
                <a:highlight>
                  <a:srgbClr val="FFFF00"/>
                </a:highlight>
              </a:rPr>
              <a:t>/</a:t>
            </a:r>
            <a:r>
              <a:rPr lang="zh-CN" altLang="en-US" sz="1400">
                <a:highlight>
                  <a:srgbClr val="FFFF00"/>
                </a:highlight>
              </a:rPr>
              <a:t>高控盘</a:t>
            </a:r>
            <a:r>
              <a:rPr lang="en-US" altLang="zh-CN" sz="1400">
                <a:highlight>
                  <a:srgbClr val="FFFF00"/>
                </a:highlight>
              </a:rPr>
              <a:t>/</a:t>
            </a:r>
            <a:r>
              <a:rPr lang="zh-CN" altLang="en-US" sz="1400">
                <a:highlight>
                  <a:srgbClr val="FFFF00"/>
                </a:highlight>
              </a:rPr>
              <a:t>高价股</a:t>
            </a:r>
            <a:endParaRPr lang="zh-CN" altLang="en-US" sz="1400">
              <a:highlight>
                <a:srgbClr val="FFFF00"/>
              </a:highlight>
            </a:endParaRPr>
          </a:p>
        </p:txBody>
      </p:sp>
      <p:sp>
        <p:nvSpPr>
          <p:cNvPr id="20" name="文本框 19"/>
          <p:cNvSpPr txBox="1"/>
          <p:nvPr/>
        </p:nvSpPr>
        <p:spPr>
          <a:xfrm>
            <a:off x="10214610" y="4284345"/>
            <a:ext cx="1774190" cy="306705"/>
          </a:xfrm>
          <a:prstGeom prst="rect">
            <a:avLst/>
          </a:prstGeom>
          <a:noFill/>
        </p:spPr>
        <p:txBody>
          <a:bodyPr wrap="square" rtlCol="0">
            <a:spAutoFit/>
          </a:bodyPr>
          <a:p>
            <a:r>
              <a:rPr lang="zh-CN" altLang="en-US" sz="1400">
                <a:highlight>
                  <a:srgbClr val="FFFF00"/>
                </a:highlight>
              </a:rPr>
              <a:t>小盘</a:t>
            </a:r>
            <a:r>
              <a:rPr lang="en-US" altLang="zh-CN" sz="1400">
                <a:highlight>
                  <a:srgbClr val="FFFF00"/>
                </a:highlight>
              </a:rPr>
              <a:t>/</a:t>
            </a:r>
            <a:r>
              <a:rPr lang="zh-CN" altLang="en-US" sz="1400">
                <a:highlight>
                  <a:srgbClr val="FFFF00"/>
                </a:highlight>
              </a:rPr>
              <a:t>无控盘</a:t>
            </a:r>
            <a:r>
              <a:rPr lang="en-US" altLang="zh-CN" sz="1400">
                <a:highlight>
                  <a:srgbClr val="FFFF00"/>
                </a:highlight>
              </a:rPr>
              <a:t>/</a:t>
            </a:r>
            <a:r>
              <a:rPr lang="zh-CN" altLang="en-US" sz="1400">
                <a:highlight>
                  <a:srgbClr val="FFFF00"/>
                </a:highlight>
              </a:rPr>
              <a:t>低价股</a:t>
            </a:r>
            <a:endParaRPr lang="zh-CN" altLang="en-US" sz="1400">
              <a:highlight>
                <a:srgbClr val="FFFF00"/>
              </a:highlight>
            </a:endParaRPr>
          </a:p>
        </p:txBody>
      </p:sp>
      <p:sp>
        <p:nvSpPr>
          <p:cNvPr id="21" name="文本框 20"/>
          <p:cNvSpPr txBox="1"/>
          <p:nvPr/>
        </p:nvSpPr>
        <p:spPr>
          <a:xfrm>
            <a:off x="7146290" y="2225040"/>
            <a:ext cx="3168650" cy="368300"/>
          </a:xfrm>
          <a:prstGeom prst="rect">
            <a:avLst/>
          </a:prstGeom>
          <a:noFill/>
        </p:spPr>
        <p:txBody>
          <a:bodyPr wrap="square" rtlCol="0">
            <a:spAutoFit/>
          </a:bodyPr>
          <a:p>
            <a:r>
              <a:rPr lang="zh-CN" altLang="en-US">
                <a:highlight>
                  <a:srgbClr val="FFFF00"/>
                </a:highlight>
              </a:rPr>
              <a:t>各指数中大市值带动指数反弹</a:t>
            </a:r>
            <a:endParaRPr lang="zh-CN" altLang="en-US">
              <a:highlight>
                <a:srgbClr val="FFFF00"/>
              </a:highlight>
            </a:endParaRPr>
          </a:p>
        </p:txBody>
      </p:sp>
      <p:pic>
        <p:nvPicPr>
          <p:cNvPr id="6" name="图片 5"/>
          <p:cNvPicPr>
            <a:picLocks noChangeAspect="1"/>
          </p:cNvPicPr>
          <p:nvPr/>
        </p:nvPicPr>
        <p:blipFill>
          <a:blip r:embed="rId8"/>
          <a:stretch>
            <a:fillRect/>
          </a:stretch>
        </p:blipFill>
        <p:spPr>
          <a:xfrm>
            <a:off x="3750310" y="3315335"/>
            <a:ext cx="2625725" cy="2867025"/>
          </a:xfrm>
          <a:prstGeom prst="rect">
            <a:avLst/>
          </a:prstGeom>
          <a:ln>
            <a:solidFill>
              <a:schemeClr val="accent1"/>
            </a:solidFill>
          </a:ln>
        </p:spPr>
      </p:pic>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短期：指数承压，业绩披露期</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62230" y="768350"/>
            <a:ext cx="4464685" cy="148653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61595" y="2448560"/>
            <a:ext cx="4465320" cy="2129155"/>
          </a:xfrm>
          <a:prstGeom prst="rect">
            <a:avLst/>
          </a:prstGeom>
          <a:ln>
            <a:solidFill>
              <a:schemeClr val="accent1"/>
            </a:solidFill>
          </a:ln>
        </p:spPr>
      </p:pic>
      <p:sp>
        <p:nvSpPr>
          <p:cNvPr id="5" name="文本框 4"/>
          <p:cNvSpPr txBox="1"/>
          <p:nvPr/>
        </p:nvSpPr>
        <p:spPr>
          <a:xfrm>
            <a:off x="394970" y="4685665"/>
            <a:ext cx="3166745" cy="645160"/>
          </a:xfrm>
          <a:prstGeom prst="rect">
            <a:avLst/>
          </a:prstGeom>
          <a:noFill/>
        </p:spPr>
        <p:txBody>
          <a:bodyPr wrap="square" rtlCol="0">
            <a:spAutoFit/>
          </a:bodyPr>
          <a:p>
            <a:r>
              <a:rPr lang="zh-CN" altLang="en-US">
                <a:highlight>
                  <a:srgbClr val="FFFF00"/>
                </a:highlight>
              </a:rPr>
              <a:t>①指数开始到达平台附近</a:t>
            </a:r>
            <a:r>
              <a:rPr lang="zh-CN" altLang="en-US"/>
              <a:t>（</a:t>
            </a:r>
            <a:r>
              <a:rPr lang="en-US" altLang="zh-CN"/>
              <a:t>ETF</a:t>
            </a:r>
            <a:r>
              <a:rPr lang="zh-CN" altLang="en-US"/>
              <a:t>、宽基考虑收缩仓位）</a:t>
            </a:r>
            <a:endParaRPr lang="zh-CN" altLang="en-US"/>
          </a:p>
        </p:txBody>
      </p:sp>
      <p:pic>
        <p:nvPicPr>
          <p:cNvPr id="8" name="图片 7"/>
          <p:cNvPicPr>
            <a:picLocks noChangeAspect="1"/>
          </p:cNvPicPr>
          <p:nvPr/>
        </p:nvPicPr>
        <p:blipFill>
          <a:blip r:embed="rId3"/>
          <a:stretch>
            <a:fillRect/>
          </a:stretch>
        </p:blipFill>
        <p:spPr>
          <a:xfrm>
            <a:off x="4628515" y="768350"/>
            <a:ext cx="3710305" cy="2425065"/>
          </a:xfrm>
          <a:prstGeom prst="rect">
            <a:avLst/>
          </a:prstGeom>
          <a:ln>
            <a:solidFill>
              <a:schemeClr val="accent1"/>
            </a:solidFill>
          </a:ln>
        </p:spPr>
      </p:pic>
      <p:pic>
        <p:nvPicPr>
          <p:cNvPr id="16" name="图片 15"/>
          <p:cNvPicPr>
            <a:picLocks noChangeAspect="1"/>
          </p:cNvPicPr>
          <p:nvPr/>
        </p:nvPicPr>
        <p:blipFill>
          <a:blip r:embed="rId4"/>
          <a:stretch>
            <a:fillRect/>
          </a:stretch>
        </p:blipFill>
        <p:spPr>
          <a:xfrm>
            <a:off x="4628515" y="3258185"/>
            <a:ext cx="3709670" cy="1318895"/>
          </a:xfrm>
          <a:prstGeom prst="rect">
            <a:avLst/>
          </a:prstGeom>
          <a:ln>
            <a:solidFill>
              <a:schemeClr val="accent1"/>
            </a:solidFill>
          </a:ln>
        </p:spPr>
      </p:pic>
      <p:sp>
        <p:nvSpPr>
          <p:cNvPr id="17" name="文本框 16"/>
          <p:cNvSpPr txBox="1"/>
          <p:nvPr/>
        </p:nvSpPr>
        <p:spPr>
          <a:xfrm>
            <a:off x="4628515" y="4681220"/>
            <a:ext cx="3388995" cy="1531620"/>
          </a:xfrm>
          <a:prstGeom prst="rect">
            <a:avLst/>
          </a:prstGeom>
          <a:noFill/>
        </p:spPr>
        <p:txBody>
          <a:bodyPr wrap="square" rtlCol="0">
            <a:spAutoFit/>
          </a:bodyPr>
          <a:p>
            <a:pPr>
              <a:lnSpc>
                <a:spcPct val="110000"/>
              </a:lnSpc>
            </a:pPr>
            <a:r>
              <a:rPr lang="zh-CN" altLang="en-US">
                <a:highlight>
                  <a:srgbClr val="FFFF00"/>
                </a:highlight>
              </a:rPr>
              <a:t>②权重代表业绩披露完，指数短期易失去驱动力，进入震荡。</a:t>
            </a:r>
            <a:endParaRPr lang="zh-CN" altLang="en-US">
              <a:highlight>
                <a:srgbClr val="FFFF00"/>
              </a:highlight>
            </a:endParaRPr>
          </a:p>
          <a:p>
            <a:endParaRPr lang="en-US" altLang="zh-CN"/>
          </a:p>
          <a:p>
            <a:r>
              <a:rPr lang="zh-CN" altLang="en-US"/>
              <a:t>（创业板有</a:t>
            </a:r>
            <a:r>
              <a:rPr lang="en-US" altLang="zh-CN"/>
              <a:t>1396</a:t>
            </a:r>
            <a:r>
              <a:rPr lang="zh-CN" altLang="en-US"/>
              <a:t>家股票，但被</a:t>
            </a:r>
            <a:r>
              <a:rPr lang="en-US" altLang="zh-CN"/>
              <a:t>10</a:t>
            </a:r>
            <a:r>
              <a:rPr lang="zh-CN" altLang="en-US"/>
              <a:t>只股票控制了走势）</a:t>
            </a:r>
            <a:endParaRPr lang="zh-CN" altLang="en-US"/>
          </a:p>
        </p:txBody>
      </p:sp>
      <p:pic>
        <p:nvPicPr>
          <p:cNvPr id="18" name="图片 17"/>
          <p:cNvPicPr>
            <a:picLocks noChangeAspect="1"/>
          </p:cNvPicPr>
          <p:nvPr/>
        </p:nvPicPr>
        <p:blipFill>
          <a:blip r:embed="rId5"/>
          <a:stretch>
            <a:fillRect/>
          </a:stretch>
        </p:blipFill>
        <p:spPr>
          <a:xfrm>
            <a:off x="8388350" y="974090"/>
            <a:ext cx="3642995" cy="843915"/>
          </a:xfrm>
          <a:prstGeom prst="rect">
            <a:avLst/>
          </a:prstGeom>
          <a:ln>
            <a:solidFill>
              <a:schemeClr val="accent1"/>
            </a:solidFill>
          </a:ln>
        </p:spPr>
      </p:pic>
      <p:pic>
        <p:nvPicPr>
          <p:cNvPr id="19" name="图片 18"/>
          <p:cNvPicPr>
            <a:picLocks noChangeAspect="1"/>
          </p:cNvPicPr>
          <p:nvPr/>
        </p:nvPicPr>
        <p:blipFill>
          <a:blip r:embed="rId6"/>
          <a:srcRect l="19640"/>
          <a:stretch>
            <a:fillRect/>
          </a:stretch>
        </p:blipFill>
        <p:spPr>
          <a:xfrm>
            <a:off x="8399145" y="1974850"/>
            <a:ext cx="3650615" cy="2618740"/>
          </a:xfrm>
          <a:prstGeom prst="rect">
            <a:avLst/>
          </a:prstGeom>
          <a:ln>
            <a:solidFill>
              <a:schemeClr val="accent1"/>
            </a:solidFill>
          </a:ln>
        </p:spPr>
      </p:pic>
      <p:sp>
        <p:nvSpPr>
          <p:cNvPr id="20" name="文本框 19"/>
          <p:cNvSpPr txBox="1"/>
          <p:nvPr/>
        </p:nvSpPr>
        <p:spPr>
          <a:xfrm>
            <a:off x="8594725" y="4755515"/>
            <a:ext cx="3082925" cy="1531620"/>
          </a:xfrm>
          <a:prstGeom prst="rect">
            <a:avLst/>
          </a:prstGeom>
          <a:noFill/>
        </p:spPr>
        <p:txBody>
          <a:bodyPr wrap="square" rtlCol="0">
            <a:spAutoFit/>
          </a:bodyPr>
          <a:p>
            <a:pPr>
              <a:lnSpc>
                <a:spcPct val="110000"/>
              </a:lnSpc>
            </a:pPr>
            <a:r>
              <a:rPr lang="zh-CN" altLang="en-US">
                <a:highlight>
                  <a:srgbClr val="FFFF00"/>
                </a:highlight>
              </a:rPr>
              <a:t>③四月下旬：震荡轮动为主</a:t>
            </a:r>
            <a:endParaRPr lang="zh-CN" altLang="en-US">
              <a:highlight>
                <a:srgbClr val="FFFF00"/>
              </a:highlight>
            </a:endParaRPr>
          </a:p>
          <a:p>
            <a:pPr>
              <a:lnSpc>
                <a:spcPct val="110000"/>
              </a:lnSpc>
            </a:pPr>
            <a:r>
              <a:rPr lang="zh-CN" altLang="en-US">
                <a:highlight>
                  <a:srgbClr val="FFFF00"/>
                </a:highlight>
              </a:rPr>
              <a:t>消息影响大于自身走势</a:t>
            </a:r>
            <a:endParaRPr lang="zh-CN" altLang="en-US">
              <a:highlight>
                <a:srgbClr val="FFFF00"/>
              </a:highlight>
            </a:endParaRPr>
          </a:p>
          <a:p>
            <a:endParaRPr lang="zh-CN" altLang="en-US"/>
          </a:p>
          <a:p>
            <a:r>
              <a:rPr lang="zh-CN" altLang="en-US"/>
              <a:t>（市场过渡阶段，</a:t>
            </a:r>
            <a:r>
              <a:rPr lang="en-US" altLang="zh-CN"/>
              <a:t>4</a:t>
            </a:r>
            <a:r>
              <a:rPr lang="zh-CN" altLang="en-US"/>
              <a:t>月涨指数到压力，过渡到</a:t>
            </a:r>
            <a:r>
              <a:rPr lang="en-US" altLang="zh-CN"/>
              <a:t>5-6</a:t>
            </a:r>
            <a:r>
              <a:rPr lang="zh-CN" altLang="en-US"/>
              <a:t>月涨个股）</a:t>
            </a:r>
            <a:endParaRPr lang="zh-CN" altLang="en-US"/>
          </a:p>
        </p:txBody>
      </p:sp>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四月下旬，过渡期策略</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rcRect t="12929"/>
          <a:stretch>
            <a:fillRect/>
          </a:stretch>
        </p:blipFill>
        <p:spPr>
          <a:xfrm>
            <a:off x="6675120" y="828040"/>
            <a:ext cx="4841875" cy="2476500"/>
          </a:xfrm>
          <a:prstGeom prst="rect">
            <a:avLst/>
          </a:prstGeom>
          <a:ln>
            <a:solidFill>
              <a:schemeClr val="accent1"/>
            </a:solidFill>
          </a:ln>
        </p:spPr>
      </p:pic>
      <p:sp>
        <p:nvSpPr>
          <p:cNvPr id="7" name="文本框 6"/>
          <p:cNvSpPr txBox="1"/>
          <p:nvPr/>
        </p:nvSpPr>
        <p:spPr>
          <a:xfrm>
            <a:off x="389255" y="3502660"/>
            <a:ext cx="5727700" cy="1198880"/>
          </a:xfrm>
          <a:prstGeom prst="rect">
            <a:avLst/>
          </a:prstGeom>
          <a:noFill/>
        </p:spPr>
        <p:txBody>
          <a:bodyPr wrap="square" rtlCol="0">
            <a:spAutoFit/>
          </a:bodyPr>
          <a:p>
            <a:r>
              <a:rPr lang="en-US" altLang="zh-CN">
                <a:solidFill>
                  <a:srgbClr val="0B50FF"/>
                </a:solidFill>
              </a:rPr>
              <a:t>5-6</a:t>
            </a:r>
            <a:r>
              <a:rPr lang="zh-CN" altLang="en-US">
                <a:solidFill>
                  <a:srgbClr val="0B50FF"/>
                </a:solidFill>
              </a:rPr>
              <a:t>月涨个股：（中小题材易盈利）</a:t>
            </a:r>
            <a:endParaRPr lang="zh-CN" altLang="en-US">
              <a:solidFill>
                <a:srgbClr val="0B50FF"/>
              </a:solidFill>
            </a:endParaRPr>
          </a:p>
          <a:p>
            <a:r>
              <a:rPr lang="zh-CN" altLang="en-US"/>
              <a:t>①业绩真空期，中小盘绩差股更易反弹。</a:t>
            </a:r>
            <a:endParaRPr lang="zh-CN" altLang="en-US"/>
          </a:p>
          <a:p>
            <a:r>
              <a:rPr lang="zh-CN" altLang="en-US"/>
              <a:t>①指数涨到一定位置，控盘股高位，个股开始轮动。</a:t>
            </a:r>
            <a:endParaRPr lang="zh-CN" altLang="en-US"/>
          </a:p>
          <a:p>
            <a:r>
              <a:rPr lang="zh-CN" altLang="en-US"/>
              <a:t>②底部震荡一段时间后，更多个股洗盘吸筹充分易拉升。</a:t>
            </a:r>
            <a:endParaRPr lang="zh-CN" altLang="en-US"/>
          </a:p>
        </p:txBody>
      </p:sp>
      <p:sp>
        <p:nvSpPr>
          <p:cNvPr id="9" name="文本框 8"/>
          <p:cNvSpPr txBox="1"/>
          <p:nvPr/>
        </p:nvSpPr>
        <p:spPr>
          <a:xfrm>
            <a:off x="601345" y="935990"/>
            <a:ext cx="5017135" cy="1476375"/>
          </a:xfrm>
          <a:prstGeom prst="rect">
            <a:avLst/>
          </a:prstGeom>
          <a:noFill/>
        </p:spPr>
        <p:txBody>
          <a:bodyPr wrap="square" rtlCol="0">
            <a:spAutoFit/>
          </a:bodyPr>
          <a:p>
            <a:r>
              <a:rPr lang="en-US" altLang="zh-CN">
                <a:solidFill>
                  <a:srgbClr val="FF0000"/>
                </a:solidFill>
                <a:sym typeface="+mn-ea"/>
              </a:rPr>
              <a:t>4</a:t>
            </a:r>
            <a:r>
              <a:rPr lang="zh-CN" altLang="en-US">
                <a:solidFill>
                  <a:srgbClr val="FF0000"/>
                </a:solidFill>
                <a:sym typeface="+mn-ea"/>
              </a:rPr>
              <a:t>月涨指数：（宽基指数</a:t>
            </a:r>
            <a:r>
              <a:rPr lang="en-US" altLang="zh-CN">
                <a:solidFill>
                  <a:srgbClr val="FF0000"/>
                </a:solidFill>
                <a:sym typeface="+mn-ea"/>
              </a:rPr>
              <a:t>/ETF</a:t>
            </a:r>
            <a:r>
              <a:rPr lang="zh-CN" altLang="en-US">
                <a:solidFill>
                  <a:srgbClr val="FF0000"/>
                </a:solidFill>
                <a:sym typeface="+mn-ea"/>
              </a:rPr>
              <a:t>易盈利）</a:t>
            </a:r>
            <a:endParaRPr lang="zh-CN" altLang="en-US">
              <a:solidFill>
                <a:srgbClr val="FF0000"/>
              </a:solidFill>
            </a:endParaRPr>
          </a:p>
          <a:p>
            <a:r>
              <a:rPr lang="zh-CN" altLang="en-US">
                <a:sym typeface="+mn-ea"/>
              </a:rPr>
              <a:t>①业绩披露，资金抱团绩优股，规避绩差股。</a:t>
            </a:r>
            <a:endParaRPr lang="zh-CN" altLang="en-US"/>
          </a:p>
          <a:p>
            <a:r>
              <a:rPr lang="zh-CN" altLang="en-US">
                <a:sym typeface="+mn-ea"/>
              </a:rPr>
              <a:t>②高控盘锁仓个股更易拉升。</a:t>
            </a:r>
            <a:endParaRPr lang="zh-CN" altLang="en-US"/>
          </a:p>
          <a:p>
            <a:r>
              <a:rPr lang="zh-CN" altLang="en-US">
                <a:sym typeface="+mn-ea"/>
              </a:rPr>
              <a:t>③高价大市值股拉升对指数贡献大。</a:t>
            </a:r>
            <a:endParaRPr lang="zh-CN" altLang="en-US"/>
          </a:p>
          <a:p>
            <a:endParaRPr lang="zh-CN" altLang="en-US"/>
          </a:p>
        </p:txBody>
      </p:sp>
      <p:sp>
        <p:nvSpPr>
          <p:cNvPr id="10" name="下箭头 9"/>
          <p:cNvSpPr/>
          <p:nvPr/>
        </p:nvSpPr>
        <p:spPr>
          <a:xfrm>
            <a:off x="2329180" y="2331085"/>
            <a:ext cx="479425" cy="892810"/>
          </a:xfrm>
          <a:prstGeom prst="downArrow">
            <a:avLst/>
          </a:prstGeom>
          <a:solidFill>
            <a:schemeClr val="accent5">
              <a:lumMod val="75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文本框 10"/>
          <p:cNvSpPr txBox="1"/>
          <p:nvPr/>
        </p:nvSpPr>
        <p:spPr>
          <a:xfrm>
            <a:off x="816610" y="2493645"/>
            <a:ext cx="1222375" cy="645160"/>
          </a:xfrm>
          <a:prstGeom prst="rect">
            <a:avLst/>
          </a:prstGeom>
          <a:noFill/>
        </p:spPr>
        <p:txBody>
          <a:bodyPr wrap="square" rtlCol="0">
            <a:spAutoFit/>
          </a:bodyPr>
          <a:p>
            <a:r>
              <a:rPr lang="zh-CN" altLang="en-US">
                <a:solidFill>
                  <a:srgbClr val="F315F3"/>
                </a:solidFill>
              </a:rPr>
              <a:t>降低指数</a:t>
            </a:r>
            <a:endParaRPr lang="zh-CN" altLang="en-US">
              <a:solidFill>
                <a:srgbClr val="F315F3"/>
              </a:solidFill>
            </a:endParaRPr>
          </a:p>
          <a:p>
            <a:r>
              <a:rPr lang="zh-CN" altLang="en-US">
                <a:solidFill>
                  <a:srgbClr val="F315F3"/>
                </a:solidFill>
              </a:rPr>
              <a:t>布局仓位</a:t>
            </a:r>
            <a:endParaRPr lang="zh-CN" altLang="en-US">
              <a:solidFill>
                <a:srgbClr val="F315F3"/>
              </a:solidFill>
            </a:endParaRPr>
          </a:p>
        </p:txBody>
      </p:sp>
      <p:sp>
        <p:nvSpPr>
          <p:cNvPr id="12" name="文本框 11"/>
          <p:cNvSpPr txBox="1"/>
          <p:nvPr/>
        </p:nvSpPr>
        <p:spPr>
          <a:xfrm>
            <a:off x="3169920" y="2493645"/>
            <a:ext cx="1539875" cy="645160"/>
          </a:xfrm>
          <a:prstGeom prst="rect">
            <a:avLst/>
          </a:prstGeom>
          <a:noFill/>
        </p:spPr>
        <p:txBody>
          <a:bodyPr wrap="square" rtlCol="0">
            <a:spAutoFit/>
          </a:bodyPr>
          <a:p>
            <a:r>
              <a:rPr lang="zh-CN" altLang="en-US">
                <a:solidFill>
                  <a:srgbClr val="F315F3"/>
                </a:solidFill>
              </a:rPr>
              <a:t>个股异动</a:t>
            </a:r>
            <a:endParaRPr lang="zh-CN" altLang="en-US">
              <a:solidFill>
                <a:srgbClr val="F315F3"/>
              </a:solidFill>
            </a:endParaRPr>
          </a:p>
          <a:p>
            <a:r>
              <a:rPr lang="zh-CN" altLang="en-US">
                <a:solidFill>
                  <a:srgbClr val="F315F3"/>
                </a:solidFill>
              </a:rPr>
              <a:t>方向试错</a:t>
            </a:r>
            <a:endParaRPr lang="zh-CN" altLang="en-US">
              <a:solidFill>
                <a:srgbClr val="F315F3"/>
              </a:solidFill>
            </a:endParaRPr>
          </a:p>
        </p:txBody>
      </p:sp>
      <p:sp>
        <p:nvSpPr>
          <p:cNvPr id="14" name="文本框 13"/>
          <p:cNvSpPr txBox="1"/>
          <p:nvPr/>
        </p:nvSpPr>
        <p:spPr>
          <a:xfrm>
            <a:off x="3238500" y="5490210"/>
            <a:ext cx="6728460" cy="368300"/>
          </a:xfrm>
          <a:prstGeom prst="rect">
            <a:avLst/>
          </a:prstGeom>
          <a:noFill/>
        </p:spPr>
        <p:txBody>
          <a:bodyPr wrap="square" rtlCol="0">
            <a:spAutoFit/>
          </a:bodyPr>
          <a:p>
            <a:r>
              <a:rPr lang="zh-CN" altLang="en-US">
                <a:solidFill>
                  <a:schemeClr val="tx1"/>
                </a:solidFill>
                <a:highlight>
                  <a:srgbClr val="FFFF00"/>
                </a:highlight>
              </a:rPr>
              <a:t>总结：收缩基金</a:t>
            </a:r>
            <a:r>
              <a:rPr lang="en-US" altLang="zh-CN">
                <a:solidFill>
                  <a:schemeClr val="tx1"/>
                </a:solidFill>
                <a:highlight>
                  <a:srgbClr val="FFFF00"/>
                </a:highlight>
              </a:rPr>
              <a:t>/ETF</a:t>
            </a:r>
            <a:r>
              <a:rPr lang="zh-CN" altLang="en-US">
                <a:solidFill>
                  <a:schemeClr val="tx1"/>
                </a:solidFill>
                <a:highlight>
                  <a:srgbClr val="FFFF00"/>
                </a:highlight>
              </a:rPr>
              <a:t>仓位，逐渐布局业绩披露趋势修复个股</a:t>
            </a:r>
            <a:endParaRPr lang="zh-CN" altLang="en-US">
              <a:solidFill>
                <a:schemeClr val="tx1"/>
              </a:solidFill>
              <a:highlight>
                <a:srgbClr val="FFFF00"/>
              </a:highlight>
            </a:endParaRPr>
          </a:p>
        </p:txBody>
      </p:sp>
    </p:spTree>
    <p:custDataLst>
      <p:tags r:id="rId2"/>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7703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个股承压</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p:nvPr/>
        </p:nvPicPr>
        <p:blipFill>
          <a:blip r:embed="rId1"/>
          <a:srcRect t="5402" b="7700"/>
          <a:stretch>
            <a:fillRect/>
          </a:stretch>
        </p:blipFill>
        <p:spPr>
          <a:xfrm>
            <a:off x="156210" y="768350"/>
            <a:ext cx="5596890" cy="4396105"/>
          </a:xfrm>
          <a:prstGeom prst="rect">
            <a:avLst/>
          </a:prstGeom>
          <a:ln>
            <a:solidFill>
              <a:schemeClr val="accent1"/>
            </a:solidFill>
          </a:ln>
        </p:spPr>
      </p:pic>
      <p:sp>
        <p:nvSpPr>
          <p:cNvPr id="8" name="文本框 7"/>
          <p:cNvSpPr txBox="1"/>
          <p:nvPr/>
        </p:nvSpPr>
        <p:spPr>
          <a:xfrm>
            <a:off x="1677035" y="5383530"/>
            <a:ext cx="2397125" cy="368300"/>
          </a:xfrm>
          <a:prstGeom prst="rect">
            <a:avLst/>
          </a:prstGeom>
          <a:noFill/>
        </p:spPr>
        <p:txBody>
          <a:bodyPr wrap="square" rtlCol="0">
            <a:spAutoFit/>
          </a:bodyPr>
          <a:p>
            <a:r>
              <a:rPr lang="zh-CN" altLang="en-US">
                <a:highlight>
                  <a:srgbClr val="FFFF00"/>
                </a:highlight>
              </a:rPr>
              <a:t>①水手突破变紫</a:t>
            </a:r>
            <a:endParaRPr lang="zh-CN" altLang="en-US">
              <a:highlight>
                <a:srgbClr val="FFFF00"/>
              </a:highlight>
            </a:endParaRPr>
          </a:p>
        </p:txBody>
      </p:sp>
      <p:pic>
        <p:nvPicPr>
          <p:cNvPr id="15" name="图片 14"/>
          <p:cNvPicPr>
            <a:picLocks noChangeAspect="1"/>
          </p:cNvPicPr>
          <p:nvPr/>
        </p:nvPicPr>
        <p:blipFill>
          <a:blip r:embed="rId2"/>
          <a:stretch>
            <a:fillRect/>
          </a:stretch>
        </p:blipFill>
        <p:spPr>
          <a:xfrm>
            <a:off x="5911850" y="768350"/>
            <a:ext cx="6198235" cy="4395470"/>
          </a:xfrm>
          <a:prstGeom prst="rect">
            <a:avLst/>
          </a:prstGeom>
          <a:ln>
            <a:solidFill>
              <a:schemeClr val="accent1"/>
            </a:solidFill>
          </a:ln>
        </p:spPr>
      </p:pic>
      <p:sp>
        <p:nvSpPr>
          <p:cNvPr id="16" name="文本框 15"/>
          <p:cNvSpPr txBox="1"/>
          <p:nvPr/>
        </p:nvSpPr>
        <p:spPr>
          <a:xfrm>
            <a:off x="7255510" y="5334000"/>
            <a:ext cx="3289935" cy="368300"/>
          </a:xfrm>
          <a:prstGeom prst="rect">
            <a:avLst/>
          </a:prstGeom>
          <a:noFill/>
        </p:spPr>
        <p:txBody>
          <a:bodyPr wrap="square" rtlCol="0">
            <a:spAutoFit/>
          </a:bodyPr>
          <a:p>
            <a:pPr algn="ctr"/>
            <a:r>
              <a:rPr lang="zh-CN" altLang="en-US">
                <a:highlight>
                  <a:srgbClr val="FFFF00"/>
                </a:highlight>
              </a:rPr>
              <a:t>②天量大阳线</a:t>
            </a:r>
            <a:endParaRPr lang="zh-CN" altLang="en-US">
              <a:highlight>
                <a:srgbClr val="FFFF00"/>
              </a:highlight>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7703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个股承压</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77165" y="768350"/>
            <a:ext cx="4687570" cy="4569460"/>
          </a:xfrm>
          <a:prstGeom prst="rect">
            <a:avLst/>
          </a:prstGeom>
          <a:ln>
            <a:solidFill>
              <a:schemeClr val="accent1"/>
            </a:solidFill>
          </a:ln>
        </p:spPr>
      </p:pic>
      <p:sp>
        <p:nvSpPr>
          <p:cNvPr id="4" name="文本框 3"/>
          <p:cNvSpPr txBox="1"/>
          <p:nvPr/>
        </p:nvSpPr>
        <p:spPr>
          <a:xfrm>
            <a:off x="741680" y="5457825"/>
            <a:ext cx="3628390" cy="368300"/>
          </a:xfrm>
          <a:prstGeom prst="rect">
            <a:avLst/>
          </a:prstGeom>
          <a:noFill/>
        </p:spPr>
        <p:txBody>
          <a:bodyPr wrap="square" rtlCol="0">
            <a:spAutoFit/>
          </a:bodyPr>
          <a:p>
            <a:r>
              <a:rPr lang="zh-CN" altLang="en-US">
                <a:highlight>
                  <a:srgbClr val="FFFF00"/>
                </a:highlight>
              </a:rPr>
              <a:t>①业绩公布：资金套利回落</a:t>
            </a:r>
            <a:endParaRPr lang="zh-CN" altLang="en-US">
              <a:highlight>
                <a:srgbClr val="FFFF00"/>
              </a:highlight>
            </a:endParaRPr>
          </a:p>
        </p:txBody>
      </p:sp>
      <p:sp>
        <p:nvSpPr>
          <p:cNvPr id="7" name="文本框 6"/>
          <p:cNvSpPr txBox="1"/>
          <p:nvPr/>
        </p:nvSpPr>
        <p:spPr>
          <a:xfrm>
            <a:off x="6081395" y="5474335"/>
            <a:ext cx="3942715" cy="368300"/>
          </a:xfrm>
          <a:prstGeom prst="rect">
            <a:avLst/>
          </a:prstGeom>
          <a:noFill/>
        </p:spPr>
        <p:txBody>
          <a:bodyPr wrap="square" rtlCol="0">
            <a:spAutoFit/>
          </a:bodyPr>
          <a:p>
            <a:r>
              <a:rPr lang="zh-CN" altLang="en-US">
                <a:highlight>
                  <a:srgbClr val="FFFF00"/>
                </a:highlight>
              </a:rPr>
              <a:t>②业绩公布</a:t>
            </a:r>
            <a:r>
              <a:rPr lang="en-US" altLang="zh-CN">
                <a:highlight>
                  <a:srgbClr val="FFFF00"/>
                </a:highlight>
              </a:rPr>
              <a:t>+</a:t>
            </a:r>
            <a:r>
              <a:rPr lang="zh-CN" altLang="en-US">
                <a:highlight>
                  <a:srgbClr val="FFFF00"/>
                </a:highlight>
              </a:rPr>
              <a:t>历史平台压力</a:t>
            </a:r>
            <a:r>
              <a:rPr lang="en-US" altLang="zh-CN">
                <a:highlight>
                  <a:srgbClr val="FFFF00"/>
                </a:highlight>
              </a:rPr>
              <a:t>=</a:t>
            </a:r>
            <a:r>
              <a:rPr lang="zh-CN" altLang="en-US">
                <a:highlight>
                  <a:srgbClr val="FFFF00"/>
                </a:highlight>
              </a:rPr>
              <a:t>回落</a:t>
            </a:r>
            <a:endParaRPr lang="zh-CN" altLang="en-US">
              <a:highlight>
                <a:srgbClr val="FFFF00"/>
              </a:highlight>
            </a:endParaRPr>
          </a:p>
        </p:txBody>
      </p:sp>
      <p:pic>
        <p:nvPicPr>
          <p:cNvPr id="9" name="图片 8"/>
          <p:cNvPicPr>
            <a:picLocks noChangeAspect="1"/>
          </p:cNvPicPr>
          <p:nvPr/>
        </p:nvPicPr>
        <p:blipFill>
          <a:blip r:embed="rId2"/>
          <a:stretch>
            <a:fillRect/>
          </a:stretch>
        </p:blipFill>
        <p:spPr>
          <a:xfrm>
            <a:off x="5000625" y="710565"/>
            <a:ext cx="5158105" cy="4627245"/>
          </a:xfrm>
          <a:prstGeom prst="rect">
            <a:avLst/>
          </a:prstGeom>
          <a:ln>
            <a:solidFill>
              <a:schemeClr val="accent1"/>
            </a:solidFill>
          </a:ln>
        </p:spPr>
      </p:pic>
      <p:pic>
        <p:nvPicPr>
          <p:cNvPr id="11" name="图片 10"/>
          <p:cNvPicPr>
            <a:picLocks noChangeAspect="1"/>
          </p:cNvPicPr>
          <p:nvPr/>
        </p:nvPicPr>
        <p:blipFill>
          <a:blip r:embed="rId3"/>
          <a:stretch>
            <a:fillRect/>
          </a:stretch>
        </p:blipFill>
        <p:spPr>
          <a:xfrm>
            <a:off x="8949055" y="2155825"/>
            <a:ext cx="3185160" cy="1421130"/>
          </a:xfrm>
          <a:prstGeom prst="rect">
            <a:avLst/>
          </a:prstGeom>
          <a:ln>
            <a:solidFill>
              <a:schemeClr val="accent1"/>
            </a:solidFill>
          </a:ln>
        </p:spPr>
      </p:pic>
      <p:sp>
        <p:nvSpPr>
          <p:cNvPr id="12" name="文本框 11"/>
          <p:cNvSpPr txBox="1"/>
          <p:nvPr/>
        </p:nvSpPr>
        <p:spPr>
          <a:xfrm>
            <a:off x="10216515" y="3734435"/>
            <a:ext cx="1917065" cy="1568450"/>
          </a:xfrm>
          <a:prstGeom prst="rect">
            <a:avLst/>
          </a:prstGeom>
          <a:noFill/>
        </p:spPr>
        <p:txBody>
          <a:bodyPr wrap="square" rtlCol="0">
            <a:spAutoFit/>
          </a:bodyPr>
          <a:p>
            <a:r>
              <a:rPr lang="zh-CN" altLang="en-US" sz="1200">
                <a:solidFill>
                  <a:schemeClr val="bg1">
                    <a:lumMod val="50000"/>
                  </a:schemeClr>
                </a:solidFill>
              </a:rPr>
              <a:t>以上为特定客户、特定时间区间的历史业绩，个别情况不代表普遍现象，个股历史涨幅不预示其未来表现，过往收益亦不代表未来收益承诺。市场有风险，投资需谨慎！</a:t>
            </a:r>
            <a:endParaRPr lang="zh-CN" altLang="en-US" sz="1200">
              <a:solidFill>
                <a:schemeClr val="bg1">
                  <a:lumMod val="50000"/>
                </a:schemeClr>
              </a:solidFill>
            </a:endParaRPr>
          </a:p>
          <a:p>
            <a:endParaRPr lang="zh-CN" altLang="en-US" sz="1200">
              <a:solidFill>
                <a:schemeClr val="bg1">
                  <a:lumMod val="50000"/>
                </a:schemeClr>
              </a:solidFill>
            </a:endParaRPr>
          </a:p>
        </p:txBody>
      </p:sp>
      <p:sp>
        <p:nvSpPr>
          <p:cNvPr id="13" name="文本框 12"/>
          <p:cNvSpPr txBox="1"/>
          <p:nvPr/>
        </p:nvSpPr>
        <p:spPr>
          <a:xfrm>
            <a:off x="576580" y="928370"/>
            <a:ext cx="2743835" cy="368300"/>
          </a:xfrm>
          <a:prstGeom prst="rect">
            <a:avLst/>
          </a:prstGeom>
          <a:noFill/>
        </p:spPr>
        <p:txBody>
          <a:bodyPr wrap="square" rtlCol="0">
            <a:spAutoFit/>
          </a:bodyPr>
          <a:p>
            <a:r>
              <a:rPr lang="zh-CN" altLang="en-US">
                <a:solidFill>
                  <a:srgbClr val="FF0000"/>
                </a:solidFill>
                <a:highlight>
                  <a:srgbClr val="FFFF00"/>
                </a:highlight>
              </a:rPr>
              <a:t>控盘双突破</a:t>
            </a:r>
            <a:r>
              <a:rPr lang="zh-CN" altLang="en-US">
                <a:highlight>
                  <a:srgbClr val="FFFF00"/>
                </a:highlight>
              </a:rPr>
              <a:t>模型承压</a:t>
            </a:r>
            <a:endParaRPr lang="zh-CN" altLang="en-US">
              <a:highlight>
                <a:srgbClr val="FFFF00"/>
              </a:highlight>
            </a:endParaRPr>
          </a:p>
        </p:txBody>
      </p:sp>
      <p:sp>
        <p:nvSpPr>
          <p:cNvPr id="14" name="文本框 13"/>
          <p:cNvSpPr txBox="1"/>
          <p:nvPr/>
        </p:nvSpPr>
        <p:spPr>
          <a:xfrm>
            <a:off x="6738620" y="870585"/>
            <a:ext cx="2628265" cy="368300"/>
          </a:xfrm>
          <a:prstGeom prst="rect">
            <a:avLst/>
          </a:prstGeom>
          <a:noFill/>
        </p:spPr>
        <p:txBody>
          <a:bodyPr wrap="square" rtlCol="0">
            <a:spAutoFit/>
          </a:bodyPr>
          <a:p>
            <a:r>
              <a:rPr lang="zh-CN" altLang="en-US">
                <a:solidFill>
                  <a:srgbClr val="FF0000"/>
                </a:solidFill>
                <a:highlight>
                  <a:srgbClr val="FFFF00"/>
                </a:highlight>
              </a:rPr>
              <a:t>受伤主力</a:t>
            </a:r>
            <a:r>
              <a:rPr lang="zh-CN" altLang="en-US">
                <a:highlight>
                  <a:srgbClr val="FFFF00"/>
                </a:highlight>
              </a:rPr>
              <a:t>模型承压</a:t>
            </a:r>
            <a:endParaRPr lang="zh-CN" altLang="en-US">
              <a:highlight>
                <a:srgbClr val="FFFF00"/>
              </a:highlight>
            </a:endParaRPr>
          </a:p>
        </p:txBody>
      </p:sp>
    </p:spTree>
    <p:custDataLst>
      <p:tags r:id="rId4"/>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节奏：坚持控盘突破模型</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t="968"/>
          <a:stretch>
            <a:fillRect/>
          </a:stretch>
        </p:blipFill>
        <p:spPr>
          <a:xfrm>
            <a:off x="74295" y="768350"/>
            <a:ext cx="5340985" cy="4441190"/>
          </a:xfrm>
          <a:prstGeom prst="rect">
            <a:avLst/>
          </a:prstGeom>
          <a:ln>
            <a:solidFill>
              <a:schemeClr val="accent1"/>
            </a:solidFill>
          </a:ln>
        </p:spPr>
      </p:pic>
      <p:pic>
        <p:nvPicPr>
          <p:cNvPr id="5" name="图片 4"/>
          <p:cNvPicPr>
            <a:picLocks noChangeAspect="1"/>
          </p:cNvPicPr>
          <p:nvPr/>
        </p:nvPicPr>
        <p:blipFill>
          <a:blip r:embed="rId2"/>
          <a:srcRect r="22774" b="11244"/>
          <a:stretch>
            <a:fillRect/>
          </a:stretch>
        </p:blipFill>
        <p:spPr>
          <a:xfrm>
            <a:off x="636905" y="5259070"/>
            <a:ext cx="4328795" cy="1098550"/>
          </a:xfrm>
          <a:prstGeom prst="rect">
            <a:avLst/>
          </a:prstGeom>
          <a:ln>
            <a:solidFill>
              <a:schemeClr val="accent1"/>
            </a:solidFill>
          </a:ln>
        </p:spPr>
      </p:pic>
      <p:pic>
        <p:nvPicPr>
          <p:cNvPr id="6" name="图片 5"/>
          <p:cNvPicPr>
            <a:picLocks noChangeAspect="1"/>
          </p:cNvPicPr>
          <p:nvPr/>
        </p:nvPicPr>
        <p:blipFill>
          <a:blip r:embed="rId3"/>
          <a:srcRect r="24953" b="12905"/>
          <a:stretch>
            <a:fillRect/>
          </a:stretch>
        </p:blipFill>
        <p:spPr>
          <a:xfrm>
            <a:off x="6630035" y="5259070"/>
            <a:ext cx="3757930" cy="109855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5768975" y="768350"/>
            <a:ext cx="5275580" cy="4441190"/>
          </a:xfrm>
          <a:prstGeom prst="rect">
            <a:avLst/>
          </a:prstGeom>
          <a:ln>
            <a:solidFill>
              <a:schemeClr val="accent1"/>
            </a:solidFill>
          </a:ln>
        </p:spPr>
      </p:pic>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0.xml><?xml version="1.0" encoding="utf-8"?>
<p:tagLst xmlns:p="http://schemas.openxmlformats.org/presentationml/2006/main">
  <p:tag name="KSO_WM_BEAUTIFY_FLAG" val="#wm#"/>
  <p:tag name="KSO_WM_TEMPLATE_CATEGORY" val="custom"/>
  <p:tag name="KSO_WM_TEMPLATE_INDEX" val="20205081"/>
</p:tagLst>
</file>

<file path=ppt/tags/tag161.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2051</Words>
  <Application>WPS 演示</Application>
  <PresentationFormat>宽屏</PresentationFormat>
  <Paragraphs>182</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C_Hokcheung</cp:lastModifiedBy>
  <cp:revision>1223</cp:revision>
  <dcterms:created xsi:type="dcterms:W3CDTF">2019-06-19T02:08:00Z</dcterms:created>
  <dcterms:modified xsi:type="dcterms:W3CDTF">2026-04-15T09:20:06Z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67F8E99CA25843CDBAFD0150A9FB820A</vt:lpwstr>
  </property>
</Properties>
</file>