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435" r:id="rId3"/>
    <p:sldId id="267" r:id="rId4"/>
    <p:sldId id="329" r:id="rId5"/>
    <p:sldId id="334" r:id="rId6"/>
    <p:sldId id="498" r:id="rId7"/>
    <p:sldId id="499" r:id="rId8"/>
    <p:sldId id="489" r:id="rId9"/>
    <p:sldId id="490" r:id="rId10"/>
    <p:sldId id="492" r:id="rId11"/>
    <p:sldId id="494" r:id="rId12"/>
    <p:sldId id="495" r:id="rId13"/>
    <p:sldId id="496" r:id="rId14"/>
    <p:sldId id="507" r:id="rId15"/>
    <p:sldId id="510" r:id="rId16"/>
    <p:sldId id="509" r:id="rId17"/>
    <p:sldId id="2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53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4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22.png"/><Relationship Id="rId3" Type="http://schemas.openxmlformats.org/officeDocument/2006/relationships/tags" Target="../tags/tag44.xml"/><Relationship Id="rId2" Type="http://schemas.openxmlformats.org/officeDocument/2006/relationships/image" Target="../media/image21.png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孙硌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执业编号:A1120613090005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。科班出身，有过硬的专业基础功底。从业20年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677" y="863421"/>
            <a:ext cx="6468745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首板领涨与</a:t>
            </a:r>
            <a:endParaRPr lang="zh-CN" altLang="en-US" sz="6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晋级涨停</a:t>
            </a:r>
            <a:endParaRPr lang="zh-CN" altLang="en-US" sz="6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6" name="图片 5" descr="孙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165" y="761365"/>
            <a:ext cx="3742690" cy="6000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5055" y="2945130"/>
            <a:ext cx="100349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领涨</a:t>
            </a:r>
            <a:r>
              <a:rPr lang="en-US" altLang="zh-CN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从首板到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多板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65855" y="120650"/>
            <a:ext cx="4860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领涨股的</a:t>
            </a:r>
            <a:r>
              <a:rPr lang="en-US" altLang="zh-CN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“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晋级</a:t>
            </a:r>
            <a:r>
              <a:rPr lang="en-US" altLang="zh-CN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”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过程</a:t>
            </a:r>
            <a:endParaRPr lang="zh-CN" altLang="en-US" sz="32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3370" y="1105535"/>
            <a:ext cx="5756275" cy="3714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65215" y="1105535"/>
            <a:ext cx="5755640" cy="3714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28320" y="4980305"/>
            <a:ext cx="5265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4-2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，中电电机首板，带动多只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“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双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8”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个股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410325" y="4980305"/>
            <a:ext cx="5265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4-9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，中电电机晋级龙头，带动回踩高相关再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起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60725" y="120650"/>
            <a:ext cx="5669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先看首板</a:t>
            </a:r>
            <a:r>
              <a:rPr lang="en-US" altLang="zh-CN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再看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连板</a:t>
            </a:r>
            <a:endParaRPr lang="zh-CN" altLang="en-US" sz="32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565" y="1017270"/>
            <a:ext cx="5303520" cy="4308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00" y="1017905"/>
            <a:ext cx="5482590" cy="4307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01675" y="5416550"/>
            <a:ext cx="11018520" cy="11969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80000"/>
              </a:lnSpc>
            </a:pP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每天早盘，先看涨停里的首板，再看龙头里的连板</a:t>
            </a:r>
            <a:endParaRPr lang="zh-CN" altLang="en-US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>
              <a:lnSpc>
                <a:spcPct val="80000"/>
              </a:lnSpc>
            </a:pPr>
            <a:endParaRPr lang="zh-CN" altLang="en-US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>
              <a:lnSpc>
                <a:spcPct val="80000"/>
              </a:lnSpc>
            </a:pP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涨停首板优选实体板，优选智能辅助线首阳首板；龙头连板优选初进龙头</a:t>
            </a:r>
            <a:r>
              <a:rPr lang="en-US" altLang="zh-CN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</a:t>
            </a: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日涨幅靠前；</a:t>
            </a:r>
            <a:endParaRPr lang="zh-CN" altLang="en-US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>
              <a:lnSpc>
                <a:spcPct val="80000"/>
              </a:lnSpc>
            </a:pPr>
            <a:endParaRPr lang="zh-CN" altLang="en-US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>
              <a:lnSpc>
                <a:spcPct val="80000"/>
              </a:lnSpc>
            </a:pP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跟风必选高相关</a:t>
            </a:r>
            <a:endParaRPr lang="zh-CN" altLang="en-US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_17131763360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1652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大盘周线级别回档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状态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近期活跃板块的</a:t>
            </a: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EDB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传导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逻辑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后续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板块轮动的演变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预期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8655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73480" y="2945130"/>
            <a:ext cx="9836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大盘周线级别回档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状态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21635" y="120650"/>
            <a:ext cx="6348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大盘再次陷入矛盾信号的复杂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判断</a:t>
            </a:r>
            <a:endParaRPr lang="zh-CN" altLang="en-US" sz="32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940" y="1532890"/>
            <a:ext cx="7511415" cy="4528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430260" y="1533525"/>
            <a:ext cx="34467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今天的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局面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情理之中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意料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之外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情理之中是平均股价回到熊线并没有完全超出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预期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意料之外是再次出现这样的极端分化其实是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no zuo no die 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30260" y="4872990"/>
            <a:ext cx="356235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想到了牛线下移</a:t>
            </a:r>
            <a:endParaRPr lang="zh-CN" altLang="en-US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但也没想到短线超跌会再次起来</a:t>
            </a:r>
            <a:endParaRPr lang="zh-CN" altLang="en-US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509135" y="120650"/>
            <a:ext cx="3174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微盘股再受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冲击</a:t>
            </a:r>
            <a:endParaRPr lang="zh-CN" altLang="en-US" sz="32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0" y="1044575"/>
            <a:ext cx="5621655" cy="29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3420" y="4084955"/>
            <a:ext cx="562038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微盘股指数反弹幅度最大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回落幅度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最小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凭什么？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430" y="1044575"/>
            <a:ext cx="5128895" cy="1519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488430" y="2996565"/>
            <a:ext cx="5128895" cy="1844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在监管高频量化上，适应高频交易特征，证券交易所可对高频交易实施差异化收费，适当提高交易收费标准，并可收取撤单费等其他费用。对申报、撤单的笔数、频率达到一定标准的程序化交易，证券交易所可提高收费标准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8550" y="5327650"/>
            <a:ext cx="491490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微盘股受政策面和技术面的</a:t>
            </a:r>
            <a:r>
              <a:rPr lang="en-US" altLang="zh-CN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戴维斯双击</a:t>
            </a:r>
            <a:r>
              <a:rPr lang="en-US" altLang="zh-CN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”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，未必能像</a:t>
            </a:r>
            <a:r>
              <a:rPr lang="en-US" altLang="zh-CN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2-28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那样轻易创新高，保持谨慎应对。</a:t>
            </a:r>
            <a:endParaRPr lang="zh-CN" altLang="en-US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509135" y="120650"/>
            <a:ext cx="3174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周线正酝酿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拐点</a:t>
            </a:r>
            <a:endParaRPr lang="zh-CN" altLang="en-US" sz="32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700" y="1030605"/>
            <a:ext cx="4840605" cy="5375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0" y="1030605"/>
            <a:ext cx="5354955" cy="3838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5777230" y="5187315"/>
            <a:ext cx="5686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多个指数的周线级别已基本实现对称周期的调整</a:t>
            </a:r>
            <a:endParaRPr lang="zh-CN" altLang="en-US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5055" y="2945130"/>
            <a:ext cx="100349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跟风操作的适用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性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85235" y="120650"/>
            <a:ext cx="4620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异动捉妖的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适用性</a:t>
            </a:r>
            <a:endParaRPr lang="zh-CN" altLang="en-US" sz="32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950" y="1442720"/>
            <a:ext cx="5389245" cy="2140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大盘环境的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适用性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60000"/>
              </a:lnSpc>
            </a:pP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、大盘流动资金上升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趋势；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、横向样本短线上攻向上或处于高位区（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20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以上）；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、连板多板个股群体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出现；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27190" y="1442720"/>
            <a:ext cx="4694555" cy="3136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盘面择时的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适用性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80000"/>
              </a:lnSpc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、只做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10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：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以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前；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80000"/>
              </a:lnSpc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、只做低开或回档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信号；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80000"/>
              </a:lnSpc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、只做第一次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信号；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80000"/>
              </a:lnSpc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4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、只做两同或两同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以上；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80000"/>
              </a:lnSpc>
            </a:pP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、尽量做高相似度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形态；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85235" y="120650"/>
            <a:ext cx="4620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涨停龙头跟风的</a:t>
            </a:r>
            <a:r>
              <a:rPr lang="zh-CN" altLang="en-US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适用性</a:t>
            </a:r>
            <a:endParaRPr lang="zh-CN" altLang="en-US" sz="32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28340" y="1099185"/>
            <a:ext cx="5603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涨停跟风和龙头跟风的适用性远高于异动捉妖</a:t>
            </a:r>
            <a:endParaRPr lang="zh-CN" altLang="en-US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2040" y="1862455"/>
            <a:ext cx="5802630" cy="3264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170295" y="5236845"/>
            <a:ext cx="5794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2-20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讲解过龙头跟风的群狼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战术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" y="1845310"/>
            <a:ext cx="5801995" cy="3281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48920" y="5219700"/>
            <a:ext cx="5794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3-4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讲解过首板涨停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跟风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/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3-11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讲解过龙头回踩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跟风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DIAGRAM_VIRTUALLY_FRAME" val="{&quot;height&quot;:334.1,&quot;left&quot;:23.1,&quot;top&quot;:87.05,&quot;width&quot;:915.55}"/>
</p:tagLst>
</file>

<file path=ppt/tags/tag44.xml><?xml version="1.0" encoding="utf-8"?>
<p:tagLst xmlns:p="http://schemas.openxmlformats.org/presentationml/2006/main">
  <p:tag name="KSO_WM_DIAGRAM_VIRTUALLY_FRAME" val="{&quot;height&quot;:334.1,&quot;left&quot;:23.1,&quot;top&quot;:87.05,&quot;width&quot;:915.55}"/>
</p:tagLst>
</file>

<file path=ppt/tags/tag45.xml><?xml version="1.0" encoding="utf-8"?>
<p:tagLst xmlns:p="http://schemas.openxmlformats.org/presentationml/2006/main">
  <p:tag name="KSO_WM_DIAGRAM_VIRTUALLY_FRAME" val="{&quot;height&quot;:334.1,&quot;left&quot;:23.1,&quot;top&quot;:87.05,&quot;width&quot;:915.55}"/>
</p:tagLst>
</file>

<file path=ppt/tags/tag46.xml><?xml version="1.0" encoding="utf-8"?>
<p:tagLst xmlns:p="http://schemas.openxmlformats.org/presentationml/2006/main">
  <p:tag name="KSO_WM_DIAGRAM_VIRTUALLY_FRAME" val="{&quot;height&quot;:334.1,&quot;left&quot;:23.1,&quot;top&quot;:87.05,&quot;width&quot;:915.55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WPS 演示</Application>
  <PresentationFormat>宽屏</PresentationFormat>
  <Paragraphs>97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思源黑体 CN Regular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FOR</cp:lastModifiedBy>
  <cp:revision>351</cp:revision>
  <dcterms:created xsi:type="dcterms:W3CDTF">2019-06-19T02:08:00Z</dcterms:created>
  <dcterms:modified xsi:type="dcterms:W3CDTF">2024-04-15T11:33:48Z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46B8E4345C204F21896F96BD06D995EB_13</vt:lpwstr>
  </property>
</Properties>
</file>