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5"/>
  </p:notesMasterIdLst>
  <p:handoutMasterIdLst>
    <p:handoutMasterId r:id="rId26"/>
  </p:handoutMasterIdLst>
  <p:sldIdLst>
    <p:sldId id="4166" r:id="rId4"/>
    <p:sldId id="4167" r:id="rId5"/>
    <p:sldId id="4168" r:id="rId6"/>
    <p:sldId id="4437" r:id="rId7"/>
    <p:sldId id="4406" r:id="rId8"/>
    <p:sldId id="4184" r:id="rId9"/>
    <p:sldId id="4446" r:id="rId10"/>
    <p:sldId id="4449" r:id="rId11"/>
    <p:sldId id="4442" r:id="rId12"/>
    <p:sldId id="4448" r:id="rId13"/>
    <p:sldId id="4229" r:id="rId14"/>
    <p:sldId id="4435" r:id="rId15"/>
    <p:sldId id="4438" r:id="rId16"/>
    <p:sldId id="4444" r:id="rId17"/>
    <p:sldId id="4450" r:id="rId18"/>
    <p:sldId id="4426" r:id="rId19"/>
    <p:sldId id="4209" r:id="rId20"/>
    <p:sldId id="4183" r:id="rId21"/>
    <p:sldId id="4241" r:id="rId22"/>
    <p:sldId id="4401" r:id="rId23"/>
    <p:sldId id="4443" r:id="rId24"/>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95" userDrawn="1">
          <p15:clr>
            <a:srgbClr val="A4A3A4"/>
          </p15:clr>
        </p15:guide>
        <p15:guide id="2" pos="383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315F3"/>
    <a:srgbClr val="0029DA"/>
    <a:srgbClr val="D7000F"/>
    <a:srgbClr val="23B253"/>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95"/>
        <p:guide pos="383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1" Type="http://schemas.openxmlformats.org/officeDocument/2006/relationships/tags" Target="tags/tag158.xml"/><Relationship Id="rId30" Type="http://schemas.openxmlformats.org/officeDocument/2006/relationships/commentAuthors" Target="commentAuthors.xml"/><Relationship Id="rId3" Type="http://schemas.openxmlformats.org/officeDocument/2006/relationships/slideMaster" Target="slideMasters/slideMaster2.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notesMaster" Target="notesMasters/notesMaster1.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9" Type="http://schemas.openxmlformats.org/officeDocument/2006/relationships/image" Target="../media/image43.png"/><Relationship Id="rId8" Type="http://schemas.openxmlformats.org/officeDocument/2006/relationships/image" Target="../media/image42.png"/><Relationship Id="rId7" Type="http://schemas.openxmlformats.org/officeDocument/2006/relationships/image" Target="../media/image41.png"/><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3" Type="http://schemas.openxmlformats.org/officeDocument/2006/relationships/slideLayout" Target="../slideLayouts/slideLayout2.xml"/><Relationship Id="rId12" Type="http://schemas.openxmlformats.org/officeDocument/2006/relationships/tags" Target="../tags/tag137.xml"/><Relationship Id="rId11" Type="http://schemas.openxmlformats.org/officeDocument/2006/relationships/image" Target="../media/image45.png"/><Relationship Id="rId10" Type="http://schemas.openxmlformats.org/officeDocument/2006/relationships/image" Target="../media/image44.png"/><Relationship Id="rId1" Type="http://schemas.openxmlformats.org/officeDocument/2006/relationships/image" Target="../media/image35.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8.xml"/></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9.xml"/><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image" Target="../media/image46.png"/></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0.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49.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1.xml"/><Relationship Id="rId4" Type="http://schemas.openxmlformats.org/officeDocument/2006/relationships/image" Target="../media/image55.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42.xml"/><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image" Target="../media/image5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3.xml"/><Relationship Id="rId1"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4.xml"/><Relationship Id="rId1" Type="http://schemas.openxmlformats.org/officeDocument/2006/relationships/image" Target="../media/image6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5.xml"/><Relationship Id="rId1"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9.xml"/><Relationship Id="rId6" Type="http://schemas.openxmlformats.org/officeDocument/2006/relationships/image" Target="../media/image62.png"/><Relationship Id="rId5" Type="http://schemas.openxmlformats.org/officeDocument/2006/relationships/tags" Target="../tags/tag148.xml"/><Relationship Id="rId4" Type="http://schemas.openxmlformats.org/officeDocument/2006/relationships/image" Target="../media/image3.png"/><Relationship Id="rId3" Type="http://schemas.openxmlformats.org/officeDocument/2006/relationships/tags" Target="../tags/tag147.xml"/><Relationship Id="rId2" Type="http://schemas.openxmlformats.org/officeDocument/2006/relationships/image" Target="../media/image1.png"/><Relationship Id="rId1" Type="http://schemas.openxmlformats.org/officeDocument/2006/relationships/tags" Target="../tags/tag146.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20.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3.xml"/><Relationship Id="rId6" Type="http://schemas.openxmlformats.org/officeDocument/2006/relationships/image" Target="../media/image63.png"/><Relationship Id="rId5" Type="http://schemas.openxmlformats.org/officeDocument/2006/relationships/tags" Target="../tags/tag152.xml"/><Relationship Id="rId4" Type="http://schemas.openxmlformats.org/officeDocument/2006/relationships/image" Target="../media/image3.png"/><Relationship Id="rId3" Type="http://schemas.openxmlformats.org/officeDocument/2006/relationships/tags" Target="../tags/tag151.xml"/><Relationship Id="rId2" Type="http://schemas.openxmlformats.org/officeDocument/2006/relationships/image" Target="../media/image1.png"/><Relationship Id="rId1" Type="http://schemas.openxmlformats.org/officeDocument/2006/relationships/tags" Target="../tags/tag150.xml"/></Relationships>
</file>

<file path=ppt/slides/_rels/slide2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7.xml"/><Relationship Id="rId5" Type="http://schemas.openxmlformats.org/officeDocument/2006/relationships/tags" Target="../tags/tag156.xml"/><Relationship Id="rId4" Type="http://schemas.openxmlformats.org/officeDocument/2006/relationships/image" Target="../media/image3.png"/><Relationship Id="rId3" Type="http://schemas.openxmlformats.org/officeDocument/2006/relationships/tags" Target="../tags/tag155.xml"/><Relationship Id="rId2" Type="http://schemas.openxmlformats.org/officeDocument/2006/relationships/image" Target="../media/image1.png"/><Relationship Id="rId1" Type="http://schemas.openxmlformats.org/officeDocument/2006/relationships/tags" Target="../tags/tag154.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9" Type="http://schemas.openxmlformats.org/officeDocument/2006/relationships/tags" Target="../tags/tag131.xml"/><Relationship Id="rId8" Type="http://schemas.openxmlformats.org/officeDocument/2006/relationships/image" Target="../media/image16.png"/><Relationship Id="rId7" Type="http://schemas.openxmlformats.org/officeDocument/2006/relationships/image" Target="../media/image15.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png"/><Relationship Id="rId10" Type="http://schemas.openxmlformats.org/officeDocument/2006/relationships/slideLayout" Target="../slideLayouts/slideLayout2.xml"/><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2.xml"/><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3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26.png"/></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5.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6.xml"/><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目前：周线金叉潮的把握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1"/>
          <a:stretch>
            <a:fillRect/>
          </a:stretch>
        </p:blipFill>
        <p:spPr>
          <a:xfrm>
            <a:off x="3949700" y="716915"/>
            <a:ext cx="3256915" cy="2550795"/>
          </a:xfrm>
          <a:prstGeom prst="rect">
            <a:avLst/>
          </a:prstGeom>
          <a:ln>
            <a:solidFill>
              <a:schemeClr val="accent1"/>
            </a:solidFill>
          </a:ln>
        </p:spPr>
      </p:pic>
      <p:pic>
        <p:nvPicPr>
          <p:cNvPr id="9" name="图片 8"/>
          <p:cNvPicPr>
            <a:picLocks noChangeAspect="1"/>
          </p:cNvPicPr>
          <p:nvPr/>
        </p:nvPicPr>
        <p:blipFill>
          <a:blip r:embed="rId2"/>
          <a:stretch>
            <a:fillRect/>
          </a:stretch>
        </p:blipFill>
        <p:spPr>
          <a:xfrm>
            <a:off x="0" y="768350"/>
            <a:ext cx="3795395" cy="3215640"/>
          </a:xfrm>
          <a:prstGeom prst="rect">
            <a:avLst/>
          </a:prstGeom>
          <a:ln>
            <a:solidFill>
              <a:schemeClr val="accent1"/>
            </a:solidFill>
          </a:ln>
        </p:spPr>
      </p:pic>
      <p:pic>
        <p:nvPicPr>
          <p:cNvPr id="10" name="图片 9"/>
          <p:cNvPicPr>
            <a:picLocks noChangeAspect="1"/>
          </p:cNvPicPr>
          <p:nvPr/>
        </p:nvPicPr>
        <p:blipFill>
          <a:blip r:embed="rId3"/>
          <a:stretch>
            <a:fillRect/>
          </a:stretch>
        </p:blipFill>
        <p:spPr>
          <a:xfrm>
            <a:off x="66675" y="4159885"/>
            <a:ext cx="6635115" cy="1381760"/>
          </a:xfrm>
          <a:prstGeom prst="rect">
            <a:avLst/>
          </a:prstGeom>
          <a:ln>
            <a:solidFill>
              <a:schemeClr val="accent1"/>
            </a:solidFill>
          </a:ln>
        </p:spPr>
      </p:pic>
      <p:pic>
        <p:nvPicPr>
          <p:cNvPr id="11" name="图片 10"/>
          <p:cNvPicPr>
            <a:picLocks noChangeAspect="1"/>
          </p:cNvPicPr>
          <p:nvPr/>
        </p:nvPicPr>
        <p:blipFill>
          <a:blip r:embed="rId4"/>
          <a:srcRect t="24637" r="27453"/>
          <a:stretch>
            <a:fillRect/>
          </a:stretch>
        </p:blipFill>
        <p:spPr>
          <a:xfrm>
            <a:off x="6666865" y="4197350"/>
            <a:ext cx="3602355" cy="1219835"/>
          </a:xfrm>
          <a:prstGeom prst="rect">
            <a:avLst/>
          </a:prstGeom>
          <a:ln>
            <a:solidFill>
              <a:schemeClr val="accent1"/>
            </a:solidFill>
          </a:ln>
        </p:spPr>
      </p:pic>
      <p:pic>
        <p:nvPicPr>
          <p:cNvPr id="12" name="图片 11"/>
          <p:cNvPicPr>
            <a:picLocks noChangeAspect="1"/>
          </p:cNvPicPr>
          <p:nvPr/>
        </p:nvPicPr>
        <p:blipFill>
          <a:blip r:embed="rId5"/>
          <a:stretch>
            <a:fillRect/>
          </a:stretch>
        </p:blipFill>
        <p:spPr>
          <a:xfrm>
            <a:off x="7361555" y="840740"/>
            <a:ext cx="4375150" cy="3319145"/>
          </a:xfrm>
          <a:prstGeom prst="rect">
            <a:avLst/>
          </a:prstGeom>
          <a:ln>
            <a:solidFill>
              <a:schemeClr val="accent1"/>
            </a:solidFill>
          </a:ln>
        </p:spPr>
      </p:pic>
      <p:pic>
        <p:nvPicPr>
          <p:cNvPr id="14" name="图片 13"/>
          <p:cNvPicPr>
            <a:picLocks noChangeAspect="1"/>
          </p:cNvPicPr>
          <p:nvPr/>
        </p:nvPicPr>
        <p:blipFill>
          <a:blip r:embed="rId6"/>
          <a:stretch>
            <a:fillRect/>
          </a:stretch>
        </p:blipFill>
        <p:spPr>
          <a:xfrm>
            <a:off x="4138930" y="3345815"/>
            <a:ext cx="2314575" cy="744855"/>
          </a:xfrm>
          <a:prstGeom prst="rect">
            <a:avLst/>
          </a:prstGeom>
          <a:ln>
            <a:solidFill>
              <a:schemeClr val="accent1"/>
            </a:solidFill>
          </a:ln>
        </p:spPr>
      </p:pic>
      <p:pic>
        <p:nvPicPr>
          <p:cNvPr id="15" name="图片 14"/>
          <p:cNvPicPr>
            <a:picLocks noChangeAspect="1"/>
          </p:cNvPicPr>
          <p:nvPr/>
        </p:nvPicPr>
        <p:blipFill>
          <a:blip r:embed="rId7"/>
          <a:stretch>
            <a:fillRect/>
          </a:stretch>
        </p:blipFill>
        <p:spPr>
          <a:xfrm>
            <a:off x="10414000" y="4232275"/>
            <a:ext cx="1504315" cy="557530"/>
          </a:xfrm>
          <a:prstGeom prst="rect">
            <a:avLst/>
          </a:prstGeom>
          <a:ln>
            <a:solidFill>
              <a:schemeClr val="accent1"/>
            </a:solidFill>
          </a:ln>
        </p:spPr>
      </p:pic>
      <p:pic>
        <p:nvPicPr>
          <p:cNvPr id="16" name="图片 15"/>
          <p:cNvPicPr>
            <a:picLocks noChangeAspect="1"/>
          </p:cNvPicPr>
          <p:nvPr/>
        </p:nvPicPr>
        <p:blipFill>
          <a:blip r:embed="rId8"/>
          <a:stretch>
            <a:fillRect/>
          </a:stretch>
        </p:blipFill>
        <p:spPr>
          <a:xfrm>
            <a:off x="9166225" y="5095240"/>
            <a:ext cx="2922270" cy="548640"/>
          </a:xfrm>
          <a:prstGeom prst="rect">
            <a:avLst/>
          </a:prstGeom>
          <a:ln>
            <a:solidFill>
              <a:schemeClr val="accent1"/>
            </a:solidFill>
          </a:ln>
        </p:spPr>
      </p:pic>
      <p:pic>
        <p:nvPicPr>
          <p:cNvPr id="17" name="图片 16"/>
          <p:cNvPicPr>
            <a:picLocks noChangeAspect="1"/>
          </p:cNvPicPr>
          <p:nvPr/>
        </p:nvPicPr>
        <p:blipFill>
          <a:blip r:embed="rId9"/>
          <a:stretch>
            <a:fillRect/>
          </a:stretch>
        </p:blipFill>
        <p:spPr>
          <a:xfrm>
            <a:off x="9263380" y="5751195"/>
            <a:ext cx="1934210" cy="586740"/>
          </a:xfrm>
          <a:prstGeom prst="rect">
            <a:avLst/>
          </a:prstGeom>
          <a:ln>
            <a:solidFill>
              <a:schemeClr val="accent1"/>
            </a:solidFill>
          </a:ln>
        </p:spPr>
      </p:pic>
      <p:pic>
        <p:nvPicPr>
          <p:cNvPr id="18" name="图片 17"/>
          <p:cNvPicPr>
            <a:picLocks noChangeAspect="1"/>
          </p:cNvPicPr>
          <p:nvPr/>
        </p:nvPicPr>
        <p:blipFill>
          <a:blip r:embed="rId10"/>
          <a:stretch>
            <a:fillRect/>
          </a:stretch>
        </p:blipFill>
        <p:spPr>
          <a:xfrm>
            <a:off x="5570855" y="5643880"/>
            <a:ext cx="3274695" cy="619125"/>
          </a:xfrm>
          <a:prstGeom prst="rect">
            <a:avLst/>
          </a:prstGeom>
          <a:ln>
            <a:solidFill>
              <a:schemeClr val="accent1"/>
            </a:solidFill>
          </a:ln>
        </p:spPr>
      </p:pic>
      <p:pic>
        <p:nvPicPr>
          <p:cNvPr id="20" name="图片 19"/>
          <p:cNvPicPr>
            <a:picLocks noChangeAspect="1"/>
          </p:cNvPicPr>
          <p:nvPr/>
        </p:nvPicPr>
        <p:blipFill>
          <a:blip r:embed="rId11"/>
          <a:stretch>
            <a:fillRect/>
          </a:stretch>
        </p:blipFill>
        <p:spPr>
          <a:xfrm>
            <a:off x="3152775" y="5643880"/>
            <a:ext cx="2326640" cy="601345"/>
          </a:xfrm>
          <a:prstGeom prst="rect">
            <a:avLst/>
          </a:prstGeom>
          <a:ln>
            <a:solidFill>
              <a:schemeClr val="accent1"/>
            </a:solidFill>
          </a:ln>
        </p:spPr>
      </p:pic>
      <p:sp>
        <p:nvSpPr>
          <p:cNvPr id="21" name="文本框 20"/>
          <p:cNvSpPr txBox="1"/>
          <p:nvPr/>
        </p:nvSpPr>
        <p:spPr>
          <a:xfrm>
            <a:off x="9263380" y="2329180"/>
            <a:ext cx="2363470" cy="1014730"/>
          </a:xfrm>
          <a:prstGeom prst="rect">
            <a:avLst/>
          </a:prstGeom>
          <a:noFill/>
        </p:spPr>
        <p:txBody>
          <a:bodyPr wrap="square" rtlCol="0">
            <a:spAutoFit/>
          </a:bodyPr>
          <a:p>
            <a:r>
              <a:rPr lang="zh-CN" altLang="en-US" sz="1200">
                <a:solidFill>
                  <a:schemeClr val="bg1">
                    <a:lumMod val="65000"/>
                  </a:schemeClr>
                </a:solidFill>
              </a:rPr>
              <a:t>以上为特定条件、特定时间区间下的历史业绩，不代表普遍现象，历史涨幅不预示其未来表现，过往收益亦不代表未来收益承诺。市场有风险，投资需谨慎</a:t>
            </a:r>
            <a:r>
              <a:rPr lang="en-US" altLang="zh-CN" sz="1200">
                <a:solidFill>
                  <a:schemeClr val="bg1">
                    <a:lumMod val="65000"/>
                  </a:schemeClr>
                </a:solidFill>
              </a:rPr>
              <a:t>!</a:t>
            </a:r>
            <a:endParaRPr lang="en-US" altLang="zh-CN" sz="1200">
              <a:solidFill>
                <a:schemeClr val="bg1">
                  <a:lumMod val="65000"/>
                </a:schemeClr>
              </a:solidFill>
            </a:endParaRPr>
          </a:p>
        </p:txBody>
      </p:sp>
    </p:spTree>
    <p:custDataLst>
      <p:tags r:id="rId1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光通信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4.16</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tretch>
            <a:fillRect/>
          </a:stretch>
        </p:blipFill>
        <p:spPr>
          <a:xfrm>
            <a:off x="168275" y="768350"/>
            <a:ext cx="5227320" cy="407225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4440555" y="1342390"/>
            <a:ext cx="3844925" cy="3498215"/>
          </a:xfrm>
          <a:prstGeom prst="rect">
            <a:avLst/>
          </a:prstGeom>
          <a:ln>
            <a:solidFill>
              <a:schemeClr val="accent1"/>
            </a:solidFill>
          </a:ln>
        </p:spPr>
      </p:pic>
      <p:pic>
        <p:nvPicPr>
          <p:cNvPr id="8" name="图片 7"/>
          <p:cNvPicPr>
            <a:picLocks noChangeAspect="1"/>
          </p:cNvPicPr>
          <p:nvPr/>
        </p:nvPicPr>
        <p:blipFill>
          <a:blip r:embed="rId3"/>
          <a:stretch>
            <a:fillRect/>
          </a:stretch>
        </p:blipFill>
        <p:spPr>
          <a:xfrm>
            <a:off x="6981190" y="2331085"/>
            <a:ext cx="3606800" cy="3499485"/>
          </a:xfrm>
          <a:prstGeom prst="rect">
            <a:avLst/>
          </a:prstGeom>
          <a:ln>
            <a:solidFill>
              <a:schemeClr val="accent1"/>
            </a:solidFill>
          </a:ln>
        </p:spPr>
      </p:pic>
    </p:spTree>
    <p:custDataLst>
      <p:tags r:id="rId4"/>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tretch>
            <a:fillRect/>
          </a:stretch>
        </p:blipFill>
        <p:spPr>
          <a:xfrm>
            <a:off x="149860" y="768350"/>
            <a:ext cx="4608830" cy="523811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锂电池</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4.16</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2"/>
          <a:stretch>
            <a:fillRect/>
          </a:stretch>
        </p:blipFill>
        <p:spPr>
          <a:xfrm>
            <a:off x="3964305" y="1037590"/>
            <a:ext cx="3815080" cy="395605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716395" y="1802130"/>
            <a:ext cx="3790950" cy="4138295"/>
          </a:xfrm>
          <a:prstGeom prst="rect">
            <a:avLst/>
          </a:prstGeom>
          <a:ln>
            <a:solidFill>
              <a:schemeClr val="accent1"/>
            </a:solidFill>
          </a:ln>
        </p:spPr>
      </p:pic>
    </p:spTree>
    <p:custDataLst>
      <p:tags r:id="rId4"/>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3.</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高价股</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双突破（</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4.16</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rcRect r="26425"/>
          <a:stretch>
            <a:fillRect/>
          </a:stretch>
        </p:blipFill>
        <p:spPr>
          <a:xfrm>
            <a:off x="90805" y="868680"/>
            <a:ext cx="4361815" cy="5203190"/>
          </a:xfrm>
          <a:prstGeom prst="rect">
            <a:avLst/>
          </a:prstGeom>
          <a:ln>
            <a:solidFill>
              <a:schemeClr val="accent1"/>
            </a:solidFill>
          </a:ln>
        </p:spPr>
      </p:pic>
      <p:pic>
        <p:nvPicPr>
          <p:cNvPr id="6" name="图片 5"/>
          <p:cNvPicPr>
            <a:picLocks noChangeAspect="1"/>
          </p:cNvPicPr>
          <p:nvPr/>
        </p:nvPicPr>
        <p:blipFill>
          <a:blip r:embed="rId2"/>
          <a:stretch>
            <a:fillRect/>
          </a:stretch>
        </p:blipFill>
        <p:spPr>
          <a:xfrm>
            <a:off x="4290060" y="868680"/>
            <a:ext cx="3422015" cy="3576955"/>
          </a:xfrm>
          <a:prstGeom prst="rect">
            <a:avLst/>
          </a:prstGeom>
          <a:ln>
            <a:solidFill>
              <a:schemeClr val="accent1"/>
            </a:solidFill>
          </a:ln>
        </p:spPr>
      </p:pic>
      <p:pic>
        <p:nvPicPr>
          <p:cNvPr id="7" name="图片 6"/>
          <p:cNvPicPr>
            <a:picLocks noChangeAspect="1"/>
          </p:cNvPicPr>
          <p:nvPr/>
        </p:nvPicPr>
        <p:blipFill>
          <a:blip r:embed="rId3"/>
          <a:stretch>
            <a:fillRect/>
          </a:stretch>
        </p:blipFill>
        <p:spPr>
          <a:xfrm>
            <a:off x="6195060" y="1826895"/>
            <a:ext cx="3290570" cy="320421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8172450" y="2876550"/>
            <a:ext cx="2959735" cy="3194685"/>
          </a:xfrm>
          <a:prstGeom prst="rect">
            <a:avLst/>
          </a:prstGeom>
          <a:ln>
            <a:solidFill>
              <a:schemeClr val="accent1"/>
            </a:solidFill>
          </a:ln>
        </p:spPr>
      </p:pic>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4.</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首批熊线上移（鱼苗修复股）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14300" y="768350"/>
            <a:ext cx="5189855" cy="5220970"/>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3726180" y="1315720"/>
            <a:ext cx="3969385" cy="316103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507480" y="2094865"/>
            <a:ext cx="3593465" cy="3075305"/>
          </a:xfrm>
          <a:prstGeom prst="rect">
            <a:avLst/>
          </a:prstGeom>
          <a:ln>
            <a:solidFill>
              <a:schemeClr val="accent1"/>
            </a:solidFill>
          </a:ln>
        </p:spPr>
      </p:pic>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154045" y="1625600"/>
            <a:ext cx="9107170" cy="2108835"/>
          </a:xfrm>
          <a:prstGeom prst="rect">
            <a:avLst/>
          </a:prstGeom>
          <a:noFill/>
        </p:spPr>
        <p:txBody>
          <a:bodyPr wrap="square" rtlCol="0">
            <a:noAutofit/>
          </a:bodyPr>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熊线上移</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精选个股</a:t>
            </a:r>
            <a:endParaRPr lang="zh-CN" altLang="en-US" sz="80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2026.4.16</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4" name="图片 3"/>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84175" y="4478020"/>
            <a:ext cx="3213100" cy="1680845"/>
          </a:xfrm>
          <a:prstGeom prst="rect">
            <a:avLst/>
          </a:prstGeom>
          <a:ln>
            <a:solidFill>
              <a:schemeClr val="accent1"/>
            </a:solidFill>
          </a:ln>
        </p:spPr>
      </p:pic>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四月行情特征</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2"/>
          <a:stretch>
            <a:fillRect/>
          </a:stretch>
        </p:blipFill>
        <p:spPr>
          <a:xfrm>
            <a:off x="376555" y="748030"/>
            <a:ext cx="3212465" cy="1746250"/>
          </a:xfrm>
          <a:prstGeom prst="rect">
            <a:avLst/>
          </a:prstGeom>
          <a:ln>
            <a:solidFill>
              <a:schemeClr val="accent1"/>
            </a:solidFill>
          </a:ln>
        </p:spPr>
      </p:pic>
      <p:sp>
        <p:nvSpPr>
          <p:cNvPr id="7" name="文本框 6"/>
          <p:cNvSpPr txBox="1"/>
          <p:nvPr/>
        </p:nvSpPr>
        <p:spPr>
          <a:xfrm>
            <a:off x="2361565" y="2063750"/>
            <a:ext cx="1487170" cy="368300"/>
          </a:xfrm>
          <a:prstGeom prst="rect">
            <a:avLst/>
          </a:prstGeom>
          <a:noFill/>
        </p:spPr>
        <p:txBody>
          <a:bodyPr wrap="square" rtlCol="0">
            <a:spAutoFit/>
          </a:bodyPr>
          <a:p>
            <a:r>
              <a:rPr lang="en-US" altLang="zh-CN">
                <a:highlight>
                  <a:srgbClr val="FFFF00"/>
                </a:highlight>
              </a:rPr>
              <a:t>2024.4</a:t>
            </a:r>
            <a:r>
              <a:rPr lang="zh-CN" altLang="en-US">
                <a:highlight>
                  <a:srgbClr val="FFFF00"/>
                </a:highlight>
              </a:rPr>
              <a:t>月</a:t>
            </a:r>
            <a:endParaRPr lang="zh-CN" altLang="en-US">
              <a:highlight>
                <a:srgbClr val="FFFF00"/>
              </a:highlight>
            </a:endParaRPr>
          </a:p>
        </p:txBody>
      </p:sp>
      <p:pic>
        <p:nvPicPr>
          <p:cNvPr id="8" name="图片 7"/>
          <p:cNvPicPr>
            <a:picLocks noChangeAspect="1"/>
          </p:cNvPicPr>
          <p:nvPr/>
        </p:nvPicPr>
        <p:blipFill>
          <a:blip r:embed="rId3"/>
          <a:stretch>
            <a:fillRect/>
          </a:stretch>
        </p:blipFill>
        <p:spPr>
          <a:xfrm>
            <a:off x="376555" y="2593340"/>
            <a:ext cx="3212465" cy="1785620"/>
          </a:xfrm>
          <a:prstGeom prst="rect">
            <a:avLst/>
          </a:prstGeom>
          <a:ln>
            <a:solidFill>
              <a:schemeClr val="accent1"/>
            </a:solidFill>
          </a:ln>
        </p:spPr>
      </p:pic>
      <p:sp>
        <p:nvSpPr>
          <p:cNvPr id="9" name="文本框 8"/>
          <p:cNvSpPr txBox="1"/>
          <p:nvPr/>
        </p:nvSpPr>
        <p:spPr>
          <a:xfrm>
            <a:off x="2362200" y="3853815"/>
            <a:ext cx="1486535" cy="368300"/>
          </a:xfrm>
          <a:prstGeom prst="rect">
            <a:avLst/>
          </a:prstGeom>
          <a:noFill/>
        </p:spPr>
        <p:txBody>
          <a:bodyPr wrap="square" rtlCol="0">
            <a:spAutoFit/>
          </a:bodyPr>
          <a:p>
            <a:r>
              <a:rPr lang="en-US" altLang="zh-CN">
                <a:highlight>
                  <a:srgbClr val="FFFF00"/>
                </a:highlight>
              </a:rPr>
              <a:t>2025.4</a:t>
            </a:r>
            <a:r>
              <a:rPr lang="zh-CN" altLang="en-US">
                <a:highlight>
                  <a:srgbClr val="FFFF00"/>
                </a:highlight>
              </a:rPr>
              <a:t>月</a:t>
            </a:r>
            <a:endParaRPr lang="zh-CN" altLang="en-US">
              <a:highlight>
                <a:srgbClr val="FFFF00"/>
              </a:highlight>
            </a:endParaRPr>
          </a:p>
        </p:txBody>
      </p:sp>
      <p:sp>
        <p:nvSpPr>
          <p:cNvPr id="11" name="文本框 10"/>
          <p:cNvSpPr txBox="1"/>
          <p:nvPr/>
        </p:nvSpPr>
        <p:spPr>
          <a:xfrm>
            <a:off x="2299335" y="5581650"/>
            <a:ext cx="1297940" cy="368300"/>
          </a:xfrm>
          <a:prstGeom prst="rect">
            <a:avLst/>
          </a:prstGeom>
          <a:noFill/>
        </p:spPr>
        <p:txBody>
          <a:bodyPr wrap="square" rtlCol="0">
            <a:spAutoFit/>
          </a:bodyPr>
          <a:p>
            <a:r>
              <a:rPr lang="en-US" altLang="zh-CN">
                <a:highlight>
                  <a:srgbClr val="FFFF00"/>
                </a:highlight>
              </a:rPr>
              <a:t>2026.4</a:t>
            </a:r>
            <a:r>
              <a:rPr lang="zh-CN" altLang="en-US">
                <a:highlight>
                  <a:srgbClr val="FFFF00"/>
                </a:highlight>
              </a:rPr>
              <a:t>月</a:t>
            </a:r>
            <a:endParaRPr lang="zh-CN" altLang="en-US">
              <a:highlight>
                <a:srgbClr val="FFFF00"/>
              </a:highlight>
            </a:endParaRPr>
          </a:p>
        </p:txBody>
      </p:sp>
      <p:pic>
        <p:nvPicPr>
          <p:cNvPr id="12" name="图片 11"/>
          <p:cNvPicPr>
            <a:picLocks noChangeAspect="1"/>
          </p:cNvPicPr>
          <p:nvPr/>
        </p:nvPicPr>
        <p:blipFill>
          <a:blip r:embed="rId4"/>
          <a:stretch>
            <a:fillRect/>
          </a:stretch>
        </p:blipFill>
        <p:spPr>
          <a:xfrm>
            <a:off x="3757930" y="748030"/>
            <a:ext cx="2618105" cy="2475230"/>
          </a:xfrm>
          <a:prstGeom prst="rect">
            <a:avLst/>
          </a:prstGeom>
          <a:ln>
            <a:solidFill>
              <a:schemeClr val="accent1"/>
            </a:solidFill>
          </a:ln>
        </p:spPr>
      </p:pic>
      <p:sp>
        <p:nvSpPr>
          <p:cNvPr id="14" name="文本框 13"/>
          <p:cNvSpPr txBox="1"/>
          <p:nvPr/>
        </p:nvSpPr>
        <p:spPr>
          <a:xfrm>
            <a:off x="6599555" y="5011420"/>
            <a:ext cx="5389880" cy="1170305"/>
          </a:xfrm>
          <a:prstGeom prst="rect">
            <a:avLst/>
          </a:prstGeom>
          <a:noFill/>
        </p:spPr>
        <p:txBody>
          <a:bodyPr wrap="square" rtlCol="0">
            <a:spAutoFit/>
          </a:bodyPr>
          <a:p>
            <a:pPr>
              <a:lnSpc>
                <a:spcPct val="130000"/>
              </a:lnSpc>
            </a:pPr>
            <a:r>
              <a:rPr lang="zh-CN" altLang="en-US">
                <a:solidFill>
                  <a:srgbClr val="F315F3"/>
                </a:solidFill>
              </a:rPr>
              <a:t>近年四月特征</a:t>
            </a:r>
            <a:r>
              <a:rPr lang="zh-CN" altLang="en-US"/>
              <a:t>：</a:t>
            </a:r>
            <a:endParaRPr lang="zh-CN" altLang="en-US"/>
          </a:p>
          <a:p>
            <a:pPr>
              <a:lnSpc>
                <a:spcPct val="130000"/>
              </a:lnSpc>
            </a:pPr>
            <a:r>
              <a:rPr lang="zh-CN" altLang="en-US"/>
              <a:t>①指数</a:t>
            </a:r>
            <a:r>
              <a:rPr lang="zh-CN" altLang="en-US">
                <a:solidFill>
                  <a:srgbClr val="0029DA"/>
                </a:solidFill>
              </a:rPr>
              <a:t>挖坑</a:t>
            </a:r>
            <a:r>
              <a:rPr lang="zh-CN" altLang="en-US"/>
              <a:t>，逢跌金字塔布局</a:t>
            </a:r>
            <a:r>
              <a:rPr lang="zh-CN" altLang="en-US">
                <a:solidFill>
                  <a:srgbClr val="FF0000"/>
                </a:solidFill>
              </a:rPr>
              <a:t>宽基（</a:t>
            </a:r>
            <a:r>
              <a:rPr lang="en-US" altLang="zh-CN">
                <a:solidFill>
                  <a:srgbClr val="FF0000"/>
                </a:solidFill>
              </a:rPr>
              <a:t>ETF</a:t>
            </a:r>
            <a:r>
              <a:rPr lang="zh-CN" altLang="en-US">
                <a:solidFill>
                  <a:srgbClr val="FF0000"/>
                </a:solidFill>
              </a:rPr>
              <a:t>）易获利</a:t>
            </a:r>
            <a:r>
              <a:rPr lang="zh-CN" altLang="en-US"/>
              <a:t>。</a:t>
            </a:r>
            <a:endParaRPr lang="zh-CN" altLang="en-US"/>
          </a:p>
          <a:p>
            <a:pPr>
              <a:lnSpc>
                <a:spcPct val="130000"/>
              </a:lnSpc>
            </a:pPr>
            <a:r>
              <a:rPr lang="zh-CN" altLang="en-US"/>
              <a:t>②市场以</a:t>
            </a:r>
            <a:r>
              <a:rPr lang="zh-CN" altLang="en-US">
                <a:solidFill>
                  <a:srgbClr val="FF0000"/>
                </a:solidFill>
              </a:rPr>
              <a:t>大而美</a:t>
            </a:r>
            <a:r>
              <a:rPr lang="zh-CN" altLang="en-US"/>
              <a:t>为风格拉抬指数。</a:t>
            </a:r>
            <a:endParaRPr lang="zh-CN" altLang="en-US"/>
          </a:p>
        </p:txBody>
      </p:sp>
      <p:pic>
        <p:nvPicPr>
          <p:cNvPr id="15" name="图片 14"/>
          <p:cNvPicPr>
            <a:picLocks noChangeAspect="1"/>
          </p:cNvPicPr>
          <p:nvPr/>
        </p:nvPicPr>
        <p:blipFill>
          <a:blip r:embed="rId5"/>
          <a:stretch>
            <a:fillRect/>
          </a:stretch>
        </p:blipFill>
        <p:spPr>
          <a:xfrm>
            <a:off x="6544945" y="748030"/>
            <a:ext cx="3987165" cy="2244090"/>
          </a:xfrm>
          <a:prstGeom prst="rect">
            <a:avLst/>
          </a:prstGeom>
          <a:ln>
            <a:solidFill>
              <a:schemeClr val="accent1"/>
            </a:solidFill>
          </a:ln>
        </p:spPr>
      </p:pic>
      <p:pic>
        <p:nvPicPr>
          <p:cNvPr id="17" name="图片 16"/>
          <p:cNvPicPr>
            <a:picLocks noChangeAspect="1"/>
          </p:cNvPicPr>
          <p:nvPr/>
        </p:nvPicPr>
        <p:blipFill>
          <a:blip r:embed="rId6"/>
          <a:stretch>
            <a:fillRect/>
          </a:stretch>
        </p:blipFill>
        <p:spPr>
          <a:xfrm>
            <a:off x="6529070" y="3063875"/>
            <a:ext cx="3532505" cy="1414780"/>
          </a:xfrm>
          <a:prstGeom prst="rect">
            <a:avLst/>
          </a:prstGeom>
          <a:ln>
            <a:solidFill>
              <a:schemeClr val="accent1"/>
            </a:solidFill>
          </a:ln>
        </p:spPr>
      </p:pic>
      <p:pic>
        <p:nvPicPr>
          <p:cNvPr id="18" name="图片 17"/>
          <p:cNvPicPr>
            <a:picLocks noChangeAspect="1"/>
          </p:cNvPicPr>
          <p:nvPr/>
        </p:nvPicPr>
        <p:blipFill>
          <a:blip r:embed="rId7"/>
          <a:stretch>
            <a:fillRect/>
          </a:stretch>
        </p:blipFill>
        <p:spPr>
          <a:xfrm>
            <a:off x="8712200" y="3925570"/>
            <a:ext cx="3373755" cy="1390015"/>
          </a:xfrm>
          <a:prstGeom prst="rect">
            <a:avLst/>
          </a:prstGeom>
          <a:ln>
            <a:solidFill>
              <a:schemeClr val="accent1"/>
            </a:solidFill>
          </a:ln>
        </p:spPr>
      </p:pic>
      <p:sp>
        <p:nvSpPr>
          <p:cNvPr id="19" name="文本框 18"/>
          <p:cNvSpPr txBox="1"/>
          <p:nvPr/>
        </p:nvSpPr>
        <p:spPr>
          <a:xfrm>
            <a:off x="8273415" y="3484880"/>
            <a:ext cx="2041525" cy="306705"/>
          </a:xfrm>
          <a:prstGeom prst="rect">
            <a:avLst/>
          </a:prstGeom>
          <a:noFill/>
        </p:spPr>
        <p:txBody>
          <a:bodyPr wrap="square" rtlCol="0">
            <a:spAutoFit/>
          </a:bodyPr>
          <a:p>
            <a:r>
              <a:rPr lang="zh-CN" altLang="en-US" sz="1400">
                <a:highlight>
                  <a:srgbClr val="FFFF00"/>
                </a:highlight>
              </a:rPr>
              <a:t>大市值</a:t>
            </a:r>
            <a:r>
              <a:rPr lang="en-US" altLang="zh-CN" sz="1400">
                <a:highlight>
                  <a:srgbClr val="FFFF00"/>
                </a:highlight>
              </a:rPr>
              <a:t>/</a:t>
            </a:r>
            <a:r>
              <a:rPr lang="zh-CN" altLang="en-US" sz="1400">
                <a:highlight>
                  <a:srgbClr val="FFFF00"/>
                </a:highlight>
              </a:rPr>
              <a:t>高控盘</a:t>
            </a:r>
            <a:r>
              <a:rPr lang="en-US" altLang="zh-CN" sz="1400">
                <a:highlight>
                  <a:srgbClr val="FFFF00"/>
                </a:highlight>
              </a:rPr>
              <a:t>/</a:t>
            </a:r>
            <a:r>
              <a:rPr lang="zh-CN" altLang="en-US" sz="1400">
                <a:highlight>
                  <a:srgbClr val="FFFF00"/>
                </a:highlight>
              </a:rPr>
              <a:t>高价股</a:t>
            </a:r>
            <a:endParaRPr lang="zh-CN" altLang="en-US" sz="1400">
              <a:highlight>
                <a:srgbClr val="FFFF00"/>
              </a:highlight>
            </a:endParaRPr>
          </a:p>
        </p:txBody>
      </p:sp>
      <p:sp>
        <p:nvSpPr>
          <p:cNvPr id="20" name="文本框 19"/>
          <p:cNvSpPr txBox="1"/>
          <p:nvPr/>
        </p:nvSpPr>
        <p:spPr>
          <a:xfrm>
            <a:off x="10214610" y="4284345"/>
            <a:ext cx="1774190" cy="306705"/>
          </a:xfrm>
          <a:prstGeom prst="rect">
            <a:avLst/>
          </a:prstGeom>
          <a:noFill/>
        </p:spPr>
        <p:txBody>
          <a:bodyPr wrap="square" rtlCol="0">
            <a:spAutoFit/>
          </a:bodyPr>
          <a:p>
            <a:r>
              <a:rPr lang="zh-CN" altLang="en-US" sz="1400">
                <a:highlight>
                  <a:srgbClr val="FFFF00"/>
                </a:highlight>
              </a:rPr>
              <a:t>小盘</a:t>
            </a:r>
            <a:r>
              <a:rPr lang="en-US" altLang="zh-CN" sz="1400">
                <a:highlight>
                  <a:srgbClr val="FFFF00"/>
                </a:highlight>
              </a:rPr>
              <a:t>/</a:t>
            </a:r>
            <a:r>
              <a:rPr lang="zh-CN" altLang="en-US" sz="1400">
                <a:highlight>
                  <a:srgbClr val="FFFF00"/>
                </a:highlight>
              </a:rPr>
              <a:t>无控盘</a:t>
            </a:r>
            <a:r>
              <a:rPr lang="en-US" altLang="zh-CN" sz="1400">
                <a:highlight>
                  <a:srgbClr val="FFFF00"/>
                </a:highlight>
              </a:rPr>
              <a:t>/</a:t>
            </a:r>
            <a:r>
              <a:rPr lang="zh-CN" altLang="en-US" sz="1400">
                <a:highlight>
                  <a:srgbClr val="FFFF00"/>
                </a:highlight>
              </a:rPr>
              <a:t>低价股</a:t>
            </a:r>
            <a:endParaRPr lang="zh-CN" altLang="en-US" sz="1400">
              <a:highlight>
                <a:srgbClr val="FFFF00"/>
              </a:highlight>
            </a:endParaRPr>
          </a:p>
        </p:txBody>
      </p:sp>
      <p:sp>
        <p:nvSpPr>
          <p:cNvPr id="21" name="文本框 20"/>
          <p:cNvSpPr txBox="1"/>
          <p:nvPr/>
        </p:nvSpPr>
        <p:spPr>
          <a:xfrm>
            <a:off x="7146290" y="2225040"/>
            <a:ext cx="3168650" cy="368300"/>
          </a:xfrm>
          <a:prstGeom prst="rect">
            <a:avLst/>
          </a:prstGeom>
          <a:noFill/>
        </p:spPr>
        <p:txBody>
          <a:bodyPr wrap="square" rtlCol="0">
            <a:spAutoFit/>
          </a:bodyPr>
          <a:p>
            <a:r>
              <a:rPr lang="zh-CN" altLang="en-US">
                <a:highlight>
                  <a:srgbClr val="FFFF00"/>
                </a:highlight>
              </a:rPr>
              <a:t>各指数中大市值带动指数反弹</a:t>
            </a:r>
            <a:endParaRPr lang="zh-CN" altLang="en-US">
              <a:highlight>
                <a:srgbClr val="FFFF00"/>
              </a:highlight>
            </a:endParaRPr>
          </a:p>
        </p:txBody>
      </p:sp>
      <p:pic>
        <p:nvPicPr>
          <p:cNvPr id="6" name="图片 5"/>
          <p:cNvPicPr>
            <a:picLocks noChangeAspect="1"/>
          </p:cNvPicPr>
          <p:nvPr/>
        </p:nvPicPr>
        <p:blipFill>
          <a:blip r:embed="rId8"/>
          <a:stretch>
            <a:fillRect/>
          </a:stretch>
        </p:blipFill>
        <p:spPr>
          <a:xfrm>
            <a:off x="3750310" y="3315335"/>
            <a:ext cx="2625725" cy="2867025"/>
          </a:xfrm>
          <a:prstGeom prst="rect">
            <a:avLst/>
          </a:prstGeom>
          <a:ln>
            <a:solidFill>
              <a:schemeClr val="accent1"/>
            </a:solidFill>
          </a:ln>
        </p:spPr>
      </p:pic>
    </p:spTree>
    <p:custDataLst>
      <p:tags r:id="rId9"/>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节奏：利好密集，反弹续命</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138430" y="768350"/>
            <a:ext cx="6075680" cy="2775585"/>
          </a:xfrm>
          <a:prstGeom prst="rect">
            <a:avLst/>
          </a:prstGeom>
          <a:ln>
            <a:solidFill>
              <a:schemeClr val="accent1"/>
            </a:solidFill>
          </a:ln>
        </p:spPr>
      </p:pic>
      <p:pic>
        <p:nvPicPr>
          <p:cNvPr id="7" name="图片 6"/>
          <p:cNvPicPr>
            <a:picLocks noChangeAspect="1"/>
          </p:cNvPicPr>
          <p:nvPr/>
        </p:nvPicPr>
        <p:blipFill>
          <a:blip r:embed="rId2"/>
          <a:stretch>
            <a:fillRect/>
          </a:stretch>
        </p:blipFill>
        <p:spPr>
          <a:xfrm>
            <a:off x="138430" y="3950970"/>
            <a:ext cx="6076315" cy="200406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283960" y="1056005"/>
            <a:ext cx="5847080" cy="4580890"/>
          </a:xfrm>
          <a:prstGeom prst="rect">
            <a:avLst/>
          </a:prstGeom>
          <a:ln>
            <a:solidFill>
              <a:schemeClr val="accent1"/>
            </a:solidFill>
          </a:ln>
        </p:spPr>
      </p:pic>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四月下旬，注意个股分化</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189865" y="952500"/>
            <a:ext cx="8102600" cy="5315585"/>
          </a:xfrm>
          <a:prstGeom prst="rect">
            <a:avLst/>
          </a:prstGeom>
        </p:spPr>
      </p:pic>
      <p:sp>
        <p:nvSpPr>
          <p:cNvPr id="4" name="文本框 3"/>
          <p:cNvSpPr txBox="1"/>
          <p:nvPr/>
        </p:nvSpPr>
        <p:spPr>
          <a:xfrm>
            <a:off x="8531860" y="1449070"/>
            <a:ext cx="3307080" cy="2472690"/>
          </a:xfrm>
          <a:prstGeom prst="rect">
            <a:avLst/>
          </a:prstGeom>
          <a:noFill/>
        </p:spPr>
        <p:txBody>
          <a:bodyPr wrap="square" rtlCol="0">
            <a:spAutoFit/>
          </a:bodyPr>
          <a:p>
            <a:r>
              <a:rPr lang="zh-CN" altLang="en-US">
                <a:solidFill>
                  <a:srgbClr val="FF0000"/>
                </a:solidFill>
                <a:sym typeface="+mn-ea"/>
              </a:rPr>
              <a:t>持仓：</a:t>
            </a:r>
            <a:r>
              <a:rPr lang="zh-CN" altLang="en-US"/>
              <a:t>反包大阴线</a:t>
            </a:r>
            <a:endParaRPr lang="zh-CN" altLang="en-US"/>
          </a:p>
          <a:p>
            <a:r>
              <a:rPr lang="zh-CN" altLang="en-US">
                <a:solidFill>
                  <a:srgbClr val="0029DA"/>
                </a:solidFill>
                <a:sym typeface="+mn-ea"/>
              </a:rPr>
              <a:t>减仓：</a:t>
            </a:r>
            <a:r>
              <a:rPr lang="zh-CN" altLang="en-US"/>
              <a:t>反抽不过</a:t>
            </a:r>
            <a:endParaRPr lang="zh-CN" altLang="en-US"/>
          </a:p>
          <a:p>
            <a:endParaRPr lang="en-US" altLang="zh-CN"/>
          </a:p>
          <a:p>
            <a:endParaRPr lang="en-US" altLang="zh-CN"/>
          </a:p>
          <a:p>
            <a:r>
              <a:rPr lang="zh-CN" altLang="en-US">
                <a:solidFill>
                  <a:srgbClr val="F315F3"/>
                </a:solidFill>
              </a:rPr>
              <a:t>判断：</a:t>
            </a:r>
            <a:endParaRPr lang="zh-CN" altLang="en-US">
              <a:solidFill>
                <a:srgbClr val="F315F3"/>
              </a:solidFill>
            </a:endParaRPr>
          </a:p>
          <a:p>
            <a:pPr>
              <a:lnSpc>
                <a:spcPct val="120000"/>
              </a:lnSpc>
            </a:pPr>
            <a:r>
              <a:rPr lang="zh-CN" altLang="en-US"/>
              <a:t>①大卖单（墓碑量）</a:t>
            </a:r>
            <a:endParaRPr lang="zh-CN" altLang="en-US"/>
          </a:p>
          <a:p>
            <a:pPr>
              <a:lnSpc>
                <a:spcPct val="120000"/>
              </a:lnSpc>
            </a:pPr>
            <a:r>
              <a:rPr lang="zh-CN" altLang="en-US"/>
              <a:t>②周线死叉</a:t>
            </a:r>
            <a:endParaRPr lang="zh-CN" altLang="en-US"/>
          </a:p>
          <a:p>
            <a:pPr>
              <a:lnSpc>
                <a:spcPct val="120000"/>
              </a:lnSpc>
            </a:pPr>
            <a:r>
              <a:rPr lang="zh-CN" altLang="en-US"/>
              <a:t>③资金翻绿</a:t>
            </a:r>
            <a:endParaRPr lang="zh-CN" altLang="en-US"/>
          </a:p>
        </p:txBody>
      </p:sp>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小心消息刺激的（假主线）</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549275" y="1011555"/>
            <a:ext cx="4650105" cy="2080895"/>
          </a:xfrm>
          <a:prstGeom prst="rect">
            <a:avLst/>
          </a:prstGeom>
          <a:ln>
            <a:solidFill>
              <a:schemeClr val="accent1"/>
            </a:solidFill>
          </a:ln>
        </p:spPr>
      </p:pic>
      <p:pic>
        <p:nvPicPr>
          <p:cNvPr id="4" name="图片 3"/>
          <p:cNvPicPr>
            <a:picLocks noChangeAspect="1"/>
          </p:cNvPicPr>
          <p:nvPr/>
        </p:nvPicPr>
        <p:blipFill>
          <a:blip r:embed="rId2"/>
          <a:stretch>
            <a:fillRect/>
          </a:stretch>
        </p:blipFill>
        <p:spPr>
          <a:xfrm>
            <a:off x="5582920" y="1011555"/>
            <a:ext cx="5057140" cy="1171575"/>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607060" y="3335655"/>
            <a:ext cx="4592320" cy="238633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5596890" y="2616835"/>
            <a:ext cx="5043170" cy="2713990"/>
          </a:xfrm>
          <a:prstGeom prst="rect">
            <a:avLst/>
          </a:prstGeom>
          <a:ln>
            <a:solidFill>
              <a:schemeClr val="accent1"/>
            </a:solidFill>
          </a:ln>
        </p:spPr>
      </p:pic>
      <p:sp>
        <p:nvSpPr>
          <p:cNvPr id="13" name="文本框 12"/>
          <p:cNvSpPr txBox="1"/>
          <p:nvPr/>
        </p:nvSpPr>
        <p:spPr>
          <a:xfrm>
            <a:off x="7451725" y="3335655"/>
            <a:ext cx="4064000" cy="922020"/>
          </a:xfrm>
          <a:prstGeom prst="rect">
            <a:avLst/>
          </a:prstGeom>
          <a:noFill/>
        </p:spPr>
        <p:txBody>
          <a:bodyPr wrap="square" rtlCol="0">
            <a:spAutoFit/>
          </a:bodyPr>
          <a:p>
            <a:r>
              <a:rPr lang="zh-CN" altLang="en-US">
                <a:highlight>
                  <a:srgbClr val="FFFF00"/>
                </a:highlight>
              </a:rPr>
              <a:t>最早的那一批大多数</a:t>
            </a:r>
            <a:r>
              <a:rPr lang="en-US" altLang="zh-CN">
                <a:highlight>
                  <a:srgbClr val="FFFF00"/>
                </a:highlight>
              </a:rPr>
              <a:t>A</a:t>
            </a:r>
            <a:r>
              <a:rPr lang="zh-CN" altLang="en-US">
                <a:highlight>
                  <a:srgbClr val="FFFF00"/>
                </a:highlight>
              </a:rPr>
              <a:t>杀</a:t>
            </a:r>
            <a:endParaRPr lang="zh-CN" altLang="en-US">
              <a:highlight>
                <a:srgbClr val="FFFF00"/>
              </a:highlight>
            </a:endParaRPr>
          </a:p>
          <a:p>
            <a:r>
              <a:rPr lang="zh-CN" altLang="en-US">
                <a:highlight>
                  <a:srgbClr val="FFFF00"/>
                </a:highlight>
              </a:rPr>
              <a:t>消息涨一波，继续</a:t>
            </a:r>
            <a:r>
              <a:rPr lang="en-US" altLang="zh-CN">
                <a:highlight>
                  <a:srgbClr val="FFFF00"/>
                </a:highlight>
              </a:rPr>
              <a:t>A</a:t>
            </a:r>
            <a:r>
              <a:rPr lang="zh-CN" altLang="en-US">
                <a:highlight>
                  <a:srgbClr val="FFFF00"/>
                </a:highlight>
              </a:rPr>
              <a:t>杀</a:t>
            </a:r>
            <a:endParaRPr lang="zh-CN" altLang="en-US">
              <a:highlight>
                <a:srgbClr val="FFFF00"/>
              </a:highlight>
            </a:endParaRPr>
          </a:p>
          <a:p>
            <a:r>
              <a:rPr lang="zh-CN" altLang="en-US">
                <a:highlight>
                  <a:srgbClr val="FFFF00"/>
                </a:highlight>
              </a:rPr>
              <a:t>始终是量化和短线资金博弈</a:t>
            </a:r>
            <a:endParaRPr lang="zh-CN" altLang="en-US">
              <a:highlight>
                <a:srgbClr val="FFFF00"/>
              </a:highlight>
            </a:endParaRPr>
          </a:p>
        </p:txBody>
      </p:sp>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88277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节奏：坚持控盘突破模型</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p:cNvPicPr>
            <a:picLocks noChangeAspect="1"/>
          </p:cNvPicPr>
          <p:nvPr/>
        </p:nvPicPr>
        <p:blipFill>
          <a:blip r:embed="rId1"/>
          <a:srcRect t="968"/>
          <a:stretch>
            <a:fillRect/>
          </a:stretch>
        </p:blipFill>
        <p:spPr>
          <a:xfrm>
            <a:off x="74295" y="768350"/>
            <a:ext cx="5340985" cy="4441190"/>
          </a:xfrm>
          <a:prstGeom prst="rect">
            <a:avLst/>
          </a:prstGeom>
          <a:ln>
            <a:solidFill>
              <a:schemeClr val="accent1"/>
            </a:solidFill>
          </a:ln>
        </p:spPr>
      </p:pic>
      <p:pic>
        <p:nvPicPr>
          <p:cNvPr id="5" name="图片 4"/>
          <p:cNvPicPr>
            <a:picLocks noChangeAspect="1"/>
          </p:cNvPicPr>
          <p:nvPr/>
        </p:nvPicPr>
        <p:blipFill>
          <a:blip r:embed="rId2"/>
          <a:srcRect r="22774" b="11244"/>
          <a:stretch>
            <a:fillRect/>
          </a:stretch>
        </p:blipFill>
        <p:spPr>
          <a:xfrm>
            <a:off x="636905" y="5259070"/>
            <a:ext cx="4328795" cy="1098550"/>
          </a:xfrm>
          <a:prstGeom prst="rect">
            <a:avLst/>
          </a:prstGeom>
          <a:ln>
            <a:solidFill>
              <a:schemeClr val="accent1"/>
            </a:solidFill>
          </a:ln>
        </p:spPr>
      </p:pic>
      <p:pic>
        <p:nvPicPr>
          <p:cNvPr id="6" name="图片 5"/>
          <p:cNvPicPr>
            <a:picLocks noChangeAspect="1"/>
          </p:cNvPicPr>
          <p:nvPr/>
        </p:nvPicPr>
        <p:blipFill>
          <a:blip r:embed="rId3"/>
          <a:srcRect r="24953" b="12905"/>
          <a:stretch>
            <a:fillRect/>
          </a:stretch>
        </p:blipFill>
        <p:spPr>
          <a:xfrm>
            <a:off x="6630035" y="5259070"/>
            <a:ext cx="3757930" cy="1098550"/>
          </a:xfrm>
          <a:prstGeom prst="rect">
            <a:avLst/>
          </a:prstGeom>
          <a:ln>
            <a:solidFill>
              <a:schemeClr val="accent1"/>
            </a:solidFill>
          </a:ln>
        </p:spPr>
      </p:pic>
      <p:pic>
        <p:nvPicPr>
          <p:cNvPr id="8" name="图片 7"/>
          <p:cNvPicPr>
            <a:picLocks noChangeAspect="1"/>
          </p:cNvPicPr>
          <p:nvPr/>
        </p:nvPicPr>
        <p:blipFill>
          <a:blip r:embed="rId4"/>
          <a:stretch>
            <a:fillRect/>
          </a:stretch>
        </p:blipFill>
        <p:spPr>
          <a:xfrm>
            <a:off x="5768975" y="768350"/>
            <a:ext cx="5275580" cy="4441190"/>
          </a:xfrm>
          <a:prstGeom prst="rect">
            <a:avLst/>
          </a:prstGeom>
          <a:ln>
            <a:solidFill>
              <a:schemeClr val="accent1"/>
            </a:solidFill>
          </a:ln>
        </p:spPr>
      </p:pic>
    </p:spTree>
    <p:custDataLst>
      <p:tags r:id="rId5"/>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wm#"/>
  <p:tag name="KSO_WM_TEMPLATE_CATEGORY" val="custom"/>
  <p:tag name="KSO_WM_TEMPLATE_INDEX" val="20205081"/>
</p:tagLst>
</file>

<file path=ppt/tags/tag144.xml><?xml version="1.0" encoding="utf-8"?>
<p:tagLst xmlns:p="http://schemas.openxmlformats.org/presentationml/2006/main">
  <p:tag name="KSO_WM_BEAUTIFY_FLAG" val="#wm#"/>
  <p:tag name="KSO_WM_TEMPLATE_CATEGORY" val="custom"/>
  <p:tag name="KSO_WM_TEMPLATE_INDEX" val="20205081"/>
</p:tagLst>
</file>

<file path=ppt/tags/tag145.xml><?xml version="1.0" encoding="utf-8"?>
<p:tagLst xmlns:p="http://schemas.openxmlformats.org/presentationml/2006/main">
  <p:tag name="KSO_WM_BEAUTIFY_FLAG" val="#wm#"/>
  <p:tag name="KSO_WM_TEMPLATE_CATEGORY" val="custom"/>
  <p:tag name="KSO_WM_TEMPLATE_INDEX" val="20205081"/>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081"/>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081"/>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wm#"/>
  <p:tag name="KSO_WM_TEMPLATE_CATEGORY" val="custom"/>
  <p:tag name="KSO_WM_TEMPLATE_INDEX" val="20205081"/>
</p:tagLst>
</file>

<file path=ppt/tags/tag158.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1586</Words>
  <Application>WPS 演示</Application>
  <PresentationFormat>宽屏</PresentationFormat>
  <Paragraphs>148</Paragraphs>
  <Slides>21</Slides>
  <Notes>4</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21</vt:i4>
      </vt:variant>
    </vt:vector>
  </HeadingPairs>
  <TitlesOfParts>
    <vt:vector size="34" baseType="lpstr">
      <vt:lpstr>Arial</vt:lpstr>
      <vt:lpstr>宋体</vt:lpstr>
      <vt:lpstr>Wingdings</vt:lpstr>
      <vt:lpstr>Wingdings</vt:lpstr>
      <vt:lpstr>思源黑体 CN Normal</vt:lpstr>
      <vt:lpstr>Noto Sans S Chinese Black</vt:lpstr>
      <vt:lpstr>思源黑体 CN Medium</vt:lpstr>
      <vt:lpstr>思源黑体 CN Bold</vt:lpstr>
      <vt:lpstr>微软雅黑</vt:lpstr>
      <vt:lpstr>Arial Unicode MS</vt:lpstr>
      <vt:lpstr>Calibri</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俏俏</cp:lastModifiedBy>
  <cp:revision>1224</cp:revision>
  <dcterms:created xsi:type="dcterms:W3CDTF">2019-06-19T02:08:00Z</dcterms:created>
  <dcterms:modified xsi:type="dcterms:W3CDTF">2026-04-16T09:40:04Z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67F8E99CA25843CDBAFD0150A9FB820A</vt:lpwstr>
  </property>
</Properties>
</file>