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2250" r:id="rId7"/>
    <p:sldId id="2406" r:id="rId8"/>
    <p:sldId id="2226" r:id="rId9"/>
    <p:sldId id="2510" r:id="rId10"/>
    <p:sldId id="2511" r:id="rId11"/>
    <p:sldId id="1591" r:id="rId12"/>
    <p:sldId id="2486" r:id="rId13"/>
    <p:sldId id="2512" r:id="rId14"/>
    <p:sldId id="2513" r:id="rId15"/>
    <p:sldId id="2497" r:id="rId16"/>
    <p:sldId id="2500" r:id="rId17"/>
    <p:sldId id="2390" r:id="rId18"/>
    <p:sldId id="2169" r:id="rId19"/>
    <p:sldId id="615" r:id="rId20"/>
    <p:sldId id="2279" r:id="rId21"/>
    <p:sldId id="1932" r:id="rId22"/>
    <p:sldId id="2526" r:id="rId23"/>
    <p:sldId id="2527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D7000F"/>
    <a:srgbClr val="F315F3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4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6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0.png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152.xml"/><Relationship Id="rId7" Type="http://schemas.openxmlformats.org/officeDocument/2006/relationships/image" Target="../media/image51.png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3.xml"/><Relationship Id="rId10" Type="http://schemas.openxmlformats.org/officeDocument/2006/relationships/image" Target="../media/image53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157.xml"/><Relationship Id="rId7" Type="http://schemas.openxmlformats.org/officeDocument/2006/relationships/image" Target="../media/image51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8.xml"/><Relationship Id="rId10" Type="http://schemas.openxmlformats.org/officeDocument/2006/relationships/image" Target="../media/image54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image" Target="../media/image3.png"/><Relationship Id="rId3" Type="http://schemas.openxmlformats.org/officeDocument/2006/relationships/tags" Target="../tags/tag160.xml"/><Relationship Id="rId2" Type="http://schemas.openxmlformats.org/officeDocument/2006/relationships/image" Target="../media/image1.png"/><Relationship Id="rId1" Type="http://schemas.openxmlformats.org/officeDocument/2006/relationships/tags" Target="../tags/tag1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image" Target="../media/image16.png"/><Relationship Id="rId5" Type="http://schemas.openxmlformats.org/officeDocument/2006/relationships/tags" Target="../tags/tag130.xml"/><Relationship Id="rId4" Type="http://schemas.openxmlformats.org/officeDocument/2006/relationships/image" Target="../media/image15.png"/><Relationship Id="rId3" Type="http://schemas.openxmlformats.org/officeDocument/2006/relationships/tags" Target="../tags/tag129.xml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35.xml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牛线走平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超跌反弹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932815"/>
            <a:ext cx="6859270" cy="526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15" y="4280535"/>
            <a:ext cx="7964170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70" y="932815"/>
            <a:ext cx="4326890" cy="3042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66720" y="6263640"/>
            <a:ext cx="5692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牛线走平，个股反弹</a:t>
            </a:r>
            <a:r>
              <a:rPr lang="en-US" altLang="zh-CN">
                <a:highlight>
                  <a:srgbClr val="FFFF00"/>
                </a:highlight>
              </a:rPr>
              <a:t>2-3</a:t>
            </a:r>
            <a:r>
              <a:rPr lang="zh-CN" altLang="en-US">
                <a:highlight>
                  <a:srgbClr val="FFFF00"/>
                </a:highlight>
              </a:rPr>
              <a:t>天，大底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绝对底上五日线反弹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控盘板块的分化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186815"/>
            <a:ext cx="4615815" cy="4733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15" y="1186815"/>
            <a:ext cx="5794375" cy="4733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818640" y="6057265"/>
            <a:ext cx="774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部分控盘板块周线死叉，注意资金翻绿的日线阳线理解为仓位降低机会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短期博弈（控盘双突破）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3595" y="871855"/>
            <a:ext cx="4668520" cy="3670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" y="871855"/>
            <a:ext cx="6795770" cy="4249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20" y="3890645"/>
            <a:ext cx="3195320" cy="2466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注意识别假控盘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1510" y="5401945"/>
            <a:ext cx="86252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假控盘</a:t>
            </a:r>
            <a:r>
              <a:rPr lang="zh-CN" altLang="en-US"/>
              <a:t>不建议采用主力高控盘模式操作。此时控盘的目的是为了</a:t>
            </a:r>
            <a:r>
              <a:rPr lang="zh-CN" altLang="en-US">
                <a:solidFill>
                  <a:srgbClr val="FF0000"/>
                </a:solidFill>
              </a:rPr>
              <a:t>拉升出货</a:t>
            </a:r>
            <a:r>
              <a:rPr lang="zh-CN" altLang="en-US"/>
              <a:t>，伪高控盘已经在寻找机会出货。此时不要乱追，短线回避大幅拉升之后形成的高控盘。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0505" y="1017905"/>
            <a:ext cx="4056380" cy="396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1377950" y="2857500"/>
            <a:ext cx="1760855" cy="28956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45305" y="1017905"/>
            <a:ext cx="4674870" cy="3952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148445" y="1270635"/>
            <a:ext cx="2686685" cy="2968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olidFill>
                  <a:srgbClr val="FF0000"/>
                </a:solidFill>
              </a:rPr>
              <a:t>假控盘股特征：</a:t>
            </a:r>
            <a:endParaRPr lang="zh-CN" altLang="en-US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/>
              <a:t>1.</a:t>
            </a:r>
            <a:r>
              <a:rPr lang="zh-CN" altLang="en-US"/>
              <a:t>涨跌一般是消息影响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315F3"/>
                </a:solidFill>
              </a:rPr>
              <a:t>股性不稳定</a:t>
            </a:r>
            <a:r>
              <a:rPr lang="zh-CN" altLang="en-US"/>
              <a:t>，急涨急跌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3.</a:t>
            </a:r>
            <a:r>
              <a:rPr lang="zh-CN" altLang="en-US"/>
              <a:t>席位主导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4.</a:t>
            </a:r>
            <a:r>
              <a:rPr lang="zh-CN" altLang="en-US"/>
              <a:t>水手突破变紫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5.</a:t>
            </a:r>
            <a:r>
              <a:rPr lang="zh-CN" altLang="en-US"/>
              <a:t>资金妖化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6.</a:t>
            </a:r>
            <a:r>
              <a:rPr lang="zh-CN" altLang="en-US">
                <a:solidFill>
                  <a:srgbClr val="F315F3"/>
                </a:solidFill>
              </a:rPr>
              <a:t>适合短线投资者</a:t>
            </a:r>
            <a:r>
              <a:rPr lang="zh-CN" altLang="en-US"/>
              <a:t>博弈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en-US" altLang="zh-CN"/>
              <a:t>7.</a:t>
            </a:r>
            <a:r>
              <a:rPr lang="zh-CN" altLang="en-US">
                <a:solidFill>
                  <a:srgbClr val="0029DA"/>
                </a:solidFill>
              </a:rPr>
              <a:t>短期急涨后易长期回落</a:t>
            </a:r>
            <a:endParaRPr lang="zh-CN" altLang="en-US">
              <a:solidFill>
                <a:srgbClr val="0029DA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注意识别假控（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45" y="951865"/>
            <a:ext cx="9811385" cy="53149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今日笔记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768350"/>
            <a:ext cx="7101840" cy="5293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165" y="1593215"/>
            <a:ext cx="4958715" cy="2657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13245" y="2677160"/>
            <a:ext cx="1327150" cy="118935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1726565"/>
            <a:ext cx="776287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群体超跌启动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洗牌重塑风格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2024.4.16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syncCopiedImage_1708587999895_17085931996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0525" y="1094740"/>
            <a:ext cx="3896360" cy="265430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7" name="图片 6" descr="syncCopiedImage_1708587963026_1708593193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094740"/>
            <a:ext cx="3796030" cy="2649855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8" name="图片 7" descr="syncCopiedImage_1708593142838_17085931875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0" y="4058285"/>
            <a:ext cx="2293620" cy="229362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386580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办理选股王两年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344535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办理选股王三年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1500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15075" y="450850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手机微信扫码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247505" y="451739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领取专属福利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2735" y="861695"/>
            <a:ext cx="3626485" cy="5598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0" y="0"/>
            <a:ext cx="12192000" cy="6858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syncCopiedImage_1708587999895_17085931996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0525" y="1094740"/>
            <a:ext cx="3896360" cy="265430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7" name="图片 6" descr="syncCopiedImage_1708587963026_1708593193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094740"/>
            <a:ext cx="3796030" cy="2649855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8" name="图片 7" descr="syncCopiedImage_1708593142838_17085931875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0" y="4058285"/>
            <a:ext cx="2293620" cy="229362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386580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办理选股王两年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344535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办理选股王三年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1500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15075" y="450850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手机微信扫码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247505" y="451739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领取专属福利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2735" y="861695"/>
            <a:ext cx="3626485" cy="5598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70" y="5095875"/>
            <a:ext cx="4065905" cy="142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四月市场特征（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330835" y="842645"/>
            <a:ext cx="5065395" cy="346583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842645"/>
            <a:ext cx="5705475" cy="3465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851660" y="4478655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①先扬后抑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5790" y="4478655"/>
            <a:ext cx="43605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②传统行业胜率相对较高（成熟期行业）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" y="5120005"/>
            <a:ext cx="4486910" cy="1402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699385" y="5194300"/>
            <a:ext cx="4180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③资金背离，炒作情绪有所降低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当下市场的炒作阶段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62255" y="967740"/>
            <a:ext cx="8391525" cy="535749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8867140" y="1783715"/>
            <a:ext cx="406400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①中线规避无控盘股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②短线只看风口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大单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资金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③无控盘个股只做短线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55" y="1182370"/>
            <a:ext cx="4423410" cy="4544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499870" y="0"/>
            <a:ext cx="976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指数震荡为主旋律（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500" y="1112520"/>
            <a:ext cx="2559050" cy="4459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9610" y="1112520"/>
            <a:ext cx="2609215" cy="4458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1272540" y="1510665"/>
            <a:ext cx="404495" cy="62039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4443095" y="1944370"/>
            <a:ext cx="404495" cy="78422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391400" y="2479675"/>
            <a:ext cx="2510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资金若翻绿则易回到</a:t>
            </a:r>
            <a:r>
              <a:rPr lang="en-US" altLang="zh-CN">
                <a:highlight>
                  <a:srgbClr val="FFFF00"/>
                </a:highlight>
              </a:rPr>
              <a:t>2950--3000</a:t>
            </a:r>
            <a:r>
              <a:rPr lang="zh-CN" altLang="en-US">
                <a:highlight>
                  <a:srgbClr val="FFFF00"/>
                </a:highlight>
              </a:rPr>
              <a:t>点震荡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1834515" y="1758950"/>
            <a:ext cx="1115695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>
            <p:custDataLst>
              <p:tags r:id="rId8"/>
            </p:custDataLst>
          </p:nvPr>
        </p:nvSpPr>
        <p:spPr>
          <a:xfrm>
            <a:off x="4984115" y="2131060"/>
            <a:ext cx="854710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168400" y="5825490"/>
            <a:ext cx="7506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重回震荡，夯实筹码，头重脚轻的上涨难持续，硬拉指数，题材易得不到资金，导致赚指数不赚钱（比如石油新高，半导体走低）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回档和反抽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071880"/>
            <a:ext cx="5326380" cy="3976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95" y="1071880"/>
            <a:ext cx="5575935" cy="3977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18490" y="5197475"/>
            <a:ext cx="4460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有控盘</a:t>
            </a:r>
            <a:r>
              <a:rPr lang="en-US" altLang="zh-CN"/>
              <a:t>+</a:t>
            </a:r>
            <a:r>
              <a:rPr lang="zh-CN" altLang="en-US"/>
              <a:t>近期新高</a:t>
            </a:r>
            <a:r>
              <a:rPr lang="en-US" altLang="zh-CN"/>
              <a:t>+</a:t>
            </a:r>
            <a:r>
              <a:rPr lang="zh-CN" altLang="en-US"/>
              <a:t>下跌</a:t>
            </a:r>
            <a:r>
              <a:rPr lang="en-US" altLang="zh-CN"/>
              <a:t>=</a:t>
            </a:r>
            <a:r>
              <a:rPr lang="zh-CN" altLang="en-US"/>
              <a:t>上升回档（机会）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421755" y="5197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无控盘</a:t>
            </a:r>
            <a:r>
              <a:rPr lang="en-US" altLang="zh-CN"/>
              <a:t>+</a:t>
            </a:r>
            <a:r>
              <a:rPr lang="zh-CN" altLang="en-US"/>
              <a:t>破平台</a:t>
            </a:r>
            <a:r>
              <a:rPr lang="en-US" altLang="zh-CN"/>
              <a:t>+</a:t>
            </a:r>
            <a:r>
              <a:rPr lang="zh-CN" altLang="en-US"/>
              <a:t>反弹</a:t>
            </a:r>
            <a:r>
              <a:rPr lang="en-US" altLang="zh-CN"/>
              <a:t>=</a:t>
            </a:r>
            <a:r>
              <a:rPr lang="zh-CN" altLang="en-US"/>
              <a:t>破位反抽（风险）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唱着山歌看狼来了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" y="817880"/>
            <a:ext cx="3143885" cy="3253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965" y="768350"/>
            <a:ext cx="5917565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" y="4401185"/>
            <a:ext cx="3352800" cy="87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970" y="3971925"/>
            <a:ext cx="2648585" cy="873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100" y="2491105"/>
            <a:ext cx="3263900" cy="1042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65" y="5431155"/>
            <a:ext cx="3169285" cy="1179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65" y="5625465"/>
            <a:ext cx="3135630" cy="1067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2750" y="3887470"/>
            <a:ext cx="5247640" cy="752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0925" y="4639945"/>
            <a:ext cx="3571875" cy="1838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172845" y="411480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（图片来源网络）</a:t>
            </a:r>
            <a:endParaRPr lang="zh-CN" altLang="en-US" sz="1200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4465" y="911860"/>
            <a:ext cx="1685925" cy="1362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rcRect t="32722"/>
          <a:stretch>
            <a:fillRect/>
          </a:stretch>
        </p:blipFill>
        <p:spPr>
          <a:xfrm>
            <a:off x="3734435" y="4993640"/>
            <a:ext cx="3589655" cy="505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1763395"/>
            <a:ext cx="4092575" cy="6426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jlmNjJhZmY4OTY4ZjE0Y2EyMmVkMGZlY2FhNTkyNTQ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演示</Application>
  <PresentationFormat>宽屏</PresentationFormat>
  <Paragraphs>143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思源黑体 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Dikon</cp:lastModifiedBy>
  <cp:revision>589</cp:revision>
  <dcterms:created xsi:type="dcterms:W3CDTF">2019-06-19T02:08:00Z</dcterms:created>
  <dcterms:modified xsi:type="dcterms:W3CDTF">2024-04-16T09:57:02Z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67F8E99CA25843CDBAFD0150A9FB820A</vt:lpwstr>
  </property>
</Properties>
</file>