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528" r:id="rId3"/>
    <p:sldId id="410" r:id="rId4"/>
    <p:sldId id="602" r:id="rId5"/>
    <p:sldId id="603" r:id="rId6"/>
    <p:sldId id="632" r:id="rId7"/>
    <p:sldId id="604" r:id="rId9"/>
    <p:sldId id="605" r:id="rId10"/>
    <p:sldId id="647" r:id="rId11"/>
    <p:sldId id="607" r:id="rId12"/>
    <p:sldId id="606" r:id="rId13"/>
    <p:sldId id="648" r:id="rId14"/>
    <p:sldId id="633" r:id="rId15"/>
    <p:sldId id="634" r:id="rId16"/>
    <p:sldId id="652" r:id="rId17"/>
    <p:sldId id="649" r:id="rId18"/>
    <p:sldId id="651" r:id="rId19"/>
    <p:sldId id="635" r:id="rId20"/>
    <p:sldId id="614" r:id="rId21"/>
    <p:sldId id="615" r:id="rId22"/>
    <p:sldId id="616" r:id="rId23"/>
    <p:sldId id="628" r:id="rId24"/>
    <p:sldId id="664" r:id="rId25"/>
    <p:sldId id="629" r:id="rId26"/>
    <p:sldId id="509" r:id="rId27"/>
    <p:sldId id="272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2" userDrawn="1">
          <p15:clr>
            <a:srgbClr val="A4A3A4"/>
          </p15:clr>
        </p15:guide>
        <p15:guide id="2" pos="3771" userDrawn="1">
          <p15:clr>
            <a:srgbClr val="A4A3A4"/>
          </p15:clr>
        </p15:guide>
        <p15:guide id="3" pos="48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242"/>
        <p:guide pos="3771"/>
        <p:guide pos="485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86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经传多赢投资顾问: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苏柏安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| 执业编号:A1120619080002  风险提示:观点基于软件数据和理论模型分析，仅供参考，不构成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5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5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5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27.png"/><Relationship Id="rId1" Type="http://schemas.openxmlformats.org/officeDocument/2006/relationships/tags" Target="../tags/tag6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2.xml"/><Relationship Id="rId6" Type="http://schemas.openxmlformats.org/officeDocument/2006/relationships/image" Target="../media/image32.png"/><Relationship Id="rId5" Type="http://schemas.openxmlformats.org/officeDocument/2006/relationships/tags" Target="../tags/tag71.xml"/><Relationship Id="rId4" Type="http://schemas.openxmlformats.org/officeDocument/2006/relationships/image" Target="../media/image31.pn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7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tags" Target="../tags/tag42.xml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tags" Target="../tags/tag79.xml"/><Relationship Id="rId7" Type="http://schemas.openxmlformats.org/officeDocument/2006/relationships/image" Target="../media/image35.png"/><Relationship Id="rId6" Type="http://schemas.openxmlformats.org/officeDocument/2006/relationships/tags" Target="../tags/tag78.xml"/><Relationship Id="rId5" Type="http://schemas.openxmlformats.org/officeDocument/2006/relationships/image" Target="../media/image34.png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5.xml"/><Relationship Id="rId10" Type="http://schemas.openxmlformats.org/officeDocument/2006/relationships/tags" Target="../tags/tag80.xml"/><Relationship Id="rId1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1.xml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2.xml"/><Relationship Id="rId1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3.xml"/><Relationship Id="rId1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84.xml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6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0.xml"/><Relationship Id="rId2" Type="http://schemas.openxmlformats.org/officeDocument/2006/relationships/image" Target="../media/image16.png"/><Relationship Id="rId1" Type="http://schemas.openxmlformats.org/officeDocument/2006/relationships/tags" Target="../tags/tag49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2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优质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价值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，且大而美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715135"/>
            <a:ext cx="8754110" cy="48850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869950"/>
            <a:ext cx="2835275" cy="2454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250" y="869950"/>
            <a:ext cx="6875145" cy="751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/>
          <a:srcRect t="10399" b="20277"/>
          <a:stretch>
            <a:fillRect/>
          </a:stretch>
        </p:blipFill>
        <p:spPr>
          <a:xfrm>
            <a:off x="9994900" y="1720850"/>
            <a:ext cx="2105025" cy="487235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同行业下，优胜劣汰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" y="937260"/>
            <a:ext cx="9087485" cy="5543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0525" y="1157605"/>
            <a:ext cx="3419475" cy="49625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市场洗牌后，资金更重视质量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30" y="1794510"/>
            <a:ext cx="10358755" cy="1834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30" y="3469005"/>
            <a:ext cx="9954895" cy="16516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智尊猎手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主力资金①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860" y="791210"/>
            <a:ext cx="9951720" cy="58331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226300" y="5066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上升通道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业绩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低估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资金红</a:t>
            </a: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7135" y="810895"/>
            <a:ext cx="9778365" cy="581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9"/>
          <p:cNvSpPr txBox="1"/>
          <p:nvPr>
            <p:custDataLst>
              <p:tags r:id="rId2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智尊猎手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主力资金②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26300" y="50666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上升通道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业绩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低估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资金红</a:t>
            </a: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791210"/>
            <a:ext cx="10006330" cy="5822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9"/>
          <p:cNvSpPr txBox="1"/>
          <p:nvPr>
            <p:custDataLst>
              <p:tags r:id="rId2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智尊猎手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主力资金③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924040" y="51669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上升通道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业绩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主力控盘</a:t>
            </a: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8375" y="791210"/>
            <a:ext cx="10019665" cy="5831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9"/>
          <p:cNvSpPr txBox="1"/>
          <p:nvPr>
            <p:custDataLst>
              <p:tags r:id="rId2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智尊猎手</a:t>
            </a:r>
            <a:r>
              <a:rPr lang="en-US" alt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+</a:t>
            </a:r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主力资金④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33895" y="516699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上升通道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业绩</a:t>
            </a:r>
            <a:r>
              <a:rPr lang="en-US" altLang="zh-CN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+</a:t>
            </a:r>
            <a:r>
              <a:rPr lang="zh-CN" altLang="en-US" b="1"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主力控盘</a:t>
            </a:r>
            <a:endParaRPr lang="zh-CN" altLang="en-US" b="1"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交易小结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7" name="TextBox 6"/>
          <p:cNvSpPr txBox="1"/>
          <p:nvPr>
            <p:custDataLst>
              <p:tags r:id="rId2"/>
            </p:custDataLst>
          </p:nvPr>
        </p:nvSpPr>
        <p:spPr>
          <a:xfrm>
            <a:off x="589280" y="1400810"/>
            <a:ext cx="7404735" cy="44348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买卖点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捕捞季节（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原则）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买股是建立在趋势</a:t>
            </a:r>
            <a:r>
              <a:rPr lang="en-US" altLang="zh-CN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1600" b="1" smtClean="0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</a:rPr>
              <a:t>资金都符合的阶段，做大概率的事情才能有好的预期</a:t>
            </a:r>
            <a:endParaRPr lang="en-US" altLang="zh-CN" sz="1600" b="1" smtClean="0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买股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、买在捕捞季节死叉末端的回档，资金保持（一般死叉数柱子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根是调整充分）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特别注意：金叉出现之前的埋伏买股，都只能买一次，而且是底仓。金叉形成确认再加仓，利用浮仓操作。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、安全买点：智能辅助线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蓝线平台附近、金叉刚形成（柱子第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1-2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根合适，如金叉超过</a:t>
            </a:r>
            <a:r>
              <a:rPr lang="en-US" altLang="zh-CN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3-4</a:t>
            </a:r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根柱子之后，注意随时调整，乖离率高，谨慎追买，控制仓位）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告诉自己：回档买永远是最安全，最省心；追高买需要控制仓位，执行力较高。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（好股票一定会有买点，追求波段，买不到一飞冲天。大阳线是符合预期，涨停是锦上添花）</a:t>
            </a:r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一旦不及预期，预期之外的破位，观察资金和趋势是否都走坏，决定是否坚决离场，卖出保护本金</a:t>
            </a:r>
            <a:endParaRPr lang="zh-CN" altLang="en-US" sz="16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296275" y="864870"/>
            <a:ext cx="3754755" cy="31210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93"/>
          <a:stretch>
            <a:fillRect/>
          </a:stretch>
        </p:blipFill>
        <p:spPr>
          <a:xfrm>
            <a:off x="8763000" y="3724910"/>
            <a:ext cx="3051810" cy="28232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03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56765" y="2926715"/>
            <a:ext cx="847344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80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操作注意事项</a:t>
            </a:r>
            <a:endParaRPr lang="zh-CN" sz="80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0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炒股心法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1860" y="1275715"/>
            <a:ext cx="10506710" cy="43065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1.锁定政策大方向，尽量专注某几个热点主题做好研究（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一定要坚持看主题分析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2.一旦出现主题行情机会，一定要重视选股机会（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政策、趋势、资金、人气、涨停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等）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3.平时买股不要超过3只，行情再好买股也不超过5只。人的精力是有限，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股票越多，操作越不稳定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，通常越容易亏钱。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4.散户之所以能赚钱，就是一波行情/一只个股把波段做好了，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敢于上仓位，敢于止盈止损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(重点在于选股操作的盈利模式)，时时刻刻要记住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保护本金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最重要，其次是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保护利润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。  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5.选择大于努力，个股选对行业、业绩、热点、资金（</a:t>
            </a:r>
            <a:r>
              <a:rPr lang="zh-CN" altLang="en-US" sz="2000" dirty="0">
                <a:solidFill>
                  <a:srgbClr val="FF0000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只赚能力圈范围内的钱</a:t>
            </a:r>
            <a:r>
              <a:rPr lang="zh-CN" altLang="en-US" sz="2000" dirty="0">
                <a:latin typeface="思源黑体 CN Medium" panose="020B0600000000000000" charset="-122"/>
                <a:ea typeface="思源黑体 CN Medium" panose="020B0600000000000000" charset="-122"/>
              </a:rPr>
              <a:t>）  。</a:t>
            </a:r>
            <a:endParaRPr lang="zh-CN" altLang="en-US" sz="2000" dirty="0"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4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16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2955" y="1754639"/>
            <a:ext cx="7875905" cy="981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66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价值龙头做潜伏</a:t>
            </a:r>
            <a:endParaRPr lang="zh-CN" altLang="en-US" sz="66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苏柏安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53970" y="4074160"/>
            <a:ext cx="3497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:A1120619080002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pic>
        <p:nvPicPr>
          <p:cNvPr id="3" name="图片 2" descr="苏柏安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324850" y="861060"/>
            <a:ext cx="3269615" cy="524256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1254760" y="4544695"/>
            <a:ext cx="6254115" cy="1050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经传投资顾问，金融专业出身，坚持以资金推动论为研究核心，擅长主题风口擒龙头，独创软件经典战法：三色/三紫战法、价值龙头战法等，提倡用简单的方法稳健获利，同获2022年度经传金牌投顾。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94030" y="822325"/>
            <a:ext cx="7490460" cy="57677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9"/>
          <p:cNvSpPr txBox="1"/>
          <p:nvPr>
            <p:custDataLst>
              <p:tags r:id="rId3"/>
            </p:custDataLst>
          </p:nvPr>
        </p:nvSpPr>
        <p:spPr>
          <a:xfrm>
            <a:off x="219710" y="285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b="1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点关注，不迷路</a:t>
            </a:r>
            <a:endParaRPr lang="zh-CN" sz="4200" b="1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336280" y="3257550"/>
            <a:ext cx="2820670" cy="3337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336280" y="834390"/>
            <a:ext cx="3596640" cy="2423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075670" y="3257550"/>
            <a:ext cx="837565" cy="333248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985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232525" y="1531620"/>
            <a:ext cx="5437505" cy="289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90000"/>
              </a:lnSpc>
            </a:pPr>
            <a:r>
              <a:rPr 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行情要点</a:t>
            </a:r>
            <a:endParaRPr lang="en-US" altLang="zh-CN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价值龙头选股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  <a:p>
            <a:pPr>
              <a:lnSpc>
                <a:spcPct val="190000"/>
              </a:lnSpc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+mn-ea"/>
              </a:rPr>
              <a:t>操作注意事项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37785" y="1588453"/>
            <a:ext cx="955040" cy="4590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01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02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r>
              <a:rPr lang="zh-CN" altLang="en-US" sz="35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03</a:t>
            </a:r>
            <a:r>
              <a:rPr lang="en-US" altLang="zh-CN" sz="3200">
                <a:ln>
                  <a:noFill/>
                </a:ln>
                <a:solidFill>
                  <a:srgbClr val="AC5621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DIN Black" charset="0"/>
              </a:rPr>
              <a:t>/</a:t>
            </a:r>
            <a:endParaRPr lang="zh-CN" altLang="en-US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zh-CN" altLang="en-US" sz="35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  <a:p>
            <a:pPr lvl="0" algn="ctr">
              <a:lnSpc>
                <a:spcPct val="170000"/>
              </a:lnSpc>
            </a:pPr>
            <a:endParaRPr lang="en-US" altLang="zh-CN" sz="3200">
              <a:ln>
                <a:noFill/>
              </a:ln>
              <a:solidFill>
                <a:srgbClr val="AC5621"/>
              </a:solidFill>
              <a:latin typeface="Noto Sans S Chinese Medium" panose="020B0600000000000000" charset="-122"/>
              <a:ea typeface="Noto Sans S Chinese Medium" panose="020B0600000000000000" charset="-122"/>
              <a:cs typeface="DIN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01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83105" y="3011170"/>
            <a:ext cx="847344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行情要点</a:t>
            </a:r>
            <a:endParaRPr lang="zh-CN" sz="660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市场轮回，资金翻红，生生不息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945" y="838835"/>
            <a:ext cx="10840085" cy="57886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5060" y="2736215"/>
            <a:ext cx="7144385" cy="36480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本框 9"/>
          <p:cNvSpPr txBox="1"/>
          <p:nvPr/>
        </p:nvSpPr>
        <p:spPr>
          <a:xfrm>
            <a:off x="87630" y="3238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真正意义的长期牛市做准备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060" y="964565"/>
            <a:ext cx="7124700" cy="17716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949440" y="2794000"/>
            <a:ext cx="4983480" cy="1443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2004年发布在2005年的7月开始一波大牛，一直到2007年的6</a:t>
            </a:r>
            <a:r>
              <a:rPr lang="en-US" altLang="zh-CN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124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最高点。</a:t>
            </a:r>
            <a:endParaRPr lang="zh-CN" altLang="en-US" sz="16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2014年发布在2014年8月开始了一波大牛，一直到2015年的51</a:t>
            </a:r>
            <a:r>
              <a:rPr lang="en-US" altLang="zh-CN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78</a:t>
            </a: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最高点。</a:t>
            </a:r>
            <a:endParaRPr lang="zh-CN" altLang="en-US" sz="16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fontAlgn="auto">
              <a:lnSpc>
                <a:spcPct val="110000"/>
              </a:lnSpc>
            </a:pPr>
            <a:r>
              <a:rPr lang="zh-CN" altLang="en-US" sz="1600" b="1">
                <a:solidFill>
                  <a:schemeClr val="tx1"/>
                </a:solidFill>
                <a:highlight>
                  <a:srgbClr val="FFFF00"/>
                </a:highligh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现在呢？</a:t>
            </a:r>
            <a:endParaRPr lang="zh-CN" altLang="en-US" sz="1600" b="1">
              <a:solidFill>
                <a:schemeClr val="tx1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484245" y="2383790"/>
            <a:ext cx="6096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                                    </a:t>
            </a:r>
            <a:r>
              <a:rPr lang="zh-CN" altLang="en-US" sz="14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来源：新华社</a:t>
            </a:r>
            <a:endParaRPr lang="zh-CN" altLang="en-US" sz="140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下一轮行情怎么做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120" y="811530"/>
            <a:ext cx="9607550" cy="58083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3622040" y="1524000"/>
            <a:ext cx="54089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highlight>
                  <a:srgbClr val="FFFF00"/>
                </a:highlight>
              </a:rPr>
              <a:t>蓝色超跌线开始【拐头向下】，市场进入群体反弹参考在（2.6号开启的年后上涨行情）</a:t>
            </a:r>
            <a:endParaRPr lang="zh-CN" altLang="en-US" b="1">
              <a:highlight>
                <a:srgbClr val="FFFF00"/>
              </a:highlight>
            </a:endParaRPr>
          </a:p>
          <a:p>
            <a:r>
              <a:rPr lang="zh-CN" altLang="en-US" b="1">
                <a:highlight>
                  <a:srgbClr val="FFFF00"/>
                </a:highlight>
              </a:rPr>
              <a:t>请务必一定重视！重视！</a:t>
            </a:r>
            <a:endParaRPr lang="zh-CN" altLang="en-US" b="1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"/>
          <p:cNvSpPr txBox="1"/>
          <p:nvPr>
            <p:custDataLst>
              <p:tags r:id="rId1"/>
            </p:custDataLst>
          </p:nvPr>
        </p:nvSpPr>
        <p:spPr>
          <a:xfrm>
            <a:off x="75565" y="5397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4200" spc="-20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高执行力，心中有数</a:t>
            </a:r>
            <a:endParaRPr lang="zh-CN" altLang="en-US" sz="4200" spc="-200" dirty="0">
              <a:gradFill>
                <a:gsLst>
                  <a:gs pos="0">
                    <a:srgbClr val="FFEFCE"/>
                  </a:gs>
                  <a:gs pos="100000">
                    <a:srgbClr val="FFD483"/>
                  </a:gs>
                </a:gsLst>
                <a:lin ang="5400000" scaled="0"/>
              </a:gradFill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145"/>
            <a:ext cx="7591425" cy="44170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995" y="1160145"/>
            <a:ext cx="5600700" cy="44164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9495155" y="2357120"/>
            <a:ext cx="2772410" cy="7473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400">
                <a:solidFill>
                  <a:srgbClr val="FF0000"/>
                </a:solidFill>
              </a:rPr>
              <a:t>——</a:t>
            </a:r>
            <a:r>
              <a:rPr lang="zh-CN" altLang="en-US" sz="1400">
                <a:solidFill>
                  <a:srgbClr val="FF0000"/>
                </a:solidFill>
              </a:rPr>
              <a:t>个别情况不代表普遍实际收益率，过往收益亦不代表未来收益承诺，市场有风险，投资需谨慎！</a:t>
            </a:r>
            <a:endParaRPr lang="zh-CN" altLang="en-US" sz="14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67660" y="570738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highlight>
                  <a:srgbClr val="FFFF00"/>
                </a:highlight>
              </a:rPr>
              <a:t>一个人单干，迷茫；一群人执行，高效！</a:t>
            </a:r>
            <a:endParaRPr lang="zh-CN" altLang="en-US" sz="2400" b="1">
              <a:highlight>
                <a:srgbClr val="FFFF00"/>
              </a:highlight>
            </a:endParaRPr>
          </a:p>
          <a:p>
            <a:pPr algn="ctr"/>
            <a:r>
              <a:rPr lang="zh-CN" altLang="en-US" sz="2400" b="1">
                <a:highlight>
                  <a:srgbClr val="FFFF00"/>
                </a:highlight>
              </a:rPr>
              <a:t>股价已经打折了，准备好装备，遍地是黄金！</a:t>
            </a:r>
            <a:endParaRPr lang="zh-CN" altLang="en-US" sz="2400" b="1">
              <a:highlight>
                <a:srgbClr val="FFFF00"/>
              </a:highligh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595485" y="50488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用户真实反馈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414010" y="1110615"/>
            <a:ext cx="1363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solidFill>
                  <a:srgbClr val="EFDDFF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02</a:t>
            </a:r>
            <a:endParaRPr lang="en-US" altLang="zh-CN" sz="7200">
              <a:solidFill>
                <a:srgbClr val="EFDDFF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57680" y="2976880"/>
            <a:ext cx="907224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6600" dirty="0">
                <a:gradFill>
                  <a:gsLst>
                    <a:gs pos="0">
                      <a:srgbClr val="FFEFCE"/>
                    </a:gs>
                    <a:gs pos="100000">
                      <a:srgbClr val="FFD98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价值龙头用法</a:t>
            </a:r>
            <a:endParaRPr lang="zh-CN" sz="6600" dirty="0">
              <a:gradFill>
                <a:gsLst>
                  <a:gs pos="0">
                    <a:srgbClr val="FFEFCE"/>
                  </a:gs>
                  <a:gs pos="100000">
                    <a:srgbClr val="FFD98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2.xml><?xml version="1.0" encoding="utf-8"?>
<p:tagLst xmlns:p="http://schemas.openxmlformats.org/presentationml/2006/main">
  <p:tag name="KSO_WM_UNIT_PLACING_PICTURE_USER_VIEWPORT" val="{&quot;height&quot;:10800,&quot;width&quot;:6737}"/>
  <p:tag name="KSO_WM_BEAUTIFY_FLAG" val=""/>
</p:tagLst>
</file>

<file path=ppt/tags/tag43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6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YmM4ODZmNjhlZGZiN2UxZmRlMGZmZGI1YTFkMGNjNzU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1226</Words>
  <Application>WPS 演示</Application>
  <PresentationFormat>宽屏</PresentationFormat>
  <Paragraphs>105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Noto Sans S Chinese Medium</vt:lpstr>
      <vt:lpstr>DIN Black</vt:lpstr>
      <vt:lpstr>思源黑体 CN Heavy</vt:lpstr>
      <vt:lpstr>Arial Unicode MS</vt:lpstr>
      <vt:lpstr>Calibri</vt:lpstr>
      <vt:lpstr>Segoe Print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经传集团HR 陈泽珊</cp:lastModifiedBy>
  <cp:revision>529</cp:revision>
  <dcterms:created xsi:type="dcterms:W3CDTF">2019-06-19T02:08:00Z</dcterms:created>
  <dcterms:modified xsi:type="dcterms:W3CDTF">2024-04-16T08:40:15Z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ICV">
    <vt:lpwstr>98B0645011BC43B0BFB9BFC8374894E3</vt:lpwstr>
  </property>
</Properties>
</file>