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18"/>
  </p:handoutMasterIdLst>
  <p:sldIdLst>
    <p:sldId id="720" r:id="rId3"/>
    <p:sldId id="2128" r:id="rId5"/>
    <p:sldId id="2129" r:id="rId6"/>
    <p:sldId id="2131" r:id="rId7"/>
    <p:sldId id="2132" r:id="rId8"/>
    <p:sldId id="2122" r:id="rId9"/>
    <p:sldId id="2130" r:id="rId10"/>
    <p:sldId id="2123" r:id="rId11"/>
    <p:sldId id="2116" r:id="rId12"/>
    <p:sldId id="2109" r:id="rId13"/>
    <p:sldId id="2080" r:id="rId14"/>
    <p:sldId id="2126" r:id="rId15"/>
    <p:sldId id="2127" r:id="rId16"/>
    <p:sldId id="1317" r:id="rId17"/>
  </p:sldIdLst>
  <p:sldSz cx="12192000" cy="6858000"/>
  <p:notesSz cx="6858000" cy="9144000"/>
  <p:custDataLst>
    <p:tags r:id="rId2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30" userDrawn="1">
          <p15:clr>
            <a:srgbClr val="A4A3A4"/>
          </p15:clr>
        </p15:guide>
        <p15:guide id="2" pos="3828" userDrawn="1">
          <p15:clr>
            <a:srgbClr val="A4A3A4"/>
          </p15:clr>
        </p15:guide>
        <p15:guide id="3" pos="4809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全" lastIdx="1" clrIdx="0"/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34500"/>
    <a:srgbClr val="FFBF75"/>
    <a:srgbClr val="FFD483"/>
    <a:srgbClr val="FFEFCE"/>
    <a:srgbClr val="FFD585"/>
    <a:srgbClr val="FFEFCF"/>
    <a:srgbClr val="FFEFCD"/>
    <a:srgbClr val="FFD983"/>
    <a:srgbClr val="EFDDFF"/>
    <a:srgbClr val="C166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901" autoAdjust="0"/>
    <p:restoredTop sz="99761" autoAdjust="0"/>
  </p:normalViewPr>
  <p:slideViewPr>
    <p:cSldViewPr snapToGrid="0" showGuides="1">
      <p:cViewPr varScale="1">
        <p:scale>
          <a:sx n="110" d="100"/>
          <a:sy n="110" d="100"/>
        </p:scale>
        <p:origin x="924" y="108"/>
      </p:cViewPr>
      <p:guideLst>
        <p:guide orient="horz" pos="2230"/>
        <p:guide pos="3828"/>
        <p:guide pos="4809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3" Type="http://schemas.openxmlformats.org/officeDocument/2006/relationships/tags" Target="tags/tag44.xml"/><Relationship Id="rId22" Type="http://schemas.openxmlformats.org/officeDocument/2006/relationships/commentAuthors" Target="commentAuthors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handoutMaster" Target="handoutMasters/handoutMaster1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  <p:sp>
        <p:nvSpPr>
          <p:cNvPr id="6" name="页眉占位符 5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9" Type="http://schemas.openxmlformats.org/officeDocument/2006/relationships/image" Target="../media/image2.png"/><Relationship Id="rId8" Type="http://schemas.openxmlformats.org/officeDocument/2006/relationships/image" Target="../media/image1.png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1" Type="http://schemas.openxmlformats.org/officeDocument/2006/relationships/image" Target="../media/image4.png"/><Relationship Id="rId10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image" Target="../media/image6.png"/><Relationship Id="rId8" Type="http://schemas.openxmlformats.org/officeDocument/2006/relationships/image" Target="../media/image2.png"/><Relationship Id="rId7" Type="http://schemas.openxmlformats.org/officeDocument/2006/relationships/image" Target="../media/image5.png"/><Relationship Id="rId6" Type="http://schemas.openxmlformats.org/officeDocument/2006/relationships/tags" Target="../tags/tag11.xml"/><Relationship Id="rId5" Type="http://schemas.openxmlformats.org/officeDocument/2006/relationships/tags" Target="../tags/tag10.xml"/><Relationship Id="rId4" Type="http://schemas.openxmlformats.org/officeDocument/2006/relationships/tags" Target="../tags/tag9.xml"/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9" Type="http://schemas.openxmlformats.org/officeDocument/2006/relationships/image" Target="../media/image3.png"/><Relationship Id="rId8" Type="http://schemas.openxmlformats.org/officeDocument/2006/relationships/image" Target="../media/image2.png"/><Relationship Id="rId7" Type="http://schemas.openxmlformats.org/officeDocument/2006/relationships/image" Target="../media/image7.png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png"/><Relationship Id="rId7" Type="http://schemas.openxmlformats.org/officeDocument/2006/relationships/tags" Target="../tags/tag22.xml"/><Relationship Id="rId6" Type="http://schemas.openxmlformats.org/officeDocument/2006/relationships/tags" Target="../tags/tag21.xml"/><Relationship Id="rId5" Type="http://schemas.openxmlformats.org/officeDocument/2006/relationships/tags" Target="../tags/tag20.xml"/><Relationship Id="rId4" Type="http://schemas.openxmlformats.org/officeDocument/2006/relationships/tags" Target="../tags/tag19.xml"/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1" Type="http://schemas.openxmlformats.org/officeDocument/2006/relationships/image" Target="../media/image3.png"/><Relationship Id="rId10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7" Type="http://schemas.openxmlformats.org/officeDocument/2006/relationships/image" Target="../media/image2.png"/><Relationship Id="rId6" Type="http://schemas.openxmlformats.org/officeDocument/2006/relationships/image" Target="../media/image10.png"/><Relationship Id="rId5" Type="http://schemas.openxmlformats.org/officeDocument/2006/relationships/image" Target="../media/image8.png"/><Relationship Id="rId4" Type="http://schemas.openxmlformats.org/officeDocument/2006/relationships/tags" Target="../tags/tag25.xml"/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pic>
        <p:nvPicPr>
          <p:cNvPr id="4" name="图片 3" descr="PPT封面"/>
          <p:cNvPicPr>
            <a:picLocks noChangeAspect="1"/>
          </p:cNvPicPr>
          <p:nvPr userDrawn="1"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图片 5" descr="经传logo白色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374650" y="289560"/>
            <a:ext cx="1797685" cy="405765"/>
          </a:xfrm>
          <a:prstGeom prst="rect">
            <a:avLst/>
          </a:prstGeom>
        </p:spPr>
      </p:pic>
      <p:pic>
        <p:nvPicPr>
          <p:cNvPr id="5" name="图片 4" descr="龙头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10100310" y="234950"/>
            <a:ext cx="1762125" cy="33591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2871470" y="4571365"/>
            <a:ext cx="6231255" cy="461645"/>
          </a:xfrm>
          <a:prstGeom prst="rect">
            <a:avLst/>
          </a:prstGeom>
        </p:spPr>
      </p:pic>
      <p:sp>
        <p:nvSpPr>
          <p:cNvPr id="9" name="文本框 8"/>
          <p:cNvSpPr txBox="1"/>
          <p:nvPr userDrawn="1"/>
        </p:nvSpPr>
        <p:spPr>
          <a:xfrm>
            <a:off x="2723515" y="4541520"/>
            <a:ext cx="679831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8</a:t>
            </a:r>
            <a:r>
              <a:rPr lang="zh-CN" altLang="en-US" sz="2800" dirty="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月</a:t>
            </a:r>
            <a:r>
              <a:rPr lang="en-US" altLang="zh-CN" sz="2800" dirty="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1</a:t>
            </a:r>
            <a:r>
              <a:rPr lang="zh-CN" altLang="en-US" sz="2800" dirty="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日</a:t>
            </a:r>
            <a:r>
              <a:rPr lang="en-US" altLang="zh-CN" sz="2800" dirty="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-8</a:t>
            </a:r>
            <a:r>
              <a:rPr lang="zh-CN" altLang="en-US" sz="2800" dirty="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月</a:t>
            </a:r>
            <a:r>
              <a:rPr lang="en-US" altLang="zh-CN" sz="2800" dirty="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29</a:t>
            </a:r>
            <a:r>
              <a:rPr lang="zh-CN" altLang="en-US" sz="2800" dirty="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日</a:t>
            </a:r>
            <a:r>
              <a:rPr lang="en-US" altLang="zh-CN" sz="2800" dirty="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  </a:t>
            </a:r>
            <a:r>
              <a:rPr lang="zh-CN" altLang="en-US" sz="2800" dirty="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每周日</a:t>
            </a:r>
            <a:r>
              <a:rPr lang="en-US" altLang="zh-CN" sz="2800" dirty="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-</a:t>
            </a:r>
            <a:r>
              <a:rPr lang="zh-CN" altLang="en-US" sz="2800" dirty="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周四晚</a:t>
            </a:r>
            <a:r>
              <a:rPr lang="en-US" altLang="zh-CN" sz="2800" dirty="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20:15</a:t>
            </a:r>
            <a:endParaRPr lang="en-US" altLang="zh-CN" sz="2800" dirty="0">
              <a:solidFill>
                <a:srgbClr val="B34500"/>
              </a:solidFill>
              <a:latin typeface="思源黑体 CN Medium" panose="020B0600000000000000" charset="-122"/>
              <a:ea typeface="思源黑体 CN Medium" panose="020B0600000000000000" charset="-122"/>
              <a:cs typeface="思源黑体 CN Medium" panose="020B0600000000000000" charset="-122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8" name="图片 7" descr="PPT目录页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图片 9" descr="经传logo白色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314325" y="281305"/>
            <a:ext cx="1797685" cy="405765"/>
          </a:xfrm>
          <a:prstGeom prst="rect">
            <a:avLst/>
          </a:prstGeom>
        </p:spPr>
      </p:pic>
      <p:pic>
        <p:nvPicPr>
          <p:cNvPr id="7" name="图片 6" descr="组 214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0945495" y="6012180"/>
            <a:ext cx="1246505" cy="20193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图片 6" descr="标题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图片 9" descr="经传logo白色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314325" y="281305"/>
            <a:ext cx="1797685" cy="405765"/>
          </a:xfrm>
          <a:prstGeom prst="rect">
            <a:avLst/>
          </a:prstGeom>
        </p:spPr>
      </p:pic>
      <p:pic>
        <p:nvPicPr>
          <p:cNvPr id="8" name="图片 7" descr="龙头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0100310" y="234950"/>
            <a:ext cx="1762125" cy="33591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8" name="图片 7" descr="PPT封面 拷贝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图片 8" descr="3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678180" y="3141345"/>
            <a:ext cx="8807450" cy="2936240"/>
          </a:xfrm>
          <a:prstGeom prst="rect">
            <a:avLst/>
          </a:prstGeom>
        </p:spPr>
      </p:pic>
      <p:pic>
        <p:nvPicPr>
          <p:cNvPr id="11" name="图片 10" descr="经传logo白色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314325" y="281305"/>
            <a:ext cx="1797685" cy="405765"/>
          </a:xfrm>
          <a:prstGeom prst="rect">
            <a:avLst/>
          </a:prstGeom>
        </p:spPr>
      </p:pic>
      <p:pic>
        <p:nvPicPr>
          <p:cNvPr id="10" name="图片 9" descr="龙头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10100310" y="234950"/>
            <a:ext cx="1762125" cy="33591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PPT封面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1430"/>
            <a:ext cx="12192000" cy="6858000"/>
          </a:xfrm>
          <a:prstGeom prst="rect">
            <a:avLst/>
          </a:prstGeom>
        </p:spPr>
      </p:pic>
      <p:sp>
        <p:nvSpPr>
          <p:cNvPr id="11" name="矩形 10"/>
          <p:cNvSpPr/>
          <p:nvPr userDrawn="1"/>
        </p:nvSpPr>
        <p:spPr>
          <a:xfrm>
            <a:off x="-62865" y="791210"/>
            <a:ext cx="12317095" cy="60661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lstStyle/>
          <a:p>
            <a:pPr algn="ctr"/>
            <a:endParaRPr lang="zh-CN" altLang="en-US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2" name="文本框 11"/>
          <p:cNvSpPr txBox="1"/>
          <p:nvPr userDrawn="1"/>
        </p:nvSpPr>
        <p:spPr>
          <a:xfrm>
            <a:off x="530860" y="6582410"/>
            <a:ext cx="1113028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Tx/>
              <a:buSzTx/>
              <a:buFontTx/>
            </a:pPr>
            <a:r>
              <a:rPr lang="zh-CN" sz="1200" dirty="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经传多赢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资深投顾</a:t>
            </a:r>
            <a:r>
              <a:rPr lang="zh-CN" sz="1200" dirty="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：陈锵行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丨执业编号：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A1120620020001</a:t>
            </a:r>
            <a:r>
              <a:rPr lang="zh-CN" altLang="en-US" sz="1200" b="0" i="0" dirty="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</a:rPr>
              <a:t> 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风险提示:观点基于软件数据和理论模型分析，仅供参考，不构成买卖建议，股市有风险，投资需谨慎。</a:t>
            </a:r>
            <a:endParaRPr lang="zh-CN" altLang="en-US" sz="1200" dirty="0">
              <a:solidFill>
                <a:schemeClr val="bg1">
                  <a:lumMod val="50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</p:txBody>
      </p:sp>
      <p:pic>
        <p:nvPicPr>
          <p:cNvPr id="16" name="图片 15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4005" y="200025"/>
            <a:ext cx="1797685" cy="405765"/>
          </a:xfrm>
          <a:prstGeom prst="rect">
            <a:avLst/>
          </a:prstGeom>
        </p:spPr>
      </p:pic>
      <p:pic>
        <p:nvPicPr>
          <p:cNvPr id="13" name="图片 12" descr="龙头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100310" y="254635"/>
            <a:ext cx="1762125" cy="33591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6" name="图片 5" descr="PPT封面 拷贝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 descr="4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687513" y="2974340"/>
            <a:ext cx="8816975" cy="250825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2128520" y="3119120"/>
            <a:ext cx="7934325" cy="2059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60000"/>
              </a:lnSpc>
            </a:pPr>
            <a:r>
              <a:rPr lang="zh-CN" altLang="en-US" sz="1600">
                <a:solidFill>
                  <a:schemeClr val="tx1">
                    <a:lumMod val="50000"/>
                    <a:lumOff val="50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我司所有工作人员均不允许推荐股票、不允许承诺收益、不允许代客理财、不允许合作分成、不允许私下收款，如您发现有任何违规行为，可联系400-9088-988向我们反馈!风险提示:所有信息及观点均来源于公开信息及经传软件信号显示仅供参考，不构成最终投资依据，软件作为辅助参考工具,无法承诺收益，投资者应正视市场风险，自主作出投资决策并自行承担投资风险。投资有风险，入市须谨慎!</a:t>
            </a:r>
            <a:endParaRPr lang="zh-CN" altLang="en-US" sz="1600">
              <a:solidFill>
                <a:schemeClr val="tx1">
                  <a:lumMod val="50000"/>
                  <a:lumOff val="50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</a:endParaRPr>
          </a:p>
        </p:txBody>
      </p:sp>
      <p:pic>
        <p:nvPicPr>
          <p:cNvPr id="16" name="图片 15" descr="经传logo白色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314325" y="281305"/>
            <a:ext cx="1797685" cy="405765"/>
          </a:xfrm>
          <a:prstGeom prst="rect">
            <a:avLst/>
          </a:prstGeom>
        </p:spPr>
      </p:pic>
      <p:sp>
        <p:nvSpPr>
          <p:cNvPr id="9" name="文本框 8"/>
          <p:cNvSpPr txBox="1"/>
          <p:nvPr userDrawn="1"/>
        </p:nvSpPr>
        <p:spPr>
          <a:xfrm>
            <a:off x="1855788" y="1877060"/>
            <a:ext cx="8480425" cy="937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500" b="1">
                <a:gradFill>
                  <a:gsLst>
                    <a:gs pos="0">
                      <a:srgbClr val="FFEFCF"/>
                    </a:gs>
                    <a:gs pos="100000">
                      <a:srgbClr val="FFD585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经传多赢,让投资遇见美好!</a:t>
            </a:r>
            <a:endParaRPr lang="zh-CN" altLang="en-US" sz="5500" b="1">
              <a:gradFill>
                <a:gsLst>
                  <a:gs pos="0">
                    <a:srgbClr val="FFEFCF"/>
                  </a:gs>
                  <a:gs pos="100000">
                    <a:srgbClr val="FFD585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pic>
        <p:nvPicPr>
          <p:cNvPr id="10" name="图片 9" descr="龙头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0100310" y="234950"/>
            <a:ext cx="1762125" cy="33591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tags" Target="../tags/tag27.xml"/><Relationship Id="rId8" Type="http://schemas.openxmlformats.org/officeDocument/2006/relationships/tags" Target="../tags/tag26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tags" Target="../tags/tag31.xml"/><Relationship Id="rId12" Type="http://schemas.openxmlformats.org/officeDocument/2006/relationships/tags" Target="../tags/tag30.xml"/><Relationship Id="rId11" Type="http://schemas.openxmlformats.org/officeDocument/2006/relationships/tags" Target="../tags/tag29.xml"/><Relationship Id="rId10" Type="http://schemas.openxmlformats.org/officeDocument/2006/relationships/tags" Target="../tags/tag28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9D9D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9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0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1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2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3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33.xml"/><Relationship Id="rId3" Type="http://schemas.openxmlformats.org/officeDocument/2006/relationships/image" Target="../media/image12.png"/><Relationship Id="rId2" Type="http://schemas.openxmlformats.org/officeDocument/2006/relationships/tags" Target="../tags/tag32.xml"/><Relationship Id="rId1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40.xml"/><Relationship Id="rId1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5.xml"/><Relationship Id="rId4" Type="http://schemas.openxmlformats.org/officeDocument/2006/relationships/tags" Target="../tags/tag41.xml"/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42.xml"/><Relationship Id="rId2" Type="http://schemas.openxmlformats.org/officeDocument/2006/relationships/image" Target="../media/image33.png"/><Relationship Id="rId1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43.xml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5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3" Type="http://schemas.openxmlformats.org/officeDocument/2006/relationships/image" Target="../media/image14.png"/><Relationship Id="rId2" Type="http://schemas.openxmlformats.org/officeDocument/2006/relationships/tags" Target="../tags/tag34.xml"/><Relationship Id="rId1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17.png"/><Relationship Id="rId1" Type="http://schemas.openxmlformats.org/officeDocument/2006/relationships/tags" Target="../tags/tag3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18.png"/><Relationship Id="rId1" Type="http://schemas.openxmlformats.org/officeDocument/2006/relationships/tags" Target="../tags/tag36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5.xml"/><Relationship Id="rId4" Type="http://schemas.openxmlformats.org/officeDocument/2006/relationships/tags" Target="../tags/tag37.xml"/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5.xml"/><Relationship Id="rId4" Type="http://schemas.openxmlformats.org/officeDocument/2006/relationships/tags" Target="../tags/tag38.xml"/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28.png"/><Relationship Id="rId1" Type="http://schemas.openxmlformats.org/officeDocument/2006/relationships/tags" Target="../tags/tag3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12"/>
          <p:cNvSpPr txBox="1"/>
          <p:nvPr/>
        </p:nvSpPr>
        <p:spPr>
          <a:xfrm>
            <a:off x="610870" y="3206115"/>
            <a:ext cx="1811655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C1662D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 4</a:t>
            </a:r>
            <a:r>
              <a:rPr lang="zh-CN" altLang="en-US" sz="3000" dirty="0">
                <a:solidFill>
                  <a:srgbClr val="C1662D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月</a:t>
            </a:r>
            <a:r>
              <a:rPr lang="en-US" altLang="zh-CN" sz="3000" dirty="0">
                <a:solidFill>
                  <a:srgbClr val="C1662D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17</a:t>
            </a:r>
            <a:r>
              <a:rPr lang="zh-CN" altLang="en-US" sz="3000" dirty="0">
                <a:solidFill>
                  <a:srgbClr val="C1662D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日</a:t>
            </a:r>
            <a:r>
              <a:rPr lang="en-US" altLang="zh-CN" sz="3000" dirty="0">
                <a:solidFill>
                  <a:srgbClr val="C1662D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 </a:t>
            </a:r>
            <a:endParaRPr lang="zh-CN" altLang="en-US" sz="3000" dirty="0">
              <a:solidFill>
                <a:srgbClr val="C1662D"/>
              </a:solidFill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10870" y="732790"/>
            <a:ext cx="7610475" cy="221996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altLang="zh-CN" sz="8000">
                <a:gradFill>
                  <a:gsLst>
                    <a:gs pos="0">
                      <a:srgbClr val="FFEFCE"/>
                    </a:gs>
                    <a:gs pos="100000">
                      <a:srgbClr val="FFD98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A</a:t>
            </a:r>
            <a:r>
              <a:rPr lang="zh-CN" altLang="en-US" sz="8000">
                <a:gradFill>
                  <a:gsLst>
                    <a:gs pos="0">
                      <a:srgbClr val="FFEFCE"/>
                    </a:gs>
                    <a:gs pos="100000">
                      <a:srgbClr val="FFD98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股的成色如何</a:t>
            </a:r>
            <a:endParaRPr lang="zh-CN" altLang="en-US" sz="8000">
              <a:gradFill>
                <a:gsLst>
                  <a:gs pos="0">
                    <a:srgbClr val="FFEFCE"/>
                  </a:gs>
                  <a:gs pos="100000">
                    <a:srgbClr val="FFD983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</p:txBody>
      </p:sp>
      <p:pic>
        <p:nvPicPr>
          <p:cNvPr id="4" name="图片 3" descr="陈锵行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058785" y="800735"/>
            <a:ext cx="3261360" cy="537718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254760" y="4012565"/>
            <a:ext cx="1343660" cy="49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600">
                <a:solidFill>
                  <a:srgbClr val="C1662D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陈锵行</a:t>
            </a:r>
            <a:endParaRPr lang="zh-CN" altLang="en-US" sz="2600">
              <a:solidFill>
                <a:srgbClr val="C1662D"/>
              </a:solidFill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553970" y="4074160"/>
            <a:ext cx="34975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C1662D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执业编号</a:t>
            </a:r>
            <a:r>
              <a:rPr lang="en-US" altLang="zh-CN">
                <a:solidFill>
                  <a:srgbClr val="C1662D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:A1120620020001</a:t>
            </a:r>
            <a:endParaRPr lang="en-US" altLang="zh-CN">
              <a:solidFill>
                <a:srgbClr val="C1662D"/>
              </a:solidFill>
              <a:latin typeface="思源黑体 CN Medium" panose="020B0600000000000000" charset="-122"/>
              <a:ea typeface="思源黑体 CN Medium" panose="020B0600000000000000" charset="-122"/>
              <a:cs typeface="思源黑体 CN Medium" panose="020B0600000000000000" charset="-122"/>
              <a:sym typeface="+mn-ea"/>
            </a:endParaRPr>
          </a:p>
        </p:txBody>
      </p:sp>
      <p:sp>
        <p:nvSpPr>
          <p:cNvPr id="14" name="文本框 13"/>
          <p:cNvSpPr txBox="1"/>
          <p:nvPr>
            <p:custDataLst>
              <p:tags r:id="rId2"/>
            </p:custDataLst>
          </p:nvPr>
        </p:nvSpPr>
        <p:spPr>
          <a:xfrm>
            <a:off x="1254760" y="4561205"/>
            <a:ext cx="6076950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auto">
              <a:lnSpc>
                <a:spcPct val="125000"/>
              </a:lnSpc>
            </a:pPr>
            <a:r>
              <a:rPr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历经多年市场沉浮，独创了《七星反转》《主题风口战法》等系列战法，对“消息面”解读独到、锋利。善于敏锐挖掘市场新的操作方向和机会，把握市场上热点方向快狠准；注重市场炒作背后逻辑，通过现象看本质。</a:t>
            </a:r>
            <a:endParaRPr sz="1600" dirty="0">
              <a:solidFill>
                <a:schemeClr val="tx1">
                  <a:lumMod val="75000"/>
                  <a:lumOff val="2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  <a:sym typeface="+mn-ea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7265" y="4033520"/>
            <a:ext cx="314325" cy="61912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241290" y="617791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</p:spTree>
    <p:custDataLst>
      <p:tags r:id="rId4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0" y="767080"/>
            <a:ext cx="12170410" cy="5323205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/>
            <a:r>
              <a:rPr lang="zh-CN" altLang="en-US" sz="2800" b="0" i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房地产</a:t>
            </a:r>
            <a:r>
              <a:rPr lang="en-US" altLang="zh-CN" sz="2800" b="0" i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wind</a:t>
            </a:r>
            <a:r>
              <a:rPr lang="zh-CN" altLang="en-US" sz="2800" b="0" i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数据</a:t>
            </a:r>
            <a:endParaRPr lang="zh-CN" altLang="en-US" sz="2800" b="0" i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indent="0"/>
            <a:r>
              <a:rPr lang="en-US" sz="2000" b="0" i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</a:t>
            </a:r>
            <a:r>
              <a:rPr lang="en-US" altLang="zh-CN" sz="2000" b="0" i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. </a:t>
            </a:r>
            <a:r>
              <a:rPr lang="zh-CN" altLang="en-US" sz="2000" b="0" i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深圳：领跌，最高 </a:t>
            </a:r>
            <a:r>
              <a:rPr lang="en-US" altLang="zh-CN" sz="2000" b="0" i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78, 717 </a:t>
            </a:r>
            <a:r>
              <a:rPr lang="zh-CN" altLang="en-US" sz="2000" b="0" i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跌到了 </a:t>
            </a:r>
            <a:r>
              <a:rPr lang="en-US" altLang="zh-CN" sz="2000" b="0" i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49, 605</a:t>
            </a:r>
            <a:r>
              <a:rPr lang="zh-CN" altLang="en-US" sz="2000" b="0" i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，跌幅</a:t>
            </a:r>
            <a:r>
              <a:rPr lang="en-US" altLang="zh-CN" sz="2000" b="0" i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37%</a:t>
            </a:r>
            <a:r>
              <a:rPr lang="zh-CN" altLang="en-US" sz="2000" b="0" i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，二手房可能跌了</a:t>
            </a:r>
            <a:r>
              <a:rPr lang="en-US" altLang="zh-CN" sz="2000" b="0" i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40~45%</a:t>
            </a:r>
            <a:r>
              <a:rPr lang="zh-CN" altLang="en-US" sz="2000" b="0" i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，回到了 </a:t>
            </a:r>
            <a:r>
              <a:rPr lang="en-US" altLang="zh-CN" sz="2000" b="0" i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2015 </a:t>
            </a:r>
            <a:r>
              <a:rPr lang="zh-CN" altLang="en-US" sz="2000" b="0" i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年 </a:t>
            </a:r>
            <a:r>
              <a:rPr lang="en-US" altLang="zh-CN" sz="2000" b="0" i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14 </a:t>
            </a:r>
            <a:r>
              <a:rPr lang="zh-CN" altLang="en-US" sz="2000" b="0" i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年的水平。</a:t>
            </a:r>
            <a:endParaRPr lang="zh-CN" altLang="en-US" sz="2000" b="0" i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indent="0"/>
            <a:endParaRPr lang="en-US" sz="2000" b="0" i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indent="0"/>
            <a:r>
              <a:rPr lang="en-US" sz="2000" b="0" i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en-US" altLang="zh-CN" sz="2000" b="0" i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. </a:t>
            </a:r>
            <a:r>
              <a:rPr lang="zh-CN" altLang="en-US" sz="2000" b="0" i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上海：</a:t>
            </a:r>
            <a:r>
              <a:rPr lang="zh-CN" altLang="en-US" sz="2000" b="0" i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横了四个月</a:t>
            </a:r>
            <a:r>
              <a:rPr lang="zh-CN" altLang="en-US" sz="2000" b="0" i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</a:t>
            </a:r>
            <a:r>
              <a:rPr lang="zh-CN" altLang="en-US" sz="20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最高</a:t>
            </a:r>
            <a:r>
              <a:rPr lang="en-US" altLang="zh-CN" sz="2000" b="0" i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70368</a:t>
            </a:r>
            <a:r>
              <a:rPr lang="zh-CN" altLang="en-US" sz="2000" b="0" i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跌到了</a:t>
            </a:r>
            <a:r>
              <a:rPr lang="en-US" altLang="zh-CN" sz="2000" b="0" i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50061</a:t>
            </a:r>
            <a:r>
              <a:rPr lang="zh-CN" altLang="en-US" sz="2000" b="0" i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，跌了</a:t>
            </a:r>
            <a:r>
              <a:rPr lang="en-US" altLang="zh-CN" sz="2000" b="0" i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30%</a:t>
            </a:r>
            <a:r>
              <a:rPr lang="zh-CN" altLang="en-US" sz="2000" b="0" i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，二手房可能跌到 </a:t>
            </a:r>
            <a:r>
              <a:rPr lang="en-US" altLang="zh-CN" sz="2000" b="0" i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35% ~ 40%</a:t>
            </a:r>
            <a:endParaRPr lang="en-US" altLang="zh-CN" sz="2000" b="0" i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indent="0"/>
            <a:endParaRPr lang="en-US" altLang="zh-CN" sz="2000" b="0" i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indent="0"/>
            <a:r>
              <a:rPr lang="zh-CN" altLang="en-US" sz="2000" b="0" i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en-US" altLang="zh-CN" sz="2000" b="0" i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4. </a:t>
            </a:r>
            <a:r>
              <a:rPr lang="zh-CN" altLang="en-US" sz="2000" b="0" i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北京：春节之后连续</a:t>
            </a:r>
            <a:r>
              <a:rPr lang="zh-CN" altLang="en-US" sz="2000" b="0" i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涨了俩月</a:t>
            </a:r>
            <a:r>
              <a:rPr lang="zh-CN" altLang="en-US" sz="2000" b="0" i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 </a:t>
            </a:r>
            <a:r>
              <a:rPr lang="zh-CN" altLang="en-US" sz="20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最高</a:t>
            </a:r>
            <a:r>
              <a:rPr lang="en-US" altLang="zh-CN" sz="2000" b="0" i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80270 </a:t>
            </a:r>
            <a:r>
              <a:rPr lang="zh-CN" altLang="en-US" sz="2000" b="0" i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跌到</a:t>
            </a:r>
            <a:r>
              <a:rPr lang="en-US" altLang="zh-CN" sz="2000" b="0" i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57621</a:t>
            </a:r>
            <a:r>
              <a:rPr lang="zh-CN" altLang="en-US" sz="2000" b="0" i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，跌了大概是</a:t>
            </a:r>
            <a:r>
              <a:rPr lang="en-US" altLang="zh-CN" sz="2000" b="0" i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28~30% </a:t>
            </a:r>
            <a:r>
              <a:rPr lang="zh-CN" altLang="en-US" sz="2000" b="0" i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。核心地段二手房业主已经不降价</a:t>
            </a:r>
            <a:endParaRPr lang="zh-CN" altLang="en-US" sz="2000" b="0" i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indent="0"/>
            <a:endParaRPr lang="zh-CN" altLang="en-US" sz="2000" b="0" i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indent="0"/>
            <a:r>
              <a:rPr lang="zh-CN" altLang="en-US" sz="2000" b="0" i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en-US" altLang="zh-CN" sz="2000" b="0" i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5. </a:t>
            </a:r>
            <a:r>
              <a:rPr lang="zh-CN" altLang="en-US" sz="2000" b="0" i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广州：</a:t>
            </a:r>
            <a:r>
              <a:rPr lang="zh-CN" altLang="en-US" sz="2000" b="0" i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横五个月了</a:t>
            </a:r>
            <a:r>
              <a:rPr lang="zh-CN" altLang="en-US" sz="2000" b="0" i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，广州</a:t>
            </a:r>
            <a:r>
              <a:rPr lang="zh-CN" altLang="en-US" sz="20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最高</a:t>
            </a:r>
            <a:r>
              <a:rPr lang="zh-CN" altLang="en-US" sz="2000" b="0" i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en-US" altLang="zh-CN" sz="2000" b="0" i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53431</a:t>
            </a:r>
            <a:r>
              <a:rPr lang="zh-CN" altLang="en-US" sz="2000" b="0" i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跌到</a:t>
            </a:r>
            <a:r>
              <a:rPr lang="en-US" altLang="zh-CN" sz="2000" b="0" i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38390</a:t>
            </a:r>
            <a:r>
              <a:rPr lang="zh-CN" altLang="en-US" sz="2000" b="0" i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 跌幅</a:t>
            </a:r>
            <a:r>
              <a:rPr lang="en-US" altLang="zh-CN" sz="2000" b="0" i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29% </a:t>
            </a:r>
            <a:r>
              <a:rPr lang="zh-CN" altLang="en-US" sz="2000" b="0" i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左右</a:t>
            </a:r>
            <a:endParaRPr lang="zh-CN" altLang="en-US" sz="2000" b="0" i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indent="0"/>
            <a:endParaRPr lang="zh-CN" altLang="en-US" sz="2000" b="0" i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indent="0"/>
            <a:r>
              <a:rPr lang="zh-CN" altLang="en-US" sz="28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杭州、成都近期已经出现地王</a:t>
            </a:r>
            <a:endParaRPr lang="zh-CN" altLang="en-US" sz="280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marL="0" indent="0"/>
            <a:endParaRPr lang="zh-CN" altLang="en-US" sz="280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marL="0" indent="0"/>
            <a:r>
              <a:rPr lang="zh-CN" altLang="en-US" sz="28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北上广深地产指数：</a:t>
            </a:r>
            <a:r>
              <a:rPr lang="zh-CN" altLang="en-US" sz="28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横了</a:t>
            </a:r>
            <a:r>
              <a:rPr lang="en-US" altLang="zh-CN" sz="28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5 </a:t>
            </a:r>
            <a:r>
              <a:rPr lang="zh-CN" altLang="en-US" sz="28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个月</a:t>
            </a:r>
            <a:r>
              <a:rPr lang="zh-CN" altLang="en-US" sz="28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，北上广深的平均跌幅是</a:t>
            </a:r>
            <a:r>
              <a:rPr lang="en-US" altLang="zh-CN" sz="28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27%</a:t>
            </a:r>
            <a:r>
              <a:rPr lang="zh-CN" altLang="en-US" sz="28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，加上二手房可能 </a:t>
            </a:r>
            <a:r>
              <a:rPr lang="en-US" altLang="zh-CN" sz="28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30 ~ 35% </a:t>
            </a:r>
            <a:endParaRPr lang="zh-CN" altLang="en-US" sz="2800" b="0" i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26058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260580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80" y="0"/>
            <a:ext cx="12192000" cy="6858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55" y="0"/>
            <a:ext cx="12192000" cy="685800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260580" cy="6858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4168140" cy="6629400"/>
          </a:xfrm>
          <a:prstGeom prst="rect">
            <a:avLst/>
          </a:prstGeom>
        </p:spPr>
      </p:pic>
      <p:sp>
        <p:nvSpPr>
          <p:cNvPr id="34" name="文本框 33"/>
          <p:cNvSpPr txBox="1"/>
          <p:nvPr>
            <p:custDataLst>
              <p:tags r:id="rId2"/>
            </p:custDataLst>
          </p:nvPr>
        </p:nvSpPr>
        <p:spPr>
          <a:xfrm>
            <a:off x="111760" y="0"/>
            <a:ext cx="1219200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kumimoji="0" lang="zh-CN" altLang="en-US" sz="4200" b="1" i="0" u="none" strike="noStrike" kern="1200" cap="none" spc="-200" normalizeH="0" baseline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大盘分析</a:t>
            </a:r>
            <a:endParaRPr kumimoji="0" lang="zh-CN" altLang="en-US" sz="4200" b="1" i="0" u="none" strike="noStrike" kern="1200" cap="none" spc="-200" normalizeH="0" baseline="0">
              <a:gradFill>
                <a:gsLst>
                  <a:gs pos="0">
                    <a:srgbClr val="FFEFCE"/>
                  </a:gs>
                  <a:gs pos="100000">
                    <a:srgbClr val="FFD483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5720" y="653415"/>
            <a:ext cx="4845050" cy="116459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1800" y="3063240"/>
            <a:ext cx="3840480" cy="352552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8155940" y="3545840"/>
            <a:ext cx="3997960" cy="2560320"/>
          </a:xfrm>
          <a:prstGeom prst="rect">
            <a:avLst/>
          </a:prstGeom>
        </p:spPr>
        <p:txBody>
          <a:bodyPr wrap="square">
            <a:noAutofit/>
          </a:bodyPr>
          <a:p>
            <a:r>
              <a:rPr lang="zh-CN" altLang="en-US" sz="2400"/>
              <a:t>昨晚美股大跌</a:t>
            </a:r>
            <a:r>
              <a:rPr lang="en-US" altLang="zh-CN" sz="2400"/>
              <a:t>+</a:t>
            </a:r>
            <a:r>
              <a:rPr lang="zh-CN" altLang="en-US" sz="2400"/>
              <a:t>避险情绪的金价大涨</a:t>
            </a:r>
            <a:r>
              <a:rPr lang="en-US" altLang="zh-CN" sz="2400"/>
              <a:t>+</a:t>
            </a:r>
            <a:r>
              <a:rPr lang="zh-CN" altLang="en-US" sz="2400"/>
              <a:t>美联储“鹰派”不降息的影响下，今天大</a:t>
            </a:r>
            <a:r>
              <a:rPr lang="en-US" altLang="zh-CN" sz="2400"/>
              <a:t>A</a:t>
            </a:r>
            <a:r>
              <a:rPr lang="zh-CN" altLang="en-US" sz="2400"/>
              <a:t>还能逆势上涨，会继续强化全球资金对于“东升西降”的思维</a:t>
            </a:r>
            <a:endParaRPr lang="zh-CN" altLang="en-US" sz="240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57775" y="1962785"/>
            <a:ext cx="4751705" cy="109601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4" name="文本框 33"/>
          <p:cNvSpPr txBox="1"/>
          <p:nvPr>
            <p:custDataLst>
              <p:tags r:id="rId1"/>
            </p:custDataLst>
          </p:nvPr>
        </p:nvSpPr>
        <p:spPr>
          <a:xfrm>
            <a:off x="111760" y="0"/>
            <a:ext cx="1219200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kumimoji="0" lang="zh-CN" altLang="en-US" sz="4200" b="1" i="0" u="none" strike="noStrike" kern="1200" cap="none" spc="-200" normalizeH="0" baseline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一分钟选股法</a:t>
            </a:r>
            <a:endParaRPr kumimoji="0" lang="zh-CN" altLang="en-US" sz="4200" b="1" i="0" u="none" strike="noStrike" kern="1200" cap="none" spc="-200" normalizeH="0" baseline="0">
              <a:gradFill>
                <a:gsLst>
                  <a:gs pos="0">
                    <a:srgbClr val="FFEFCE"/>
                  </a:gs>
                  <a:gs pos="100000">
                    <a:srgbClr val="FFD483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1665"/>
            <a:ext cx="5978525" cy="597281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7002780" y="1731010"/>
            <a:ext cx="406400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/>
              <a:t>资金推动论</a:t>
            </a:r>
            <a:endParaRPr lang="zh-CN" altLang="en-US" sz="2800"/>
          </a:p>
          <a:p>
            <a:r>
              <a:rPr lang="zh-CN" altLang="en-US" sz="2800"/>
              <a:t>四个步骤一分钟选股</a:t>
            </a:r>
            <a:endParaRPr lang="zh-CN" altLang="en-US" sz="28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4" name="文本框 33"/>
          <p:cNvSpPr txBox="1"/>
          <p:nvPr>
            <p:custDataLst>
              <p:tags r:id="rId1"/>
            </p:custDataLst>
          </p:nvPr>
        </p:nvSpPr>
        <p:spPr>
          <a:xfrm>
            <a:off x="111760" y="0"/>
            <a:ext cx="1219200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kumimoji="0" lang="zh-CN" altLang="en-US" sz="4200" b="1" i="0" u="none" strike="noStrike" kern="1200" cap="none" spc="-200" normalizeH="0" baseline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救市资金流向</a:t>
            </a:r>
            <a:endParaRPr kumimoji="0" lang="zh-CN" altLang="en-US" sz="4200" b="1" i="0" u="none" strike="noStrike" kern="1200" cap="none" spc="-200" normalizeH="0" baseline="0">
              <a:gradFill>
                <a:gsLst>
                  <a:gs pos="0">
                    <a:srgbClr val="FFEFCE"/>
                  </a:gs>
                  <a:gs pos="100000">
                    <a:srgbClr val="FFD483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8782050" y="1365885"/>
            <a:ext cx="3126105" cy="277622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br>
              <a:rPr lang="zh-CN" altLang="en-US" sz="3200"/>
            </a:br>
            <a:r>
              <a:rPr lang="zh-CN" sz="3200"/>
              <a:t>左手</a:t>
            </a:r>
            <a:r>
              <a:rPr lang="zh-CN" altLang="en-US" sz="3200"/>
              <a:t>大消费</a:t>
            </a:r>
            <a:endParaRPr lang="zh-CN" altLang="en-US" sz="3200"/>
          </a:p>
          <a:p>
            <a:endParaRPr lang="zh-CN" altLang="en-US" sz="3200"/>
          </a:p>
          <a:p>
            <a:r>
              <a:rPr lang="zh-CN" sz="3200"/>
              <a:t>右手</a:t>
            </a:r>
            <a:r>
              <a:rPr lang="zh-CN" altLang="en-US" sz="3200"/>
              <a:t>大科技</a:t>
            </a:r>
            <a:endParaRPr lang="zh-CN" altLang="en-US" sz="3200"/>
          </a:p>
          <a:p>
            <a:endParaRPr lang="zh-CN" altLang="en-US" sz="320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65885"/>
            <a:ext cx="8501380" cy="350202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150" y="748665"/>
            <a:ext cx="6299835" cy="297307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150" y="3721735"/>
            <a:ext cx="6304915" cy="277939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1660" y="748665"/>
            <a:ext cx="4775835" cy="548767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4" name="图片 1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26035" y="816610"/>
            <a:ext cx="6641465" cy="3875405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0" y="4890135"/>
            <a:ext cx="1190371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/>
              <a:t>大消费连续上榜，</a:t>
            </a:r>
            <a:r>
              <a:rPr lang="zh-CN" altLang="en-US" sz="2400" b="1">
                <a:solidFill>
                  <a:srgbClr val="FF0000"/>
                </a:solidFill>
              </a:rPr>
              <a:t>形成风口</a:t>
            </a:r>
            <a:r>
              <a:rPr lang="zh-CN" altLang="en-US" sz="2400"/>
              <a:t>，关税反而加强消费内循环的逻辑，市场提前炒作刺激内需的政策</a:t>
            </a:r>
            <a:endParaRPr lang="zh-CN" altLang="en-US" sz="2400"/>
          </a:p>
          <a:p>
            <a:endParaRPr lang="zh-CN" altLang="en-US" sz="2400"/>
          </a:p>
          <a:p>
            <a:endParaRPr lang="zh-CN" altLang="en-US" sz="2400"/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1160" y="1343025"/>
            <a:ext cx="5450840" cy="259588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4800" y="887730"/>
            <a:ext cx="3591560" cy="313055"/>
          </a:xfrm>
          <a:prstGeom prst="rect">
            <a:avLst/>
          </a:prstGeom>
        </p:spPr>
      </p:pic>
      <p:sp>
        <p:nvSpPr>
          <p:cNvPr id="34" name="文本框 33"/>
          <p:cNvSpPr txBox="1"/>
          <p:nvPr>
            <p:custDataLst>
              <p:tags r:id="rId4"/>
            </p:custDataLst>
          </p:nvPr>
        </p:nvSpPr>
        <p:spPr>
          <a:xfrm>
            <a:off x="111760" y="0"/>
            <a:ext cx="1219200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kumimoji="0" lang="zh-CN" altLang="en-US" sz="4200" b="1" i="0" u="none" strike="noStrike" kern="1200" cap="none" spc="-200" normalizeH="0" baseline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大消费</a:t>
            </a:r>
            <a:endParaRPr kumimoji="0" lang="zh-CN" altLang="en-US" sz="4200" b="1" i="0" u="none" strike="noStrike" kern="1200" cap="none" spc="-200" normalizeH="0" baseline="0">
              <a:gradFill>
                <a:gsLst>
                  <a:gs pos="0">
                    <a:srgbClr val="FFEFCE"/>
                  </a:gs>
                  <a:gs pos="100000">
                    <a:srgbClr val="FFD483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8415" y="4949190"/>
            <a:ext cx="12192635" cy="123444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6835" y="2746375"/>
            <a:ext cx="12210415" cy="177546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8415" y="702310"/>
            <a:ext cx="7551420" cy="1810385"/>
          </a:xfrm>
          <a:prstGeom prst="rect">
            <a:avLst/>
          </a:prstGeom>
        </p:spPr>
      </p:pic>
      <p:sp>
        <p:nvSpPr>
          <p:cNvPr id="34" name="文本框 33"/>
          <p:cNvSpPr txBox="1"/>
          <p:nvPr>
            <p:custDataLst>
              <p:tags r:id="rId4"/>
            </p:custDataLst>
          </p:nvPr>
        </p:nvSpPr>
        <p:spPr>
          <a:xfrm>
            <a:off x="111760" y="0"/>
            <a:ext cx="1219200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kumimoji="0" lang="zh-CN" altLang="en-US" sz="4200" b="1" i="0" u="none" strike="noStrike" kern="1200" cap="none" spc="-200" normalizeH="0" baseline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芯片</a:t>
            </a:r>
            <a:endParaRPr kumimoji="0" lang="zh-CN" altLang="en-US" sz="4200" b="1" i="0" u="none" strike="noStrike" kern="1200" cap="none" spc="-200" normalizeH="0" baseline="0">
              <a:gradFill>
                <a:gsLst>
                  <a:gs pos="0">
                    <a:srgbClr val="FFEFCE"/>
                  </a:gs>
                  <a:gs pos="100000">
                    <a:srgbClr val="FFD483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4" name="文本框 33"/>
          <p:cNvSpPr txBox="1"/>
          <p:nvPr>
            <p:custDataLst>
              <p:tags r:id="rId1"/>
            </p:custDataLst>
          </p:nvPr>
        </p:nvSpPr>
        <p:spPr>
          <a:xfrm>
            <a:off x="111760" y="0"/>
            <a:ext cx="1219200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kumimoji="0" lang="zh-CN" altLang="en-US" sz="4200" b="1" i="0" u="none" strike="noStrike" kern="1200" cap="none" spc="-200" normalizeH="0" baseline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选股细节：大跌行情验成色</a:t>
            </a:r>
            <a:endParaRPr kumimoji="0" lang="zh-CN" altLang="en-US" sz="4200" b="1" i="0" u="none" strike="noStrike" kern="1200" cap="none" spc="-200" normalizeH="0" baseline="0">
              <a:gradFill>
                <a:gsLst>
                  <a:gs pos="0">
                    <a:srgbClr val="FFEFCE"/>
                  </a:gs>
                  <a:gs pos="100000">
                    <a:srgbClr val="FFD483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0" y="1015365"/>
            <a:ext cx="1191704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/>
              <a:t>股价能抗住黑天鹅事件的大票，大概率是国资的亲儿子，也是地方认可的核心资产</a:t>
            </a:r>
            <a:r>
              <a:rPr lang="en-US" altLang="zh-CN"/>
              <a:t>  </a:t>
            </a:r>
            <a:endParaRPr lang="en-US" altLang="zh-CN"/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3610" y="2268855"/>
            <a:ext cx="5833745" cy="359791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83820" y="-123190"/>
            <a:ext cx="6452870" cy="674624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32.xml><?xml version="1.0" encoding="utf-8"?>
<p:tagLst xmlns:p="http://schemas.openxmlformats.org/presentationml/2006/main">
  <p:tag name="KSO_WM_UNIT_PLACING_PICTURE_USER_VIEWPORT" val="{&quot;height&quot;:2082,&quot;width&quot;:10544}"/>
</p:tagLst>
</file>

<file path=ppt/tags/tag33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4.xml><?xml version="1.0" encoding="utf-8"?>
<p:tagLst xmlns:p="http://schemas.openxmlformats.org/presentationml/2006/main">
  <p:tag name="KSO_WM_BEAUTIFY_FLAG" val=""/>
</p:tagLst>
</file>

<file path=ppt/tags/tag35.xml><?xml version="1.0" encoding="utf-8"?>
<p:tagLst xmlns:p="http://schemas.openxmlformats.org/presentationml/2006/main">
  <p:tag name="KSO_WM_BEAUTIFY_FLAG" val=""/>
</p:tagLst>
</file>

<file path=ppt/tags/tag36.xml><?xml version="1.0" encoding="utf-8"?>
<p:tagLst xmlns:p="http://schemas.openxmlformats.org/presentationml/2006/main">
  <p:tag name="KSO_WM_BEAUTIFY_FLAG" val=""/>
</p:tagLst>
</file>

<file path=ppt/tags/tag37.xml><?xml version="1.0" encoding="utf-8"?>
<p:tagLst xmlns:p="http://schemas.openxmlformats.org/presentationml/2006/main">
  <p:tag name="KSO_WM_BEAUTIFY_FLAG" val=""/>
</p:tagLst>
</file>

<file path=ppt/tags/tag38.xml><?xml version="1.0" encoding="utf-8"?>
<p:tagLst xmlns:p="http://schemas.openxmlformats.org/presentationml/2006/main">
  <p:tag name="KSO_WM_BEAUTIFY_FLAG" val=""/>
</p:tagLst>
</file>

<file path=ppt/tags/tag39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41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42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43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44.xml><?xml version="1.0" encoding="utf-8"?>
<p:tagLst xmlns:p="http://schemas.openxmlformats.org/presentationml/2006/main">
  <p:tag name="COMMONDATA" val="eyJoZGlkIjoiOGE4MmM3N2M1Njg0N2RlMTM3NDgxNjk5YmFiZDMxNTIifQ=="/>
  <p:tag name="KSO_WPP_MARK_KEY" val="257877f6-fe8c-4c47-ab4c-274c99a6a791"/>
  <p:tag name="commondata" val="eyJoZGlkIjoiODYwYjEwMWQ3MzJhY2NkYjg2N2RlMDIwNjg4Y2RiYzUifQ==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PLACING_PICTURE_USER_VIEWPORT" val="{&quot;height&quot;:10800,&quot;width&quot;:19200}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2_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625</Words>
  <Application>WPS 演示</Application>
  <PresentationFormat>宽屏</PresentationFormat>
  <Paragraphs>51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6" baseType="lpstr">
      <vt:lpstr>Arial</vt:lpstr>
      <vt:lpstr>宋体</vt:lpstr>
      <vt:lpstr>Wingdings</vt:lpstr>
      <vt:lpstr>微软雅黑</vt:lpstr>
      <vt:lpstr>Wingdings</vt:lpstr>
      <vt:lpstr>思源黑体 CN Medium</vt:lpstr>
      <vt:lpstr>思源黑体 CN Normal</vt:lpstr>
      <vt:lpstr>思源黑体 CN Light</vt:lpstr>
      <vt:lpstr>思源黑体 CN Bold</vt:lpstr>
      <vt:lpstr>Arial Unicode MS</vt:lpstr>
      <vt:lpstr>Calibri</vt:lpstr>
      <vt:lpstr>2_Office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Dikon</cp:lastModifiedBy>
  <cp:revision>420</cp:revision>
  <dcterms:created xsi:type="dcterms:W3CDTF">2019-06-19T02:08:00Z</dcterms:created>
  <dcterms:modified xsi:type="dcterms:W3CDTF">2025-04-17T09:56:48Z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2052-12.1.0.20784</vt:lpwstr>
  </property>
  <property fmtid="{D5CDD505-2E9C-101B-9397-08002B2CF9AE}" pid="3" name="ICV">
    <vt:lpwstr>FB7F19282D6C4D96875A1667481E3D0C_13</vt:lpwstr>
  </property>
</Properties>
</file>