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435" r:id="rId3"/>
    <p:sldId id="267" r:id="rId4"/>
    <p:sldId id="329" r:id="rId5"/>
    <p:sldId id="334" r:id="rId6"/>
    <p:sldId id="488" r:id="rId7"/>
    <p:sldId id="489" r:id="rId8"/>
    <p:sldId id="490" r:id="rId9"/>
    <p:sldId id="492" r:id="rId10"/>
    <p:sldId id="494" r:id="rId11"/>
    <p:sldId id="495" r:id="rId12"/>
    <p:sldId id="498" r:id="rId13"/>
    <p:sldId id="499" r:id="rId14"/>
    <p:sldId id="2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194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46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经传多赢投顾总监：孙硌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号：A1120613090005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1-2月/1920x1080 拷贝.png1920x1080 拷贝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9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0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孙硌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执业编号:A1120613090005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17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。科班出身，有过硬的专业基础功底。从业20年，有过私募实操和顾问咨询等多维度经验。曾任职全日制重本大学讲师，完成过千场千人股民讲座，著有《唯信号论-系统篇》一书。其所创立的“三维一体”投资体系深受投资者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677" y="863421"/>
            <a:ext cx="6468745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AI</a:t>
            </a:r>
            <a:r>
              <a:rPr lang="zh-CN" altLang="en-US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猎手</a:t>
            </a:r>
            <a:r>
              <a:rPr lang="zh-CN" altLang="en-US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升级</a:t>
            </a:r>
            <a:endParaRPr lang="zh-CN" altLang="en-US" sz="68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    </a:t>
            </a:r>
            <a:r>
              <a:rPr lang="zh-CN" altLang="en-US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大</a:t>
            </a:r>
            <a:r>
              <a:rPr lang="en-US" altLang="zh-CN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“</a:t>
            </a:r>
            <a:r>
              <a:rPr lang="zh-CN" altLang="en-US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剧透</a:t>
            </a:r>
            <a:r>
              <a:rPr lang="en-US" altLang="zh-CN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”</a:t>
            </a:r>
            <a:endParaRPr lang="en-US" altLang="zh-CN" sz="68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6" name="图片 5" descr="孙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165" y="761365"/>
            <a:ext cx="3742690" cy="6000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85235" y="120650"/>
            <a:ext cx="4620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产品</a:t>
            </a:r>
            <a:r>
              <a:rPr lang="zh-CN" altLang="en-US" sz="3200" b="1">
                <a:solidFill>
                  <a:schemeClr val="bg1"/>
                </a:solidFill>
              </a:rPr>
              <a:t>热销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2795" y="2574925"/>
            <a:ext cx="8691880" cy="3997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35" y="948690"/>
            <a:ext cx="6370320" cy="2984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788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剧烈波动后的大盘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走向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升级内容</a:t>
            </a:r>
            <a:r>
              <a:rPr lang="en-US" alt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——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怎么找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高相关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升级内容</a:t>
            </a:r>
            <a:r>
              <a:rPr lang="en-US" alt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——EDB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数据的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影响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73480" y="2945130"/>
            <a:ext cx="9836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剧烈波动后的大盘</a:t>
            </a:r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走向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653155" y="120650"/>
            <a:ext cx="4885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微盘股搅局</a:t>
            </a:r>
            <a:r>
              <a:rPr lang="en-US" altLang="zh-CN" sz="3200" b="1">
                <a:solidFill>
                  <a:schemeClr val="bg1"/>
                </a:solidFill>
              </a:rPr>
              <a:t> </a:t>
            </a:r>
            <a:r>
              <a:rPr lang="zh-CN" altLang="en-US" sz="3200" b="1">
                <a:solidFill>
                  <a:schemeClr val="bg1"/>
                </a:solidFill>
              </a:rPr>
              <a:t>双创重新</a:t>
            </a:r>
            <a:r>
              <a:rPr lang="zh-CN" altLang="en-US" sz="3200" b="1">
                <a:solidFill>
                  <a:schemeClr val="bg1"/>
                </a:solidFill>
              </a:rPr>
              <a:t>企稳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425" y="878840"/>
            <a:ext cx="6297295" cy="3942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" y="1499870"/>
            <a:ext cx="6928485" cy="3064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205" y="3777615"/>
            <a:ext cx="4575175" cy="28714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2805" y="890905"/>
            <a:ext cx="4749800" cy="42189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85235" y="120650"/>
            <a:ext cx="4620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国九条之外的宏观</a:t>
            </a:r>
            <a:r>
              <a:rPr lang="zh-CN" altLang="en-US" sz="3200" b="1">
                <a:solidFill>
                  <a:schemeClr val="bg1"/>
                </a:solidFill>
              </a:rPr>
              <a:t>看点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55" y="890905"/>
            <a:ext cx="2887980" cy="56838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170" y="3956685"/>
            <a:ext cx="4558030" cy="2618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562215" y="40786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统计局和财新</a:t>
            </a:r>
            <a:r>
              <a:rPr lang="en-US" altLang="zh-CN" b="1">
                <a:solidFill>
                  <a:srgbClr val="FF0000"/>
                </a:solidFill>
              </a:rPr>
              <a:t>PMI</a:t>
            </a:r>
            <a:r>
              <a:rPr lang="zh-CN" altLang="en-US" b="1">
                <a:solidFill>
                  <a:srgbClr val="FF0000"/>
                </a:solidFill>
              </a:rPr>
              <a:t>均创一年新高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58175" y="1657350"/>
            <a:ext cx="39344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中美关系近期出现显著转暖</a:t>
            </a:r>
            <a:endParaRPr lang="zh-CN" altLang="en-US" sz="2400" b="1">
              <a:solidFill>
                <a:srgbClr val="FF0000"/>
              </a:solidFill>
            </a:endParaRPr>
          </a:p>
          <a:p>
            <a:endParaRPr lang="zh-CN" altLang="en-US" sz="2400" b="1">
              <a:solidFill>
                <a:srgbClr val="FF0000"/>
              </a:solidFill>
            </a:endParaRPr>
          </a:p>
          <a:p>
            <a:r>
              <a:rPr lang="en-US" altLang="zh-CN" sz="2400" b="1">
                <a:solidFill>
                  <a:srgbClr val="FF0000"/>
                </a:solidFill>
              </a:rPr>
              <a:t>“</a:t>
            </a:r>
            <a:r>
              <a:rPr lang="zh-CN" altLang="en-US" sz="2400" b="1">
                <a:solidFill>
                  <a:srgbClr val="FF0000"/>
                </a:solidFill>
              </a:rPr>
              <a:t>谋划全面深化改革重大举措</a:t>
            </a:r>
            <a:r>
              <a:rPr lang="en-US" altLang="zh-CN" sz="2400" b="1">
                <a:solidFill>
                  <a:srgbClr val="FF0000"/>
                </a:solidFill>
              </a:rPr>
              <a:t>”</a:t>
            </a:r>
            <a:r>
              <a:rPr lang="zh-CN" altLang="en-US" sz="2400" b="1">
                <a:solidFill>
                  <a:srgbClr val="FF0000"/>
                </a:solidFill>
              </a:rPr>
              <a:t>高频出现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5055" y="2945130"/>
            <a:ext cx="100349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怎么找</a:t>
            </a:r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高相关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85235" y="120650"/>
            <a:ext cx="4620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什么是高</a:t>
            </a:r>
            <a:r>
              <a:rPr lang="zh-CN" altLang="en-US" sz="3200" b="1">
                <a:solidFill>
                  <a:schemeClr val="bg1"/>
                </a:solidFill>
              </a:rPr>
              <a:t>相关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" y="1199515"/>
            <a:ext cx="5276850" cy="1237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9060" y="2586990"/>
            <a:ext cx="5372735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/>
              <a:t>理解了什么是</a:t>
            </a:r>
            <a:r>
              <a:rPr lang="en-US" altLang="zh-CN"/>
              <a:t>“</a:t>
            </a:r>
            <a:r>
              <a:rPr lang="zh-CN" altLang="en-US"/>
              <a:t>蹭概念</a:t>
            </a:r>
            <a:r>
              <a:rPr lang="en-US" altLang="zh-CN"/>
              <a:t>”“</a:t>
            </a:r>
            <a:r>
              <a:rPr lang="zh-CN" altLang="en-US"/>
              <a:t>蹭题材</a:t>
            </a:r>
            <a:r>
              <a:rPr lang="en-US" altLang="zh-CN"/>
              <a:t>”</a:t>
            </a:r>
            <a:endParaRPr lang="en-US" altLang="zh-CN"/>
          </a:p>
          <a:p>
            <a:pPr>
              <a:lnSpc>
                <a:spcPct val="140000"/>
              </a:lnSpc>
            </a:pPr>
            <a:r>
              <a:rPr lang="zh-CN" altLang="en-US"/>
              <a:t>反之就能够理解什么是</a:t>
            </a:r>
            <a:r>
              <a:rPr lang="zh-CN" altLang="en-US"/>
              <a:t>高相关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" y="3602355"/>
            <a:ext cx="5277485" cy="2958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585" y="1199515"/>
            <a:ext cx="6387465" cy="4570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5686425" y="5840095"/>
            <a:ext cx="639762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/>
              <a:t>知道一家公司上市公司是干什么</a:t>
            </a:r>
            <a:r>
              <a:rPr lang="zh-CN" altLang="en-US"/>
              <a:t>的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/>
              <a:t>是你介入这家公司的基本</a:t>
            </a:r>
            <a:r>
              <a:rPr lang="zh-CN" altLang="en-US"/>
              <a:t>前提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85235" y="120650"/>
            <a:ext cx="4620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高相关快速</a:t>
            </a:r>
            <a:r>
              <a:rPr lang="zh-CN" altLang="en-US" sz="3200" b="1">
                <a:solidFill>
                  <a:schemeClr val="bg1"/>
                </a:solidFill>
              </a:rPr>
              <a:t>选股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180" y="850265"/>
            <a:ext cx="5342255" cy="2875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346200" y="9137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第一步，气泡图右上角或外围区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3792855"/>
            <a:ext cx="5341620" cy="2807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209675" y="4768850"/>
            <a:ext cx="4337050" cy="3683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第</a:t>
            </a:r>
            <a:r>
              <a:rPr lang="zh-CN" altLang="en-US" b="1">
                <a:solidFill>
                  <a:srgbClr val="FF0000"/>
                </a:solidFill>
              </a:rPr>
              <a:t>二步，异动及异动占比双高（排名靠</a:t>
            </a:r>
            <a:r>
              <a:rPr lang="zh-CN" altLang="en-US" b="1">
                <a:solidFill>
                  <a:srgbClr val="FF0000"/>
                </a:solidFill>
              </a:rPr>
              <a:t>前）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360" y="850900"/>
            <a:ext cx="5846445" cy="2874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6066155" y="3839845"/>
            <a:ext cx="5843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第三步，勾选过滤，快速翻看，锁定目标。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5055" y="2945130"/>
            <a:ext cx="100349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EDB</a:t>
            </a:r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数据的</a:t>
            </a:r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影响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PP_MARK_KEY" val="257877f6-fe8c-4c47-ab4c-274c99a6a791"/>
  <p:tag name="COMMONDATA" val="eyJoZGlkIjoiOWFhYzUwZWNmOTk3M2Y1MTI5MjBiOWM4Y2UyNjJjNzUifQ=="/>
  <p:tag name="commondata" val="eyJoZGlkIjoiNjIxZDM2NzczYzIxNjM3NjQ4OTA5MWY3NTZjMjQ0NWE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WPS 演示</Application>
  <PresentationFormat>宽屏</PresentationFormat>
  <Paragraphs>59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DIN Black</vt:lpstr>
      <vt:lpstr>Noto Sans S Chinese Medium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大南山</cp:lastModifiedBy>
  <cp:revision>352</cp:revision>
  <dcterms:created xsi:type="dcterms:W3CDTF">2019-06-19T02:08:00Z</dcterms:created>
  <dcterms:modified xsi:type="dcterms:W3CDTF">2024-04-17T11:27:40Z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2AF0BC1DD594446683EFBCB8FDB08159_13</vt:lpwstr>
  </property>
</Properties>
</file>