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8" r:id="rId3"/>
  </p:sldMasterIdLst>
  <p:notesMasterIdLst>
    <p:notesMasterId r:id="rId38"/>
  </p:notesMasterIdLst>
  <p:sldIdLst>
    <p:sldId id="256" r:id="rId4"/>
    <p:sldId id="410" r:id="rId5"/>
    <p:sldId id="519" r:id="rId6"/>
    <p:sldId id="520" r:id="rId7"/>
    <p:sldId id="521" r:id="rId8"/>
    <p:sldId id="599" r:id="rId9"/>
    <p:sldId id="600" r:id="rId10"/>
    <p:sldId id="601" r:id="rId11"/>
    <p:sldId id="561" r:id="rId12"/>
    <p:sldId id="602" r:id="rId13"/>
    <p:sldId id="605" r:id="rId14"/>
    <p:sldId id="267" r:id="rId15"/>
    <p:sldId id="329" r:id="rId16"/>
    <p:sldId id="334" r:id="rId17"/>
    <p:sldId id="583" r:id="rId18"/>
    <p:sldId id="606" r:id="rId19"/>
    <p:sldId id="456" r:id="rId20"/>
    <p:sldId id="586" r:id="rId21"/>
    <p:sldId id="607" r:id="rId22"/>
    <p:sldId id="608" r:id="rId23"/>
    <p:sldId id="609" r:id="rId24"/>
    <p:sldId id="610" r:id="rId25"/>
    <p:sldId id="611" r:id="rId26"/>
    <p:sldId id="457" r:id="rId27"/>
    <p:sldId id="612" r:id="rId28"/>
    <p:sldId id="613" r:id="rId29"/>
    <p:sldId id="614" r:id="rId30"/>
    <p:sldId id="461" r:id="rId31"/>
    <p:sldId id="470" r:id="rId32"/>
    <p:sldId id="524" r:id="rId33"/>
    <p:sldId id="417" r:id="rId34"/>
    <p:sldId id="428" r:id="rId35"/>
    <p:sldId id="421" r:id="rId36"/>
    <p:sldId id="272" r:id="rId37"/>
  </p:sldIdLst>
  <p:sldSz cx="12192000" cy="6858000"/>
  <p:notesSz cx="6858000" cy="9144000"/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2" userDrawn="1">
          <p15:clr>
            <a:srgbClr val="A4A3A4"/>
          </p15:clr>
        </p15:guide>
        <p15:guide id="2" pos="3838" userDrawn="1">
          <p15:clr>
            <a:srgbClr val="A4A3A4"/>
          </p15:clr>
        </p15:guide>
        <p15:guide id="3" pos="48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01" autoAdjust="0"/>
    <p:restoredTop sz="99761" autoAdjust="0"/>
  </p:normalViewPr>
  <p:slideViewPr>
    <p:cSldViewPr snapToGrid="0" showGuides="1">
      <p:cViewPr varScale="1">
        <p:scale>
          <a:sx n="87" d="100"/>
          <a:sy n="87" d="100"/>
        </p:scale>
        <p:origin x="-66" y="-252"/>
      </p:cViewPr>
      <p:guideLst>
        <p:guide orient="horz" pos="2202"/>
        <p:guide pos="3838"/>
        <p:guide pos="480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2" Type="http://schemas.openxmlformats.org/officeDocument/2006/relationships/tags" Target="tags/tag107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" Target="slides/slide1.xml"/><Relationship Id="rId39" Type="http://schemas.openxmlformats.org/officeDocument/2006/relationships/presProps" Target="presProps.xml"/><Relationship Id="rId38" Type="http://schemas.openxmlformats.org/officeDocument/2006/relationships/notesMaster" Target="notesMasters/notesMaster1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4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-4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28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2865" y="791210"/>
            <a:ext cx="12317095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经传多赢投资顾问: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宓睿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| 执业编号:A1120616040002  风险提示:观点基于软件数据和理论模型分析，仅供参考，不构成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2865" y="791210"/>
            <a:ext cx="12317095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经传多赢投资顾问: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宓睿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| 执业编号:A1120616040002  风险提示:观点基于软件数据和理论模型分析，仅供参考，不构成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主题猎手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舆情猎手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-700-3809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tags" Target="../tags/tag31.xml"/><Relationship Id="rId14" Type="http://schemas.openxmlformats.org/officeDocument/2006/relationships/tags" Target="../tags/tag30.xml"/><Relationship Id="rId13" Type="http://schemas.openxmlformats.org/officeDocument/2006/relationships/tags" Target="../tags/tag29.xml"/><Relationship Id="rId12" Type="http://schemas.openxmlformats.org/officeDocument/2006/relationships/tags" Target="../tags/tag28.xml"/><Relationship Id="rId11" Type="http://schemas.openxmlformats.org/officeDocument/2006/relationships/tags" Target="../tags/tag27.xml"/><Relationship Id="rId10" Type="http://schemas.openxmlformats.org/officeDocument/2006/relationships/tags" Target="../tags/tag26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theme" Target="../theme/theme2.xml"/><Relationship Id="rId8" Type="http://schemas.openxmlformats.org/officeDocument/2006/relationships/tags" Target="../tags/tag40.xml"/><Relationship Id="rId7" Type="http://schemas.openxmlformats.org/officeDocument/2006/relationships/tags" Target="../tags/tag39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1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6.xml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3" Type="http://schemas.openxmlformats.org/officeDocument/2006/relationships/slideLayout" Target="../slideLayouts/slideLayout10.xml"/><Relationship Id="rId12" Type="http://schemas.openxmlformats.org/officeDocument/2006/relationships/tags" Target="../tags/tag68.xml"/><Relationship Id="rId11" Type="http://schemas.openxmlformats.org/officeDocument/2006/relationships/tags" Target="../tags/tag67.xml"/><Relationship Id="rId10" Type="http://schemas.openxmlformats.org/officeDocument/2006/relationships/tags" Target="../tags/tag66.xml"/><Relationship Id="rId1" Type="http://schemas.openxmlformats.org/officeDocument/2006/relationships/tags" Target="../tags/tag5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70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72.xml"/><Relationship Id="rId2" Type="http://schemas.openxmlformats.org/officeDocument/2006/relationships/image" Target="../media/image25.png"/><Relationship Id="rId1" Type="http://schemas.openxmlformats.org/officeDocument/2006/relationships/tags" Target="../tags/tag7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7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74.xml"/><Relationship Id="rId1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7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76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78.xml"/><Relationship Id="rId2" Type="http://schemas.openxmlformats.org/officeDocument/2006/relationships/image" Target="../media/image27.png"/><Relationship Id="rId1" Type="http://schemas.openxmlformats.org/officeDocument/2006/relationships/tags" Target="../tags/tag77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4.xml"/><Relationship Id="rId4" Type="http://schemas.openxmlformats.org/officeDocument/2006/relationships/image" Target="../media/image15.png"/><Relationship Id="rId3" Type="http://schemas.openxmlformats.org/officeDocument/2006/relationships/tags" Target="../tags/tag43.xml"/><Relationship Id="rId2" Type="http://schemas.openxmlformats.org/officeDocument/2006/relationships/image" Target="../media/image14.png"/><Relationship Id="rId1" Type="http://schemas.openxmlformats.org/officeDocument/2006/relationships/tags" Target="../tags/tag42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80.xml"/><Relationship Id="rId2" Type="http://schemas.openxmlformats.org/officeDocument/2006/relationships/image" Target="../media/image28.png"/><Relationship Id="rId1" Type="http://schemas.openxmlformats.org/officeDocument/2006/relationships/tags" Target="../tags/tag79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82.xml"/><Relationship Id="rId2" Type="http://schemas.openxmlformats.org/officeDocument/2006/relationships/image" Target="../media/image29.png"/><Relationship Id="rId1" Type="http://schemas.openxmlformats.org/officeDocument/2006/relationships/tags" Target="../tags/tag81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84.xml"/><Relationship Id="rId2" Type="http://schemas.openxmlformats.org/officeDocument/2006/relationships/image" Target="../media/image30.png"/><Relationship Id="rId1" Type="http://schemas.openxmlformats.org/officeDocument/2006/relationships/tags" Target="../tags/tag83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86.xml"/><Relationship Id="rId2" Type="http://schemas.openxmlformats.org/officeDocument/2006/relationships/image" Target="../media/image31.png"/><Relationship Id="rId1" Type="http://schemas.openxmlformats.org/officeDocument/2006/relationships/tags" Target="../tags/tag85.xml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89.xml"/><Relationship Id="rId3" Type="http://schemas.openxmlformats.org/officeDocument/2006/relationships/image" Target="../media/image32.png"/><Relationship Id="rId2" Type="http://schemas.openxmlformats.org/officeDocument/2006/relationships/tags" Target="../tags/tag88.xml"/><Relationship Id="rId1" Type="http://schemas.openxmlformats.org/officeDocument/2006/relationships/tags" Target="../tags/tag87.xml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92.xml"/><Relationship Id="rId3" Type="http://schemas.openxmlformats.org/officeDocument/2006/relationships/image" Target="../media/image33.png"/><Relationship Id="rId2" Type="http://schemas.openxmlformats.org/officeDocument/2006/relationships/tags" Target="../tags/tag91.xml"/><Relationship Id="rId1" Type="http://schemas.openxmlformats.org/officeDocument/2006/relationships/tags" Target="../tags/tag90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94.xml"/><Relationship Id="rId2" Type="http://schemas.openxmlformats.org/officeDocument/2006/relationships/image" Target="../media/image34.png"/><Relationship Id="rId1" Type="http://schemas.openxmlformats.org/officeDocument/2006/relationships/tags" Target="../tags/tag9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96.xml"/><Relationship Id="rId1" Type="http://schemas.openxmlformats.org/officeDocument/2006/relationships/tags" Target="../tags/tag9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97.xml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99.xml"/><Relationship Id="rId2" Type="http://schemas.openxmlformats.org/officeDocument/2006/relationships/image" Target="../media/image35.png"/><Relationship Id="rId1" Type="http://schemas.openxmlformats.org/officeDocument/2006/relationships/tags" Target="../tags/tag98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6.xml"/><Relationship Id="rId2" Type="http://schemas.openxmlformats.org/officeDocument/2006/relationships/image" Target="../media/image16.png"/><Relationship Id="rId1" Type="http://schemas.openxmlformats.org/officeDocument/2006/relationships/tags" Target="../tags/tag45.xml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image" Target="../media/image36.png"/><Relationship Id="rId1" Type="http://schemas.openxmlformats.org/officeDocument/2006/relationships/tags" Target="../tags/tag10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106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8.xml"/><Relationship Id="rId2" Type="http://schemas.openxmlformats.org/officeDocument/2006/relationships/image" Target="../media/image17.png"/><Relationship Id="rId1" Type="http://schemas.openxmlformats.org/officeDocument/2006/relationships/tags" Target="../tags/tag4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9.xml"/><Relationship Id="rId1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0.xml"/><Relationship Id="rId1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1.xml"/><Relationship Id="rId1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2.xml"/><Relationship Id="rId1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55.xml"/><Relationship Id="rId4" Type="http://schemas.openxmlformats.org/officeDocument/2006/relationships/image" Target="../media/image23.png"/><Relationship Id="rId3" Type="http://schemas.openxmlformats.org/officeDocument/2006/relationships/tags" Target="../tags/tag54.xml"/><Relationship Id="rId2" Type="http://schemas.openxmlformats.org/officeDocument/2006/relationships/image" Target="../media/image22.png"/><Relationship Id="rId1" Type="http://schemas.openxmlformats.org/officeDocument/2006/relationships/tags" Target="../tags/tag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Noto Sans S Chinese Bold" panose="020B0800000000000000" charset="-122"/>
                <a:ea typeface="Noto Sans S Chinese Bold" panose="020B0800000000000000" charset="-122"/>
                <a:sym typeface="+mn-ea"/>
              </a:rPr>
              <a:t>用户上周交易情况</a:t>
            </a:r>
            <a:endParaRPr lang="zh-CN" altLang="en-US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Noto Sans S Chinese Bold" panose="020B0800000000000000" charset="-122"/>
              <a:ea typeface="Noto Sans S Chinese Bold" panose="020B0800000000000000" charset="-122"/>
              <a:sym typeface="+mn-ea"/>
            </a:endParaRPr>
          </a:p>
        </p:txBody>
      </p:sp>
      <p:pic>
        <p:nvPicPr>
          <p:cNvPr id="104" name="图片 103"/>
          <p:cNvPicPr/>
          <p:nvPr/>
        </p:nvPicPr>
        <p:blipFill>
          <a:blip r:embed="rId1"/>
          <a:stretch>
            <a:fillRect/>
          </a:stretch>
        </p:blipFill>
        <p:spPr>
          <a:xfrm>
            <a:off x="240030" y="1689100"/>
            <a:ext cx="7612380" cy="42087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8063865" y="2342515"/>
            <a:ext cx="4007485" cy="2584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永远芬芳大姐，三月份捕获彩讯股份70%涨幅盈利5万、国科微盈利10万+，然后近期这一周买到精测电子赚了5万，不知不觉用猎手毛坯模型在近两个月中已经赚了20万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个别情况不代表普遍实际收益率，过往收益亦不代表未来收益的承诺，股市有风险，投资需谨慎！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1353735"/>
            <a:ext cx="12192000" cy="4217670"/>
          </a:xfrm>
          <a:prstGeom prst="rect">
            <a:avLst/>
          </a:prstGeom>
          <a:solidFill>
            <a:schemeClr val="lt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 sz="1600" b="1">
              <a:solidFill>
                <a:schemeClr val="bg1"/>
              </a:solidFill>
              <a:latin typeface="+mn-ea"/>
            </a:endParaRPr>
          </a:p>
        </p:txBody>
      </p:sp>
      <p:sp>
        <p:nvSpPr>
          <p:cNvPr id="4" name="任意多边形: 形状 2"/>
          <p:cNvSpPr/>
          <p:nvPr>
            <p:custDataLst>
              <p:tags r:id="rId2"/>
            </p:custDataLst>
          </p:nvPr>
        </p:nvSpPr>
        <p:spPr>
          <a:xfrm>
            <a:off x="-1" y="5322926"/>
            <a:ext cx="12192001" cy="496598"/>
          </a:xfrm>
          <a:custGeom>
            <a:avLst/>
            <a:gdLst>
              <a:gd name="connsiteX0" fmla="*/ 0 w 12192000"/>
              <a:gd name="connsiteY0" fmla="*/ 0 h 914409"/>
              <a:gd name="connsiteX1" fmla="*/ 3062514 w 12192000"/>
              <a:gd name="connsiteY1" fmla="*/ 914400 h 914409"/>
              <a:gd name="connsiteX2" fmla="*/ 6096000 w 12192000"/>
              <a:gd name="connsiteY2" fmla="*/ 0 h 914409"/>
              <a:gd name="connsiteX3" fmla="*/ 9144000 w 12192000"/>
              <a:gd name="connsiteY3" fmla="*/ 914400 h 914409"/>
              <a:gd name="connsiteX4" fmla="*/ 12192000 w 12192000"/>
              <a:gd name="connsiteY4" fmla="*/ 14514 h 914409"/>
              <a:gd name="connsiteX0-1" fmla="*/ 0 w 12166242"/>
              <a:gd name="connsiteY0-2" fmla="*/ 491476 h 947169"/>
              <a:gd name="connsiteX1-3" fmla="*/ 3036756 w 12166242"/>
              <a:gd name="connsiteY1-4" fmla="*/ 914400 h 947169"/>
              <a:gd name="connsiteX2-5" fmla="*/ 6070242 w 12166242"/>
              <a:gd name="connsiteY2-6" fmla="*/ 0 h 947169"/>
              <a:gd name="connsiteX3-7" fmla="*/ 9118242 w 12166242"/>
              <a:gd name="connsiteY3-8" fmla="*/ 914400 h 947169"/>
              <a:gd name="connsiteX4-9" fmla="*/ 12166242 w 12166242"/>
              <a:gd name="connsiteY4-10" fmla="*/ 14514 h 947169"/>
              <a:gd name="connsiteX0-11" fmla="*/ 0 w 12166242"/>
              <a:gd name="connsiteY0-12" fmla="*/ 491476 h 1118533"/>
              <a:gd name="connsiteX1-13" fmla="*/ 3036756 w 12166242"/>
              <a:gd name="connsiteY1-14" fmla="*/ 914400 h 1118533"/>
              <a:gd name="connsiteX2-15" fmla="*/ 6070242 w 12166242"/>
              <a:gd name="connsiteY2-16" fmla="*/ 0 h 1118533"/>
              <a:gd name="connsiteX3-17" fmla="*/ 9118242 w 12166242"/>
              <a:gd name="connsiteY3-18" fmla="*/ 914400 h 1118533"/>
              <a:gd name="connsiteX4-19" fmla="*/ 12166242 w 12166242"/>
              <a:gd name="connsiteY4-20" fmla="*/ 14514 h 1118533"/>
              <a:gd name="connsiteX0-21" fmla="*/ 0 w 12166242"/>
              <a:gd name="connsiteY0-22" fmla="*/ 493388 h 1295533"/>
              <a:gd name="connsiteX1-23" fmla="*/ 2985241 w 12166242"/>
              <a:gd name="connsiteY1-24" fmla="*/ 1218759 h 1295533"/>
              <a:gd name="connsiteX2-25" fmla="*/ 6070242 w 12166242"/>
              <a:gd name="connsiteY2-26" fmla="*/ 1912 h 1295533"/>
              <a:gd name="connsiteX3-27" fmla="*/ 9118242 w 12166242"/>
              <a:gd name="connsiteY3-28" fmla="*/ 916312 h 1295533"/>
              <a:gd name="connsiteX4-29" fmla="*/ 12166242 w 12166242"/>
              <a:gd name="connsiteY4-30" fmla="*/ 16426 h 1295533"/>
              <a:gd name="connsiteX0-31" fmla="*/ 0 w 12166242"/>
              <a:gd name="connsiteY0-32" fmla="*/ 493389 h 1337371"/>
              <a:gd name="connsiteX1-33" fmla="*/ 2985241 w 12166242"/>
              <a:gd name="connsiteY1-34" fmla="*/ 1218760 h 1337371"/>
              <a:gd name="connsiteX2-35" fmla="*/ 6070242 w 12166242"/>
              <a:gd name="connsiteY2-36" fmla="*/ 1913 h 1337371"/>
              <a:gd name="connsiteX3-37" fmla="*/ 9118242 w 12166242"/>
              <a:gd name="connsiteY3-38" fmla="*/ 916313 h 1337371"/>
              <a:gd name="connsiteX4-39" fmla="*/ 12166242 w 12166242"/>
              <a:gd name="connsiteY4-40" fmla="*/ 16427 h 1337371"/>
              <a:gd name="connsiteX0-41" fmla="*/ 0 w 12140484"/>
              <a:gd name="connsiteY0-42" fmla="*/ 741602 h 1585583"/>
              <a:gd name="connsiteX1-43" fmla="*/ 2985241 w 12140484"/>
              <a:gd name="connsiteY1-44" fmla="*/ 1466973 h 1585583"/>
              <a:gd name="connsiteX2-45" fmla="*/ 6070242 w 12140484"/>
              <a:gd name="connsiteY2-46" fmla="*/ 250126 h 1585583"/>
              <a:gd name="connsiteX3-47" fmla="*/ 9118242 w 12140484"/>
              <a:gd name="connsiteY3-48" fmla="*/ 1164526 h 1585583"/>
              <a:gd name="connsiteX4-49" fmla="*/ 12140484 w 12140484"/>
              <a:gd name="connsiteY4-50" fmla="*/ 0 h 1585583"/>
              <a:gd name="connsiteX0-51" fmla="*/ 0 w 12140484"/>
              <a:gd name="connsiteY0-52" fmla="*/ 741602 h 1585583"/>
              <a:gd name="connsiteX1-53" fmla="*/ 2985241 w 12140484"/>
              <a:gd name="connsiteY1-54" fmla="*/ 1466973 h 1585583"/>
              <a:gd name="connsiteX2-55" fmla="*/ 6070242 w 12140484"/>
              <a:gd name="connsiteY2-56" fmla="*/ 250126 h 1585583"/>
              <a:gd name="connsiteX3-57" fmla="*/ 9118242 w 12140484"/>
              <a:gd name="connsiteY3-58" fmla="*/ 1164526 h 1585583"/>
              <a:gd name="connsiteX4-59" fmla="*/ 12140484 w 12140484"/>
              <a:gd name="connsiteY4-60" fmla="*/ 0 h 1585583"/>
              <a:gd name="connsiteX0-61" fmla="*/ 0 w 12140484"/>
              <a:gd name="connsiteY0-62" fmla="*/ 741602 h 1538291"/>
              <a:gd name="connsiteX1-63" fmla="*/ 2985241 w 12140484"/>
              <a:gd name="connsiteY1-64" fmla="*/ 1466973 h 1538291"/>
              <a:gd name="connsiteX2-65" fmla="*/ 3377997 w 12140484"/>
              <a:gd name="connsiteY2-66" fmla="*/ 1373570 h 1538291"/>
              <a:gd name="connsiteX3-67" fmla="*/ 6070242 w 12140484"/>
              <a:gd name="connsiteY3-68" fmla="*/ 250126 h 1538291"/>
              <a:gd name="connsiteX4-69" fmla="*/ 9118242 w 12140484"/>
              <a:gd name="connsiteY4-70" fmla="*/ 1164526 h 1538291"/>
              <a:gd name="connsiteX5" fmla="*/ 12140484 w 12140484"/>
              <a:gd name="connsiteY5" fmla="*/ 0 h 1538291"/>
              <a:gd name="connsiteX0-71" fmla="*/ 0 w 12140484"/>
              <a:gd name="connsiteY0-72" fmla="*/ 741602 h 1381432"/>
              <a:gd name="connsiteX1-73" fmla="*/ 3377997 w 12140484"/>
              <a:gd name="connsiteY1-74" fmla="*/ 1373570 h 1381432"/>
              <a:gd name="connsiteX2-75" fmla="*/ 6070242 w 12140484"/>
              <a:gd name="connsiteY2-76" fmla="*/ 250126 h 1381432"/>
              <a:gd name="connsiteX3-77" fmla="*/ 9118242 w 12140484"/>
              <a:gd name="connsiteY3-78" fmla="*/ 1164526 h 1381432"/>
              <a:gd name="connsiteX4-79" fmla="*/ 12140484 w 12140484"/>
              <a:gd name="connsiteY4-80" fmla="*/ 0 h 1381432"/>
              <a:gd name="connsiteX0-81" fmla="*/ 0 w 8762487"/>
              <a:gd name="connsiteY0-82" fmla="*/ 1373570 h 1373569"/>
              <a:gd name="connsiteX1-83" fmla="*/ 2692245 w 8762487"/>
              <a:gd name="connsiteY1-84" fmla="*/ 250126 h 1373569"/>
              <a:gd name="connsiteX2-85" fmla="*/ 5740245 w 8762487"/>
              <a:gd name="connsiteY2-86" fmla="*/ 1164526 h 1373569"/>
              <a:gd name="connsiteX3-87" fmla="*/ 8762487 w 8762487"/>
              <a:gd name="connsiteY3-88" fmla="*/ 0 h 137356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8762487" h="1373569">
                <a:moveTo>
                  <a:pt x="0" y="1373570"/>
                </a:moveTo>
                <a:cubicBezTo>
                  <a:pt x="1011707" y="1291657"/>
                  <a:pt x="1735538" y="284967"/>
                  <a:pt x="2692245" y="250126"/>
                </a:cubicBezTo>
                <a:cubicBezTo>
                  <a:pt x="3648953" y="215285"/>
                  <a:pt x="4728538" y="1206214"/>
                  <a:pt x="5740245" y="1164526"/>
                </a:cubicBezTo>
                <a:cubicBezTo>
                  <a:pt x="6751952" y="1122838"/>
                  <a:pt x="7643456" y="696890"/>
                  <a:pt x="8762487" y="0"/>
                </a:cubicBezTo>
              </a:path>
            </a:pathLst>
          </a:custGeom>
          <a:noFill/>
          <a:ln w="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任意多边形: 形状 3"/>
          <p:cNvSpPr/>
          <p:nvPr>
            <p:custDataLst>
              <p:tags r:id="rId3"/>
            </p:custDataLst>
          </p:nvPr>
        </p:nvSpPr>
        <p:spPr>
          <a:xfrm rot="10800000" flipH="1">
            <a:off x="-1" y="5397544"/>
            <a:ext cx="12192003" cy="359621"/>
          </a:xfrm>
          <a:custGeom>
            <a:avLst/>
            <a:gdLst>
              <a:gd name="connsiteX0" fmla="*/ 0 w 12192000"/>
              <a:gd name="connsiteY0" fmla="*/ 0 h 914409"/>
              <a:gd name="connsiteX1" fmla="*/ 3062514 w 12192000"/>
              <a:gd name="connsiteY1" fmla="*/ 914400 h 914409"/>
              <a:gd name="connsiteX2" fmla="*/ 6096000 w 12192000"/>
              <a:gd name="connsiteY2" fmla="*/ 0 h 914409"/>
              <a:gd name="connsiteX3" fmla="*/ 9144000 w 12192000"/>
              <a:gd name="connsiteY3" fmla="*/ 914400 h 914409"/>
              <a:gd name="connsiteX4" fmla="*/ 12192000 w 12192000"/>
              <a:gd name="connsiteY4" fmla="*/ 14514 h 914409"/>
              <a:gd name="connsiteX0-1" fmla="*/ 0 w 12166242"/>
              <a:gd name="connsiteY0-2" fmla="*/ 491476 h 947169"/>
              <a:gd name="connsiteX1-3" fmla="*/ 3036756 w 12166242"/>
              <a:gd name="connsiteY1-4" fmla="*/ 914400 h 947169"/>
              <a:gd name="connsiteX2-5" fmla="*/ 6070242 w 12166242"/>
              <a:gd name="connsiteY2-6" fmla="*/ 0 h 947169"/>
              <a:gd name="connsiteX3-7" fmla="*/ 9118242 w 12166242"/>
              <a:gd name="connsiteY3-8" fmla="*/ 914400 h 947169"/>
              <a:gd name="connsiteX4-9" fmla="*/ 12166242 w 12166242"/>
              <a:gd name="connsiteY4-10" fmla="*/ 14514 h 947169"/>
              <a:gd name="connsiteX0-11" fmla="*/ 0 w 12166242"/>
              <a:gd name="connsiteY0-12" fmla="*/ 491476 h 1118533"/>
              <a:gd name="connsiteX1-13" fmla="*/ 3036756 w 12166242"/>
              <a:gd name="connsiteY1-14" fmla="*/ 914400 h 1118533"/>
              <a:gd name="connsiteX2-15" fmla="*/ 6070242 w 12166242"/>
              <a:gd name="connsiteY2-16" fmla="*/ 0 h 1118533"/>
              <a:gd name="connsiteX3-17" fmla="*/ 9118242 w 12166242"/>
              <a:gd name="connsiteY3-18" fmla="*/ 914400 h 1118533"/>
              <a:gd name="connsiteX4-19" fmla="*/ 12166242 w 12166242"/>
              <a:gd name="connsiteY4-20" fmla="*/ 14514 h 1118533"/>
              <a:gd name="connsiteX0-21" fmla="*/ 0 w 12166242"/>
              <a:gd name="connsiteY0-22" fmla="*/ 493388 h 1295533"/>
              <a:gd name="connsiteX1-23" fmla="*/ 2985241 w 12166242"/>
              <a:gd name="connsiteY1-24" fmla="*/ 1218759 h 1295533"/>
              <a:gd name="connsiteX2-25" fmla="*/ 6070242 w 12166242"/>
              <a:gd name="connsiteY2-26" fmla="*/ 1912 h 1295533"/>
              <a:gd name="connsiteX3-27" fmla="*/ 9118242 w 12166242"/>
              <a:gd name="connsiteY3-28" fmla="*/ 916312 h 1295533"/>
              <a:gd name="connsiteX4-29" fmla="*/ 12166242 w 12166242"/>
              <a:gd name="connsiteY4-30" fmla="*/ 16426 h 1295533"/>
              <a:gd name="connsiteX0-31" fmla="*/ 0 w 12166242"/>
              <a:gd name="connsiteY0-32" fmla="*/ 493389 h 1337371"/>
              <a:gd name="connsiteX1-33" fmla="*/ 2985241 w 12166242"/>
              <a:gd name="connsiteY1-34" fmla="*/ 1218760 h 1337371"/>
              <a:gd name="connsiteX2-35" fmla="*/ 6070242 w 12166242"/>
              <a:gd name="connsiteY2-36" fmla="*/ 1913 h 1337371"/>
              <a:gd name="connsiteX3-37" fmla="*/ 9118242 w 12166242"/>
              <a:gd name="connsiteY3-38" fmla="*/ 916313 h 1337371"/>
              <a:gd name="connsiteX4-39" fmla="*/ 12166242 w 12166242"/>
              <a:gd name="connsiteY4-40" fmla="*/ 16427 h 1337371"/>
              <a:gd name="connsiteX0-41" fmla="*/ 0 w 12140484"/>
              <a:gd name="connsiteY0-42" fmla="*/ 741602 h 1585583"/>
              <a:gd name="connsiteX1-43" fmla="*/ 2985241 w 12140484"/>
              <a:gd name="connsiteY1-44" fmla="*/ 1466973 h 1585583"/>
              <a:gd name="connsiteX2-45" fmla="*/ 6070242 w 12140484"/>
              <a:gd name="connsiteY2-46" fmla="*/ 250126 h 1585583"/>
              <a:gd name="connsiteX3-47" fmla="*/ 9118242 w 12140484"/>
              <a:gd name="connsiteY3-48" fmla="*/ 1164526 h 1585583"/>
              <a:gd name="connsiteX4-49" fmla="*/ 12140484 w 12140484"/>
              <a:gd name="connsiteY4-50" fmla="*/ 0 h 1585583"/>
              <a:gd name="connsiteX0-51" fmla="*/ 0 w 12140484"/>
              <a:gd name="connsiteY0-52" fmla="*/ 741602 h 1585583"/>
              <a:gd name="connsiteX1-53" fmla="*/ 2985241 w 12140484"/>
              <a:gd name="connsiteY1-54" fmla="*/ 1466973 h 1585583"/>
              <a:gd name="connsiteX2-55" fmla="*/ 6070242 w 12140484"/>
              <a:gd name="connsiteY2-56" fmla="*/ 250126 h 1585583"/>
              <a:gd name="connsiteX3-57" fmla="*/ 9118242 w 12140484"/>
              <a:gd name="connsiteY3-58" fmla="*/ 1164526 h 1585583"/>
              <a:gd name="connsiteX4-59" fmla="*/ 12140484 w 12140484"/>
              <a:gd name="connsiteY4-60" fmla="*/ 0 h 1585583"/>
              <a:gd name="connsiteX0-61" fmla="*/ 0 w 12140484"/>
              <a:gd name="connsiteY0-62" fmla="*/ 741602 h 1538291"/>
              <a:gd name="connsiteX1-63" fmla="*/ 2985241 w 12140484"/>
              <a:gd name="connsiteY1-64" fmla="*/ 1466973 h 1538291"/>
              <a:gd name="connsiteX2-65" fmla="*/ 3377997 w 12140484"/>
              <a:gd name="connsiteY2-66" fmla="*/ 1373570 h 1538291"/>
              <a:gd name="connsiteX3-67" fmla="*/ 6070242 w 12140484"/>
              <a:gd name="connsiteY3-68" fmla="*/ 250126 h 1538291"/>
              <a:gd name="connsiteX4-69" fmla="*/ 9118242 w 12140484"/>
              <a:gd name="connsiteY4-70" fmla="*/ 1164526 h 1538291"/>
              <a:gd name="connsiteX5" fmla="*/ 12140484 w 12140484"/>
              <a:gd name="connsiteY5" fmla="*/ 0 h 1538291"/>
              <a:gd name="connsiteX0-71" fmla="*/ 0 w 12140484"/>
              <a:gd name="connsiteY0-72" fmla="*/ 741602 h 1381432"/>
              <a:gd name="connsiteX1-73" fmla="*/ 3377997 w 12140484"/>
              <a:gd name="connsiteY1-74" fmla="*/ 1373570 h 1381432"/>
              <a:gd name="connsiteX2-75" fmla="*/ 6070242 w 12140484"/>
              <a:gd name="connsiteY2-76" fmla="*/ 250126 h 1381432"/>
              <a:gd name="connsiteX3-77" fmla="*/ 9118242 w 12140484"/>
              <a:gd name="connsiteY3-78" fmla="*/ 1164526 h 1381432"/>
              <a:gd name="connsiteX4-79" fmla="*/ 12140484 w 12140484"/>
              <a:gd name="connsiteY4-80" fmla="*/ 0 h 1381432"/>
              <a:gd name="connsiteX0-81" fmla="*/ 0 w 8762487"/>
              <a:gd name="connsiteY0-82" fmla="*/ 1373570 h 1373569"/>
              <a:gd name="connsiteX1-83" fmla="*/ 2692245 w 8762487"/>
              <a:gd name="connsiteY1-84" fmla="*/ 250126 h 1373569"/>
              <a:gd name="connsiteX2-85" fmla="*/ 5740245 w 8762487"/>
              <a:gd name="connsiteY2-86" fmla="*/ 1164526 h 1373569"/>
              <a:gd name="connsiteX3-87" fmla="*/ 8762487 w 8762487"/>
              <a:gd name="connsiteY3-88" fmla="*/ 0 h 1373569"/>
              <a:gd name="connsiteX0-89" fmla="*/ 0 w 8762487"/>
              <a:gd name="connsiteY0-90" fmla="*/ 1373570 h 1373569"/>
              <a:gd name="connsiteX1-91" fmla="*/ 770641 w 8762487"/>
              <a:gd name="connsiteY1-92" fmla="*/ 1108053 h 1373569"/>
              <a:gd name="connsiteX2-93" fmla="*/ 2692245 w 8762487"/>
              <a:gd name="connsiteY2-94" fmla="*/ 250126 h 1373569"/>
              <a:gd name="connsiteX3-95" fmla="*/ 5740245 w 8762487"/>
              <a:gd name="connsiteY3-96" fmla="*/ 1164526 h 1373569"/>
              <a:gd name="connsiteX4-97" fmla="*/ 8762487 w 8762487"/>
              <a:gd name="connsiteY4-98" fmla="*/ 0 h 1373569"/>
              <a:gd name="connsiteX0-99" fmla="*/ 0 w 7991846"/>
              <a:gd name="connsiteY0-100" fmla="*/ 1108053 h 1165862"/>
              <a:gd name="connsiteX1-101" fmla="*/ 1921604 w 7991846"/>
              <a:gd name="connsiteY1-102" fmla="*/ 250126 h 1165862"/>
              <a:gd name="connsiteX2-103" fmla="*/ 4969604 w 7991846"/>
              <a:gd name="connsiteY2-104" fmla="*/ 1164526 h 1165862"/>
              <a:gd name="connsiteX3-105" fmla="*/ 7991846 w 7991846"/>
              <a:gd name="connsiteY3-106" fmla="*/ 0 h 116586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991846" h="1165862">
                <a:moveTo>
                  <a:pt x="0" y="1108053"/>
                </a:moveTo>
                <a:cubicBezTo>
                  <a:pt x="448708" y="920812"/>
                  <a:pt x="1093337" y="240714"/>
                  <a:pt x="1921604" y="250126"/>
                </a:cubicBezTo>
                <a:cubicBezTo>
                  <a:pt x="2749871" y="259538"/>
                  <a:pt x="3957897" y="1206214"/>
                  <a:pt x="4969604" y="1164526"/>
                </a:cubicBezTo>
                <a:cubicBezTo>
                  <a:pt x="5981311" y="1122838"/>
                  <a:pt x="6872815" y="696890"/>
                  <a:pt x="7991846" y="0"/>
                </a:cubicBezTo>
              </a:path>
            </a:pathLst>
          </a:custGeom>
          <a:noFill/>
          <a:ln w="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任意多边形: 形状 4"/>
          <p:cNvSpPr/>
          <p:nvPr>
            <p:custDataLst>
              <p:tags r:id="rId4"/>
            </p:custDataLst>
          </p:nvPr>
        </p:nvSpPr>
        <p:spPr>
          <a:xfrm flipH="1">
            <a:off x="0" y="894029"/>
            <a:ext cx="12192001" cy="539325"/>
          </a:xfrm>
          <a:custGeom>
            <a:avLst/>
            <a:gdLst>
              <a:gd name="connsiteX0" fmla="*/ 0 w 12192000"/>
              <a:gd name="connsiteY0" fmla="*/ 0 h 914409"/>
              <a:gd name="connsiteX1" fmla="*/ 3062514 w 12192000"/>
              <a:gd name="connsiteY1" fmla="*/ 914400 h 914409"/>
              <a:gd name="connsiteX2" fmla="*/ 6096000 w 12192000"/>
              <a:gd name="connsiteY2" fmla="*/ 0 h 914409"/>
              <a:gd name="connsiteX3" fmla="*/ 9144000 w 12192000"/>
              <a:gd name="connsiteY3" fmla="*/ 914400 h 914409"/>
              <a:gd name="connsiteX4" fmla="*/ 12192000 w 12192000"/>
              <a:gd name="connsiteY4" fmla="*/ 14514 h 914409"/>
              <a:gd name="connsiteX0-1" fmla="*/ 0 w 12166242"/>
              <a:gd name="connsiteY0-2" fmla="*/ 491476 h 947169"/>
              <a:gd name="connsiteX1-3" fmla="*/ 3036756 w 12166242"/>
              <a:gd name="connsiteY1-4" fmla="*/ 914400 h 947169"/>
              <a:gd name="connsiteX2-5" fmla="*/ 6070242 w 12166242"/>
              <a:gd name="connsiteY2-6" fmla="*/ 0 h 947169"/>
              <a:gd name="connsiteX3-7" fmla="*/ 9118242 w 12166242"/>
              <a:gd name="connsiteY3-8" fmla="*/ 914400 h 947169"/>
              <a:gd name="connsiteX4-9" fmla="*/ 12166242 w 12166242"/>
              <a:gd name="connsiteY4-10" fmla="*/ 14514 h 947169"/>
              <a:gd name="connsiteX0-11" fmla="*/ 0 w 12166242"/>
              <a:gd name="connsiteY0-12" fmla="*/ 491476 h 1118533"/>
              <a:gd name="connsiteX1-13" fmla="*/ 3036756 w 12166242"/>
              <a:gd name="connsiteY1-14" fmla="*/ 914400 h 1118533"/>
              <a:gd name="connsiteX2-15" fmla="*/ 6070242 w 12166242"/>
              <a:gd name="connsiteY2-16" fmla="*/ 0 h 1118533"/>
              <a:gd name="connsiteX3-17" fmla="*/ 9118242 w 12166242"/>
              <a:gd name="connsiteY3-18" fmla="*/ 914400 h 1118533"/>
              <a:gd name="connsiteX4-19" fmla="*/ 12166242 w 12166242"/>
              <a:gd name="connsiteY4-20" fmla="*/ 14514 h 1118533"/>
              <a:gd name="connsiteX0-21" fmla="*/ 0 w 12166242"/>
              <a:gd name="connsiteY0-22" fmla="*/ 493388 h 1295533"/>
              <a:gd name="connsiteX1-23" fmla="*/ 2985241 w 12166242"/>
              <a:gd name="connsiteY1-24" fmla="*/ 1218759 h 1295533"/>
              <a:gd name="connsiteX2-25" fmla="*/ 6070242 w 12166242"/>
              <a:gd name="connsiteY2-26" fmla="*/ 1912 h 1295533"/>
              <a:gd name="connsiteX3-27" fmla="*/ 9118242 w 12166242"/>
              <a:gd name="connsiteY3-28" fmla="*/ 916312 h 1295533"/>
              <a:gd name="connsiteX4-29" fmla="*/ 12166242 w 12166242"/>
              <a:gd name="connsiteY4-30" fmla="*/ 16426 h 1295533"/>
              <a:gd name="connsiteX0-31" fmla="*/ 0 w 12166242"/>
              <a:gd name="connsiteY0-32" fmla="*/ 493389 h 1337371"/>
              <a:gd name="connsiteX1-33" fmla="*/ 2985241 w 12166242"/>
              <a:gd name="connsiteY1-34" fmla="*/ 1218760 h 1337371"/>
              <a:gd name="connsiteX2-35" fmla="*/ 6070242 w 12166242"/>
              <a:gd name="connsiteY2-36" fmla="*/ 1913 h 1337371"/>
              <a:gd name="connsiteX3-37" fmla="*/ 9118242 w 12166242"/>
              <a:gd name="connsiteY3-38" fmla="*/ 916313 h 1337371"/>
              <a:gd name="connsiteX4-39" fmla="*/ 12166242 w 12166242"/>
              <a:gd name="connsiteY4-40" fmla="*/ 16427 h 1337371"/>
              <a:gd name="connsiteX0-41" fmla="*/ 0 w 12140484"/>
              <a:gd name="connsiteY0-42" fmla="*/ 741602 h 1585583"/>
              <a:gd name="connsiteX1-43" fmla="*/ 2985241 w 12140484"/>
              <a:gd name="connsiteY1-44" fmla="*/ 1466973 h 1585583"/>
              <a:gd name="connsiteX2-45" fmla="*/ 6070242 w 12140484"/>
              <a:gd name="connsiteY2-46" fmla="*/ 250126 h 1585583"/>
              <a:gd name="connsiteX3-47" fmla="*/ 9118242 w 12140484"/>
              <a:gd name="connsiteY3-48" fmla="*/ 1164526 h 1585583"/>
              <a:gd name="connsiteX4-49" fmla="*/ 12140484 w 12140484"/>
              <a:gd name="connsiteY4-50" fmla="*/ 0 h 1585583"/>
              <a:gd name="connsiteX0-51" fmla="*/ 0 w 12140484"/>
              <a:gd name="connsiteY0-52" fmla="*/ 741602 h 1585583"/>
              <a:gd name="connsiteX1-53" fmla="*/ 2985241 w 12140484"/>
              <a:gd name="connsiteY1-54" fmla="*/ 1466973 h 1585583"/>
              <a:gd name="connsiteX2-55" fmla="*/ 6070242 w 12140484"/>
              <a:gd name="connsiteY2-56" fmla="*/ 250126 h 1585583"/>
              <a:gd name="connsiteX3-57" fmla="*/ 9118242 w 12140484"/>
              <a:gd name="connsiteY3-58" fmla="*/ 1164526 h 1585583"/>
              <a:gd name="connsiteX4-59" fmla="*/ 12140484 w 12140484"/>
              <a:gd name="connsiteY4-60" fmla="*/ 0 h 1585583"/>
              <a:gd name="connsiteX0-61" fmla="*/ 0 w 12140484"/>
              <a:gd name="connsiteY0-62" fmla="*/ 741602 h 1538291"/>
              <a:gd name="connsiteX1-63" fmla="*/ 2985241 w 12140484"/>
              <a:gd name="connsiteY1-64" fmla="*/ 1466973 h 1538291"/>
              <a:gd name="connsiteX2-65" fmla="*/ 3377997 w 12140484"/>
              <a:gd name="connsiteY2-66" fmla="*/ 1373570 h 1538291"/>
              <a:gd name="connsiteX3-67" fmla="*/ 6070242 w 12140484"/>
              <a:gd name="connsiteY3-68" fmla="*/ 250126 h 1538291"/>
              <a:gd name="connsiteX4-69" fmla="*/ 9118242 w 12140484"/>
              <a:gd name="connsiteY4-70" fmla="*/ 1164526 h 1538291"/>
              <a:gd name="connsiteX5" fmla="*/ 12140484 w 12140484"/>
              <a:gd name="connsiteY5" fmla="*/ 0 h 1538291"/>
              <a:gd name="connsiteX0-71" fmla="*/ 0 w 12140484"/>
              <a:gd name="connsiteY0-72" fmla="*/ 741602 h 1381432"/>
              <a:gd name="connsiteX1-73" fmla="*/ 3377997 w 12140484"/>
              <a:gd name="connsiteY1-74" fmla="*/ 1373570 h 1381432"/>
              <a:gd name="connsiteX2-75" fmla="*/ 6070242 w 12140484"/>
              <a:gd name="connsiteY2-76" fmla="*/ 250126 h 1381432"/>
              <a:gd name="connsiteX3-77" fmla="*/ 9118242 w 12140484"/>
              <a:gd name="connsiteY3-78" fmla="*/ 1164526 h 1381432"/>
              <a:gd name="connsiteX4-79" fmla="*/ 12140484 w 12140484"/>
              <a:gd name="connsiteY4-80" fmla="*/ 0 h 1381432"/>
              <a:gd name="connsiteX0-81" fmla="*/ 0 w 8762487"/>
              <a:gd name="connsiteY0-82" fmla="*/ 1373570 h 1373569"/>
              <a:gd name="connsiteX1-83" fmla="*/ 2692245 w 8762487"/>
              <a:gd name="connsiteY1-84" fmla="*/ 250126 h 1373569"/>
              <a:gd name="connsiteX2-85" fmla="*/ 5740245 w 8762487"/>
              <a:gd name="connsiteY2-86" fmla="*/ 1164526 h 1373569"/>
              <a:gd name="connsiteX3-87" fmla="*/ 8762487 w 8762487"/>
              <a:gd name="connsiteY3-88" fmla="*/ 0 h 137356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8762487" h="1373569">
                <a:moveTo>
                  <a:pt x="0" y="1373570"/>
                </a:moveTo>
                <a:cubicBezTo>
                  <a:pt x="1011707" y="1291657"/>
                  <a:pt x="1735538" y="284967"/>
                  <a:pt x="2692245" y="250126"/>
                </a:cubicBezTo>
                <a:cubicBezTo>
                  <a:pt x="3648953" y="215285"/>
                  <a:pt x="4728538" y="1206214"/>
                  <a:pt x="5740245" y="1164526"/>
                </a:cubicBezTo>
                <a:cubicBezTo>
                  <a:pt x="6751952" y="1122838"/>
                  <a:pt x="7643456" y="696890"/>
                  <a:pt x="8762487" y="0"/>
                </a:cubicBezTo>
              </a:path>
            </a:pathLst>
          </a:custGeom>
          <a:noFill/>
          <a:ln w="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任意多边形: 形状 5"/>
          <p:cNvSpPr/>
          <p:nvPr>
            <p:custDataLst>
              <p:tags r:id="rId5"/>
            </p:custDataLst>
          </p:nvPr>
        </p:nvSpPr>
        <p:spPr>
          <a:xfrm rot="10800000" flipH="1">
            <a:off x="-1" y="893706"/>
            <a:ext cx="12192001" cy="460144"/>
          </a:xfrm>
          <a:custGeom>
            <a:avLst/>
            <a:gdLst>
              <a:gd name="connsiteX0" fmla="*/ 0 w 12192000"/>
              <a:gd name="connsiteY0" fmla="*/ 0 h 914409"/>
              <a:gd name="connsiteX1" fmla="*/ 3062514 w 12192000"/>
              <a:gd name="connsiteY1" fmla="*/ 914400 h 914409"/>
              <a:gd name="connsiteX2" fmla="*/ 6096000 w 12192000"/>
              <a:gd name="connsiteY2" fmla="*/ 0 h 914409"/>
              <a:gd name="connsiteX3" fmla="*/ 9144000 w 12192000"/>
              <a:gd name="connsiteY3" fmla="*/ 914400 h 914409"/>
              <a:gd name="connsiteX4" fmla="*/ 12192000 w 12192000"/>
              <a:gd name="connsiteY4" fmla="*/ 14514 h 914409"/>
              <a:gd name="connsiteX0-1" fmla="*/ 0 w 12166242"/>
              <a:gd name="connsiteY0-2" fmla="*/ 491476 h 947169"/>
              <a:gd name="connsiteX1-3" fmla="*/ 3036756 w 12166242"/>
              <a:gd name="connsiteY1-4" fmla="*/ 914400 h 947169"/>
              <a:gd name="connsiteX2-5" fmla="*/ 6070242 w 12166242"/>
              <a:gd name="connsiteY2-6" fmla="*/ 0 h 947169"/>
              <a:gd name="connsiteX3-7" fmla="*/ 9118242 w 12166242"/>
              <a:gd name="connsiteY3-8" fmla="*/ 914400 h 947169"/>
              <a:gd name="connsiteX4-9" fmla="*/ 12166242 w 12166242"/>
              <a:gd name="connsiteY4-10" fmla="*/ 14514 h 947169"/>
              <a:gd name="connsiteX0-11" fmla="*/ 0 w 12166242"/>
              <a:gd name="connsiteY0-12" fmla="*/ 491476 h 1118533"/>
              <a:gd name="connsiteX1-13" fmla="*/ 3036756 w 12166242"/>
              <a:gd name="connsiteY1-14" fmla="*/ 914400 h 1118533"/>
              <a:gd name="connsiteX2-15" fmla="*/ 6070242 w 12166242"/>
              <a:gd name="connsiteY2-16" fmla="*/ 0 h 1118533"/>
              <a:gd name="connsiteX3-17" fmla="*/ 9118242 w 12166242"/>
              <a:gd name="connsiteY3-18" fmla="*/ 914400 h 1118533"/>
              <a:gd name="connsiteX4-19" fmla="*/ 12166242 w 12166242"/>
              <a:gd name="connsiteY4-20" fmla="*/ 14514 h 1118533"/>
              <a:gd name="connsiteX0-21" fmla="*/ 0 w 12166242"/>
              <a:gd name="connsiteY0-22" fmla="*/ 493388 h 1295533"/>
              <a:gd name="connsiteX1-23" fmla="*/ 2985241 w 12166242"/>
              <a:gd name="connsiteY1-24" fmla="*/ 1218759 h 1295533"/>
              <a:gd name="connsiteX2-25" fmla="*/ 6070242 w 12166242"/>
              <a:gd name="connsiteY2-26" fmla="*/ 1912 h 1295533"/>
              <a:gd name="connsiteX3-27" fmla="*/ 9118242 w 12166242"/>
              <a:gd name="connsiteY3-28" fmla="*/ 916312 h 1295533"/>
              <a:gd name="connsiteX4-29" fmla="*/ 12166242 w 12166242"/>
              <a:gd name="connsiteY4-30" fmla="*/ 16426 h 1295533"/>
              <a:gd name="connsiteX0-31" fmla="*/ 0 w 12166242"/>
              <a:gd name="connsiteY0-32" fmla="*/ 493389 h 1337371"/>
              <a:gd name="connsiteX1-33" fmla="*/ 2985241 w 12166242"/>
              <a:gd name="connsiteY1-34" fmla="*/ 1218760 h 1337371"/>
              <a:gd name="connsiteX2-35" fmla="*/ 6070242 w 12166242"/>
              <a:gd name="connsiteY2-36" fmla="*/ 1913 h 1337371"/>
              <a:gd name="connsiteX3-37" fmla="*/ 9118242 w 12166242"/>
              <a:gd name="connsiteY3-38" fmla="*/ 916313 h 1337371"/>
              <a:gd name="connsiteX4-39" fmla="*/ 12166242 w 12166242"/>
              <a:gd name="connsiteY4-40" fmla="*/ 16427 h 1337371"/>
              <a:gd name="connsiteX0-41" fmla="*/ 0 w 12140484"/>
              <a:gd name="connsiteY0-42" fmla="*/ 741602 h 1585583"/>
              <a:gd name="connsiteX1-43" fmla="*/ 2985241 w 12140484"/>
              <a:gd name="connsiteY1-44" fmla="*/ 1466973 h 1585583"/>
              <a:gd name="connsiteX2-45" fmla="*/ 6070242 w 12140484"/>
              <a:gd name="connsiteY2-46" fmla="*/ 250126 h 1585583"/>
              <a:gd name="connsiteX3-47" fmla="*/ 9118242 w 12140484"/>
              <a:gd name="connsiteY3-48" fmla="*/ 1164526 h 1585583"/>
              <a:gd name="connsiteX4-49" fmla="*/ 12140484 w 12140484"/>
              <a:gd name="connsiteY4-50" fmla="*/ 0 h 1585583"/>
              <a:gd name="connsiteX0-51" fmla="*/ 0 w 12140484"/>
              <a:gd name="connsiteY0-52" fmla="*/ 741602 h 1585583"/>
              <a:gd name="connsiteX1-53" fmla="*/ 2985241 w 12140484"/>
              <a:gd name="connsiteY1-54" fmla="*/ 1466973 h 1585583"/>
              <a:gd name="connsiteX2-55" fmla="*/ 6070242 w 12140484"/>
              <a:gd name="connsiteY2-56" fmla="*/ 250126 h 1585583"/>
              <a:gd name="connsiteX3-57" fmla="*/ 9118242 w 12140484"/>
              <a:gd name="connsiteY3-58" fmla="*/ 1164526 h 1585583"/>
              <a:gd name="connsiteX4-59" fmla="*/ 12140484 w 12140484"/>
              <a:gd name="connsiteY4-60" fmla="*/ 0 h 1585583"/>
              <a:gd name="connsiteX0-61" fmla="*/ 0 w 12140484"/>
              <a:gd name="connsiteY0-62" fmla="*/ 741602 h 1538291"/>
              <a:gd name="connsiteX1-63" fmla="*/ 2985241 w 12140484"/>
              <a:gd name="connsiteY1-64" fmla="*/ 1466973 h 1538291"/>
              <a:gd name="connsiteX2-65" fmla="*/ 3377997 w 12140484"/>
              <a:gd name="connsiteY2-66" fmla="*/ 1373570 h 1538291"/>
              <a:gd name="connsiteX3-67" fmla="*/ 6070242 w 12140484"/>
              <a:gd name="connsiteY3-68" fmla="*/ 250126 h 1538291"/>
              <a:gd name="connsiteX4-69" fmla="*/ 9118242 w 12140484"/>
              <a:gd name="connsiteY4-70" fmla="*/ 1164526 h 1538291"/>
              <a:gd name="connsiteX5" fmla="*/ 12140484 w 12140484"/>
              <a:gd name="connsiteY5" fmla="*/ 0 h 1538291"/>
              <a:gd name="connsiteX0-71" fmla="*/ 0 w 12140484"/>
              <a:gd name="connsiteY0-72" fmla="*/ 741602 h 1381432"/>
              <a:gd name="connsiteX1-73" fmla="*/ 3377997 w 12140484"/>
              <a:gd name="connsiteY1-74" fmla="*/ 1373570 h 1381432"/>
              <a:gd name="connsiteX2-75" fmla="*/ 6070242 w 12140484"/>
              <a:gd name="connsiteY2-76" fmla="*/ 250126 h 1381432"/>
              <a:gd name="connsiteX3-77" fmla="*/ 9118242 w 12140484"/>
              <a:gd name="connsiteY3-78" fmla="*/ 1164526 h 1381432"/>
              <a:gd name="connsiteX4-79" fmla="*/ 12140484 w 12140484"/>
              <a:gd name="connsiteY4-80" fmla="*/ 0 h 1381432"/>
              <a:gd name="connsiteX0-81" fmla="*/ 0 w 8762487"/>
              <a:gd name="connsiteY0-82" fmla="*/ 1373570 h 1373569"/>
              <a:gd name="connsiteX1-83" fmla="*/ 2692245 w 8762487"/>
              <a:gd name="connsiteY1-84" fmla="*/ 250126 h 1373569"/>
              <a:gd name="connsiteX2-85" fmla="*/ 5740245 w 8762487"/>
              <a:gd name="connsiteY2-86" fmla="*/ 1164526 h 1373569"/>
              <a:gd name="connsiteX3-87" fmla="*/ 8762487 w 8762487"/>
              <a:gd name="connsiteY3-88" fmla="*/ 0 h 137356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8762487" h="1373569">
                <a:moveTo>
                  <a:pt x="0" y="1373570"/>
                </a:moveTo>
                <a:cubicBezTo>
                  <a:pt x="1011707" y="1291657"/>
                  <a:pt x="1735538" y="284967"/>
                  <a:pt x="2692245" y="250126"/>
                </a:cubicBezTo>
                <a:cubicBezTo>
                  <a:pt x="3648953" y="215285"/>
                  <a:pt x="4728538" y="1206214"/>
                  <a:pt x="5740245" y="1164526"/>
                </a:cubicBezTo>
                <a:cubicBezTo>
                  <a:pt x="6751952" y="1122838"/>
                  <a:pt x="7643456" y="696890"/>
                  <a:pt x="8762487" y="0"/>
                </a:cubicBezTo>
              </a:path>
            </a:pathLst>
          </a:custGeom>
          <a:noFill/>
          <a:ln w="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椭圆 7"/>
          <p:cNvSpPr/>
          <p:nvPr>
            <p:custDataLst>
              <p:tags r:id="rId6"/>
            </p:custDataLst>
          </p:nvPr>
        </p:nvSpPr>
        <p:spPr>
          <a:xfrm>
            <a:off x="1066020" y="5459902"/>
            <a:ext cx="196354" cy="196354"/>
          </a:xfrm>
          <a:prstGeom prst="ellipse">
            <a:avLst/>
          </a:prstGeom>
          <a:solidFill>
            <a:schemeClr val="tx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 sz="1600" b="1">
              <a:solidFill>
                <a:schemeClr val="bg1"/>
              </a:solidFill>
              <a:latin typeface="+mn-ea"/>
            </a:endParaRPr>
          </a:p>
        </p:txBody>
      </p:sp>
      <p:sp>
        <p:nvSpPr>
          <p:cNvPr id="9" name="椭圆 8"/>
          <p:cNvSpPr/>
          <p:nvPr>
            <p:custDataLst>
              <p:tags r:id="rId7"/>
            </p:custDataLst>
          </p:nvPr>
        </p:nvSpPr>
        <p:spPr>
          <a:xfrm>
            <a:off x="3692329" y="5237718"/>
            <a:ext cx="371672" cy="371672"/>
          </a:xfrm>
          <a:prstGeom prst="ellipse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 sz="16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0" name="椭圆 9"/>
          <p:cNvSpPr/>
          <p:nvPr>
            <p:custDataLst>
              <p:tags r:id="rId8"/>
            </p:custDataLst>
          </p:nvPr>
        </p:nvSpPr>
        <p:spPr>
          <a:xfrm>
            <a:off x="8489335" y="5592623"/>
            <a:ext cx="371672" cy="371672"/>
          </a:xfrm>
          <a:prstGeom prst="ellipse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 sz="16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1" name="椭圆 10"/>
          <p:cNvSpPr/>
          <p:nvPr>
            <p:custDataLst>
              <p:tags r:id="rId9"/>
            </p:custDataLst>
          </p:nvPr>
        </p:nvSpPr>
        <p:spPr>
          <a:xfrm>
            <a:off x="11375313" y="5342739"/>
            <a:ext cx="207087" cy="207087"/>
          </a:xfrm>
          <a:prstGeom prst="ellipse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 sz="16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2" name="椭圆 11"/>
          <p:cNvSpPr/>
          <p:nvPr>
            <p:custDataLst>
              <p:tags r:id="rId10"/>
            </p:custDataLst>
          </p:nvPr>
        </p:nvSpPr>
        <p:spPr>
          <a:xfrm>
            <a:off x="4504182" y="4993377"/>
            <a:ext cx="654160" cy="654160"/>
          </a:xfrm>
          <a:prstGeom prst="ellipse">
            <a:avLst/>
          </a:prstGeom>
          <a:solidFill>
            <a:schemeClr val="tx2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 sz="16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11"/>
            </p:custDataLst>
          </p:nvPr>
        </p:nvSpPr>
        <p:spPr>
          <a:xfrm>
            <a:off x="1714500" y="1723305"/>
            <a:ext cx="8610600" cy="2806065"/>
          </a:xfrm>
          <a:prstGeom prst="rect">
            <a:avLst/>
          </a:prstGeom>
          <a:noFill/>
        </p:spPr>
        <p:txBody>
          <a:bodyPr wrap="square" lIns="90000" tIns="46800" rIns="90000" bIns="46800" rtlCol="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r>
              <a:rPr lang="zh-CN" altLang="en-US" sz="4700" b="1" spc="310">
                <a:solidFill>
                  <a:schemeClr val="accent1">
                    <a:lumMod val="7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rPr>
              <a:t>同股不同利，他们是怎么做到的？接下来我们就教大家下实战技巧，各位认真学习</a:t>
            </a:r>
            <a:endParaRPr lang="zh-CN" altLang="en-US" sz="4700" b="1" spc="310">
              <a:solidFill>
                <a:schemeClr val="accent1">
                  <a:lumMod val="75000"/>
                </a:schemeClr>
              </a:solidFill>
              <a:uFillTx/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  <p:custDataLst>
      <p:tags r:id="rId1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67755" y="788035"/>
            <a:ext cx="5437505" cy="28975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90000"/>
              </a:lnSpc>
            </a:pPr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初步认识三买三卖</a:t>
            </a:r>
            <a:endParaRPr lang="en-US" altLang="zh-CN" sz="320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sz="32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起爆点精讲</a:t>
            </a:r>
            <a:endParaRPr lang="zh-CN" sz="320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周末、盘后和盘中选股</a:t>
            </a:r>
            <a:endParaRPr lang="zh-CN" altLang="en-US" sz="320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849313"/>
            <a:ext cx="955040" cy="36747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10080" y="2475230"/>
            <a:ext cx="847344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 smtClean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初步认识</a:t>
            </a:r>
            <a:endParaRPr lang="zh-CN" altLang="en-US" sz="8000" smtClean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ctr"/>
            <a:r>
              <a:rPr lang="zh-CN" altLang="en-US" sz="8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三买三卖</a:t>
            </a:r>
            <a:endParaRPr lang="zh-CN" altLang="en-US" sz="80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Noto Sans S Chinese Bold" panose="020B0800000000000000" charset="-122"/>
                <a:ea typeface="Noto Sans S Chinese Bold" panose="020B0800000000000000" charset="-122"/>
              </a:rPr>
              <a:t>三买（基础篇）</a:t>
            </a:r>
            <a:endParaRPr lang="en-US" altLang="zh-CN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Noto Sans S Chinese Bold" panose="020B0800000000000000" charset="-122"/>
              <a:ea typeface="Noto Sans S Chinese Bold" panose="020B08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686675" y="2378075"/>
            <a:ext cx="443166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一买：慧眼k线s点区域底背离金叉就是一买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二买：慧眼k线只要刚出b点就是二买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三买：只有b点后的第一个金叉是三买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拓展</a:t>
            </a:r>
            <a:r>
              <a:rPr lang="en-US" altLang="zh-CN"/>
              <a:t>——</a:t>
            </a:r>
            <a:r>
              <a:rPr lang="zh-CN" altLang="en-US"/>
              <a:t>四买，就是</a:t>
            </a:r>
            <a:r>
              <a:rPr lang="en-US" altLang="zh-CN"/>
              <a:t>b</a:t>
            </a:r>
            <a:r>
              <a:rPr lang="zh-CN" altLang="en-US"/>
              <a:t>点后两次以上金叉股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55905" y="1111885"/>
            <a:ext cx="6864985" cy="50234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Noto Sans S Chinese Bold" panose="020B0800000000000000" charset="-122"/>
                <a:ea typeface="Noto Sans S Chinese Bold" panose="020B0800000000000000" charset="-122"/>
              </a:rPr>
              <a:t>三买（基础篇）</a:t>
            </a:r>
            <a:endParaRPr lang="zh-CN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Noto Sans S Chinese Bold" panose="020B0800000000000000" charset="-122"/>
              <a:ea typeface="Noto Sans S Chinese Bold" panose="020B08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95020" y="2378075"/>
            <a:ext cx="1132332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特别提醒——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1、所谓的一买二买和三买只是一个买点称呼，并不是一买后就一定二买或者三买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2、三买胜率最高，优先考虑三买，只有特殊情况，比如超跌反弹行情才考虑一买。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为了进一步提高日线三买的胜率，或者提高抓起爆点概率，我们不仅仅要观察个股的日线状态，还需要观察个股周线和月线的状态。</a:t>
            </a:r>
            <a:endParaRPr lang="zh-CN" alt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Noto Sans S Chinese Bold" panose="020B0800000000000000" charset="-122"/>
                <a:ea typeface="Noto Sans S Chinese Bold" panose="020B0800000000000000" charset="-122"/>
              </a:rPr>
              <a:t>三卖（基础篇）</a:t>
            </a:r>
            <a:endParaRPr lang="zh-CN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Noto Sans S Chinese Bold" panose="020B0800000000000000" charset="-122"/>
              <a:ea typeface="Noto Sans S Chinese Bold" panose="020B08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887845" y="1971675"/>
            <a:ext cx="5050155" cy="2861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endParaRPr lang="zh-CN" altLang="en-US"/>
          </a:p>
          <a:p>
            <a:r>
              <a:rPr lang="zh-CN" altLang="en-US"/>
              <a:t>一卖：股价日线顶背离死叉（高抛减仓信号）</a:t>
            </a:r>
            <a:r>
              <a:rPr lang="en-US" altLang="zh-CN"/>
              <a:t>,</a:t>
            </a:r>
            <a:r>
              <a:rPr lang="zh-CN" altLang="en-US"/>
              <a:t>周线捕捞季节死叉配合日线顶背离效果好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二卖：股价趋势破位，跌破智能辅助线乖离率负3以下（每个人承受力不同，承受力弱的未必要等-3）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三卖：线下股的金叉反弹遇到智能辅助线压力（择机减仓离场）</a:t>
            </a:r>
            <a:endParaRPr lang="zh-CN" altLang="en-US"/>
          </a:p>
        </p:txBody>
      </p:sp>
      <p:pic>
        <p:nvPicPr>
          <p:cNvPr id="105" name="图片 104"/>
          <p:cNvPicPr/>
          <p:nvPr/>
        </p:nvPicPr>
        <p:blipFill>
          <a:blip r:embed="rId1"/>
          <a:stretch>
            <a:fillRect/>
          </a:stretch>
        </p:blipFill>
        <p:spPr>
          <a:xfrm>
            <a:off x="399415" y="1200785"/>
            <a:ext cx="6412230" cy="476948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506980"/>
            <a:ext cx="847344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zh-CN" sz="8000" smtClean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起爆点</a:t>
            </a:r>
            <a:endParaRPr lang="zh-CN" altLang="zh-CN" sz="8000" smtClean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ctr"/>
            <a:r>
              <a:rPr lang="zh-CN" altLang="zh-CN" sz="8000" smtClean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精讲</a:t>
            </a:r>
            <a:endParaRPr lang="zh-CN" altLang="zh-CN" sz="8000" smtClean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Noto Sans S Chinese Bold" panose="020B0800000000000000" charset="-122"/>
                <a:ea typeface="Noto Sans S Chinese Bold" panose="020B0800000000000000" charset="-122"/>
              </a:rPr>
              <a:t>起爆点（甄别多种形态）</a:t>
            </a:r>
            <a:endParaRPr lang="zh-CN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Noto Sans S Chinese Bold" panose="020B0800000000000000" charset="-122"/>
              <a:ea typeface="Noto Sans S Chinese Bold" panose="020B08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75055" y="2286000"/>
            <a:ext cx="10557510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平时我们交流的333完美图形，其实就是周日月全部都是三买信号的起爆点潜力股。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因此，在主题符合热点下，周日月形态：333最强，其次是322 323 332 最差也尽量是周线和月线趋势走好的金叉（也就是4买，344、343、334等），其他的想要交易的，注意仓位控制，因为失败率会特别高，尤其是带有1买的【这里的数字是周期 周日月的周期，不是股票代码】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PS：胜率高低决定仓位高低</a:t>
            </a:r>
            <a:endParaRPr lang="zh-CN" alt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Noto Sans S Chinese Bold" panose="020B0800000000000000" charset="-122"/>
                <a:ea typeface="Noto Sans S Chinese Bold" panose="020B0800000000000000" charset="-122"/>
              </a:rPr>
              <a:t>我们来看看这个股票</a:t>
            </a:r>
            <a:endParaRPr lang="zh-CN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Noto Sans S Chinese Bold" panose="020B0800000000000000" charset="-122"/>
              <a:ea typeface="Noto Sans S Chinese Bold" panose="020B0800000000000000" charset="-122"/>
              <a:sym typeface="+mn-ea"/>
            </a:endParaRPr>
          </a:p>
        </p:txBody>
      </p:sp>
      <p:pic>
        <p:nvPicPr>
          <p:cNvPr id="101" name="图片 100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326515" y="978535"/>
            <a:ext cx="9199245" cy="552386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4</a:t>
            </a:r>
            <a:r>
              <a:rPr sz="3000" dirty="0" smtClean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3000" dirty="0" smtClean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18</a:t>
            </a:r>
            <a:r>
              <a:rPr sz="3000" dirty="0" smtClean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75005" y="1083310"/>
            <a:ext cx="830580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6600" dirty="0" smtClean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起爆难寻？</a:t>
            </a:r>
            <a:endParaRPr lang="zh-CN" altLang="en-US" sz="6600" dirty="0" smtClean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  <a:p>
            <a:pPr algn="l">
              <a:lnSpc>
                <a:spcPct val="100000"/>
              </a:lnSpc>
            </a:pPr>
            <a:r>
              <a:rPr lang="zh-CN" altLang="en-US" sz="6600" dirty="0" smtClean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周日月共振解决</a:t>
            </a:r>
            <a:endParaRPr lang="zh-CN" altLang="en-US" sz="6600" dirty="0" smtClean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宓睿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53970" y="4074160"/>
            <a:ext cx="3497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:A1120616040002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1"/>
            </p:custDataLst>
          </p:nvPr>
        </p:nvSpPr>
        <p:spPr>
          <a:xfrm>
            <a:off x="1254760" y="4561205"/>
            <a:ext cx="607695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10余年从业经验,主张“一切从简单出发,追求本质把握重点”。精通软件指标盈利模式,独创“四四原则”“至猎战法” “</a:t>
            </a:r>
            <a:r>
              <a:rPr 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制造成本优势</a:t>
            </a:r>
            <a:r>
              <a: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”等模式,善于在不同行情中运用不同盈利模式抉择市场机会。</a:t>
            </a:r>
            <a:endParaRPr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pic>
        <p:nvPicPr>
          <p:cNvPr id="4" name="图片 3" descr="宓睿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771765" y="671195"/>
            <a:ext cx="3523615" cy="564959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Noto Sans S Chinese Bold" panose="020B0800000000000000" charset="-122"/>
                <a:ea typeface="Noto Sans S Chinese Bold" panose="020B0800000000000000" charset="-122"/>
              </a:rPr>
              <a:t>除了他还有</a:t>
            </a:r>
            <a:endParaRPr lang="zh-CN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Noto Sans S Chinese Bold" panose="020B0800000000000000" charset="-122"/>
              <a:ea typeface="Noto Sans S Chinese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651000" y="877570"/>
            <a:ext cx="9276715" cy="56095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Noto Sans S Chinese Bold" panose="020B0800000000000000" charset="-122"/>
                <a:ea typeface="Noto Sans S Chinese Bold" panose="020B0800000000000000" charset="-122"/>
              </a:rPr>
              <a:t>除了他还有</a:t>
            </a:r>
            <a:endParaRPr lang="zh-CN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Noto Sans S Chinese Bold" panose="020B0800000000000000" charset="-122"/>
              <a:ea typeface="Noto Sans S Chinese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694815" y="922020"/>
            <a:ext cx="9130030" cy="552831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Noto Sans S Chinese Bold" panose="020B0800000000000000" charset="-122"/>
                <a:ea typeface="Noto Sans S Chinese Bold" panose="020B0800000000000000" charset="-122"/>
              </a:rPr>
              <a:t>除了他还有</a:t>
            </a:r>
            <a:endParaRPr lang="zh-CN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Noto Sans S Chinese Bold" panose="020B0800000000000000" charset="-122"/>
              <a:ea typeface="Noto Sans S Chinese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309370" y="996315"/>
            <a:ext cx="9573260" cy="54330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Noto Sans S Chinese Bold" panose="020B0800000000000000" charset="-122"/>
                <a:ea typeface="Noto Sans S Chinese Bold" panose="020B0800000000000000" charset="-122"/>
              </a:rPr>
              <a:t>除了他还有</a:t>
            </a:r>
            <a:endParaRPr lang="zh-CN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Noto Sans S Chinese Bold" panose="020B0800000000000000" charset="-122"/>
              <a:ea typeface="Noto Sans S Chinese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47725" y="946150"/>
            <a:ext cx="10622280" cy="55714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Noto Sans S Chinese Bold" panose="020B0800000000000000" charset="-122"/>
                <a:ea typeface="Noto Sans S Chinese Bold" panose="020B0800000000000000" charset="-122"/>
              </a:rPr>
              <a:t>起爆点有时候是曲折的</a:t>
            </a:r>
            <a:endParaRPr lang="zh-CN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Noto Sans S Chinese Bold" panose="020B0800000000000000" charset="-122"/>
              <a:ea typeface="Noto Sans S Chinese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187690" y="3069590"/>
            <a:ext cx="388810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有些奇葩的个股，会出现日线骗线的现象，周线和月线金叉以及板块双红主题给予持股信心。</a:t>
            </a:r>
            <a:endParaRPr lang="zh-CN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68605" y="1581150"/>
            <a:ext cx="7703820" cy="38989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Noto Sans S Chinese Bold" panose="020B0800000000000000" charset="-122"/>
                <a:ea typeface="Noto Sans S Chinese Bold" panose="020B0800000000000000" charset="-122"/>
              </a:rPr>
              <a:t>日线三买尽量选择靠近辅助线的</a:t>
            </a:r>
            <a:endParaRPr lang="zh-CN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Noto Sans S Chinese Bold" panose="020B0800000000000000" charset="-122"/>
              <a:ea typeface="Noto Sans S Chinese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7914640" y="3338830"/>
            <a:ext cx="388810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结果虽然能接受，但不得不提，日线偏离较远的，想要入场还是需要慎重</a:t>
            </a:r>
            <a:endParaRPr lang="zh-CN" altLang="en-US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44525" y="952500"/>
            <a:ext cx="6707505" cy="541718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zh-CN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Noto Sans S Chinese Bold" panose="020B0800000000000000" charset="-122"/>
                <a:ea typeface="Noto Sans S Chinese Bold" panose="020B0800000000000000" charset="-122"/>
                <a:sym typeface="+mn-ea"/>
              </a:rPr>
              <a:t>实战中，尽量不要抢跑</a:t>
            </a:r>
            <a:endParaRPr lang="zh-CN" altLang="zh-CN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Noto Sans S Chinese Bold" panose="020B0800000000000000" charset="-122"/>
              <a:ea typeface="Noto Sans S Chinese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805305" y="935990"/>
            <a:ext cx="8580755" cy="54165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zh-CN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Noto Sans S Chinese Bold" panose="020B0800000000000000" charset="-122"/>
                <a:ea typeface="Noto Sans S Chinese Bold" panose="020B0800000000000000" charset="-122"/>
                <a:sym typeface="+mn-ea"/>
              </a:rPr>
              <a:t>起爆点模型，遵守周原则</a:t>
            </a:r>
            <a:endParaRPr lang="zh-CN" altLang="zh-CN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Noto Sans S Chinese Bold" panose="020B0800000000000000" charset="-122"/>
              <a:ea typeface="Noto Sans S Chinese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362075" y="2538730"/>
            <a:ext cx="10205720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科普：周原则</a:t>
            </a:r>
            <a:endParaRPr lang="zh-CN" altLang="en-US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endParaRPr lang="zh-CN" altLang="en-US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一周没有成本优势的回笼资金做其他股，一周有成本优势的开始追求合财股收益。所以，周四收盘后，周总结一定要发给服务老师，因为周五如果没有成本优势，自身又没有执行力，很可能会被埋。而提交周总结后，不仅仅大家自己关注，我们也会关注下大家的交易情况，1+1&gt;2</a:t>
            </a:r>
            <a:endParaRPr lang="zh-CN" altLang="en-US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endParaRPr lang="zh-CN" altLang="en-US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  <a:p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其实还有制造成本优势的准备</a:t>
            </a:r>
            <a:endParaRPr lang="zh-CN" altLang="en-US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59280" y="2449830"/>
            <a:ext cx="847344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 smtClean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周末、盘中和盘后</a:t>
            </a:r>
            <a:endParaRPr lang="zh-CN" altLang="en-US" sz="8000" smtClean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algn="ctr"/>
            <a:r>
              <a:rPr lang="zh-CN" altLang="en-US" sz="80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选股</a:t>
            </a:r>
            <a:endParaRPr lang="zh-CN" altLang="en-US" sz="80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Noto Sans S Chinese Bold" panose="020B0800000000000000" charset="-122"/>
                <a:ea typeface="Noto Sans S Chinese Bold" panose="020B0800000000000000" charset="-122"/>
                <a:sym typeface="+mn-ea"/>
              </a:rPr>
              <a:t>盘中智能盯盘选股</a:t>
            </a:r>
            <a:endParaRPr lang="zh-CN" altLang="en-US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Noto Sans S Chinese Bold" panose="020B0800000000000000" charset="-122"/>
              <a:ea typeface="Noto Sans S Chinese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22350" y="1079500"/>
            <a:ext cx="10610215" cy="533654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Noto Sans S Chinese Bold" panose="020B0800000000000000" charset="-122"/>
                <a:ea typeface="Noto Sans S Chinese Bold" panose="020B0800000000000000" charset="-122"/>
              </a:rPr>
              <a:t>上节课的回顾</a:t>
            </a:r>
            <a:endParaRPr lang="zh-CN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Noto Sans S Chinese Bold" panose="020B0800000000000000" charset="-122"/>
              <a:ea typeface="Noto Sans S Chinese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585595" y="932815"/>
            <a:ext cx="9020810" cy="542671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Noto Sans S Chinese Bold" panose="020B0800000000000000" charset="-122"/>
                <a:ea typeface="Noto Sans S Chinese Bold" panose="020B0800000000000000" charset="-122"/>
                <a:sym typeface="+mn-ea"/>
              </a:rPr>
              <a:t>盘后和周末选股</a:t>
            </a:r>
            <a:endParaRPr lang="zh-CN" altLang="en-US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Noto Sans S Chinese Bold" panose="020B0800000000000000" charset="-122"/>
              <a:ea typeface="Noto Sans S Chinese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80975" y="2704465"/>
            <a:ext cx="11957050" cy="170180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2028190" y="4643755"/>
            <a:ext cx="813562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盘后选股数量太多，可以考虑叠加控盘增加指标。另外选股</a:t>
            </a:r>
            <a:r>
              <a:rPr lang="en-US" altLang="zh-CN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≠</a:t>
            </a:r>
            <a:r>
              <a:rPr lang="zh-CN" altLang="en-US"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入场，需要盘中出入场信号才行。</a:t>
            </a:r>
            <a:endParaRPr lang="zh-CN" altLang="en-US"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sym typeface="+mn-ea"/>
              </a:rPr>
              <a:t>风景这边独好</a:t>
            </a:r>
            <a:endParaRPr lang="zh-CN" altLang="en-US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Noto Sans S Chinese Bold" panose="020B0800000000000000" charset="-122"/>
              <a:ea typeface="Noto Sans S Chinese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34085" y="993140"/>
            <a:ext cx="10409555" cy="541147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Noto Sans S Chinese Bold" panose="020B0800000000000000" charset="-122"/>
                <a:ea typeface="Noto Sans S Chinese Bold" panose="020B0800000000000000" charset="-122"/>
                <a:sym typeface="+mn-ea"/>
              </a:rPr>
              <a:t>风景这边独好</a:t>
            </a:r>
            <a:endParaRPr lang="zh-CN" altLang="en-US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Noto Sans S Chinese Bold" panose="020B0800000000000000" charset="-122"/>
              <a:ea typeface="Noto Sans S Chinese Bold" panose="020B0800000000000000" charset="-122"/>
              <a:sym typeface="+mn-ea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1324610" y="1272540"/>
            <a:ext cx="10059035" cy="508317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Noto Sans S Chinese Bold" panose="020B0800000000000000" charset="-122"/>
                <a:ea typeface="Noto Sans S Chinese Bold" panose="020B0800000000000000" charset="-122"/>
                <a:sym typeface="+mn-ea"/>
              </a:rPr>
              <a:t>风景这边独好</a:t>
            </a:r>
            <a:endParaRPr lang="zh-CN" altLang="en-US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Noto Sans S Chinese Bold" panose="020B0800000000000000" charset="-122"/>
              <a:ea typeface="Noto Sans S Chinese Bold" panose="020B0800000000000000" charset="-122"/>
              <a:sym typeface="+mn-ea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1"/>
          <a:stretch>
            <a:fillRect/>
          </a:stretch>
        </p:blipFill>
        <p:spPr>
          <a:xfrm>
            <a:off x="1567180" y="852805"/>
            <a:ext cx="9248140" cy="555561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Noto Sans S Chinese Bold" panose="020B0800000000000000" charset="-122"/>
                <a:ea typeface="Noto Sans S Chinese Bold" panose="020B0800000000000000" charset="-122"/>
                <a:sym typeface="+mn-ea"/>
              </a:rPr>
              <a:t>风景这边独好</a:t>
            </a:r>
            <a:endParaRPr lang="zh-CN" altLang="en-US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Noto Sans S Chinese Bold" panose="020B0800000000000000" charset="-122"/>
              <a:ea typeface="Noto Sans S Chinese Bold" panose="020B0800000000000000" charset="-122"/>
              <a:sym typeface="+mn-ea"/>
            </a:endParaRPr>
          </a:p>
        </p:txBody>
      </p:sp>
      <p:pic>
        <p:nvPicPr>
          <p:cNvPr id="102" name="图片 101"/>
          <p:cNvPicPr/>
          <p:nvPr/>
        </p:nvPicPr>
        <p:blipFill>
          <a:blip r:embed="rId1"/>
          <a:stretch>
            <a:fillRect/>
          </a:stretch>
        </p:blipFill>
        <p:spPr>
          <a:xfrm>
            <a:off x="1212850" y="989965"/>
            <a:ext cx="9794875" cy="551815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Noto Sans S Chinese Bold" panose="020B0800000000000000" charset="-122"/>
                <a:ea typeface="Noto Sans S Chinese Bold" panose="020B0800000000000000" charset="-122"/>
                <a:sym typeface="+mn-ea"/>
              </a:rPr>
              <a:t>风景这边独好</a:t>
            </a:r>
            <a:endParaRPr lang="zh-CN" altLang="en-US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Noto Sans S Chinese Bold" panose="020B0800000000000000" charset="-122"/>
              <a:ea typeface="Noto Sans S Chinese Bold" panose="020B0800000000000000" charset="-122"/>
              <a:sym typeface="+mn-ea"/>
            </a:endParaRPr>
          </a:p>
        </p:txBody>
      </p:sp>
      <p:pic>
        <p:nvPicPr>
          <p:cNvPr id="103" name="图片 102"/>
          <p:cNvPicPr/>
          <p:nvPr/>
        </p:nvPicPr>
        <p:blipFill>
          <a:blip r:embed="rId1"/>
          <a:stretch>
            <a:fillRect/>
          </a:stretch>
        </p:blipFill>
        <p:spPr>
          <a:xfrm>
            <a:off x="1217295" y="948690"/>
            <a:ext cx="9757410" cy="556387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sym typeface="+mn-ea"/>
              </a:rPr>
              <a:t>用户上周交易情况</a:t>
            </a:r>
            <a:endParaRPr lang="zh-CN" altLang="en-US" sz="4200" spc="-20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Noto Sans S Chinese Bold" panose="020B0800000000000000" charset="-122"/>
              <a:ea typeface="Noto Sans S Chinese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08610" y="1366520"/>
            <a:ext cx="6696075" cy="494601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404100" y="3312795"/>
            <a:ext cx="433705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王凶涨4月14日收盘后发了一份总结，目前这个月总账户盈利17% 盈利5万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个别情况不代表普遍实际收益率，过往收益亦不代表未来收益的承诺，股市有风险，投资需谨慎！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508760" y="2138045"/>
            <a:ext cx="2827020" cy="77025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7.xml><?xml version="1.0" encoding="utf-8"?>
<p:tagLst xmlns:p="http://schemas.openxmlformats.org/presentationml/2006/main">
  <p:tag name="COMMONDATA" val="eyJoZGlkIjoiNjI2MTNiNzhjOWZkYTBhNjM0NmQ0ODkyMWE1NDFjNjEifQ=="/>
  <p:tag name="KSO_WPP_MARK_KEY" val="257877f6-fe8c-4c47-ab4c-274c99a6a79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41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2.xml><?xml version="1.0" encoding="utf-8"?>
<p:tagLst xmlns:p="http://schemas.openxmlformats.org/presentationml/2006/main">
  <p:tag name="KSO_WM_UNIT_PLACING_PICTURE_USER_VIEWPORT" val="{&quot;height&quot;:2082,&quot;width&quot;:10544}"/>
</p:tagLst>
</file>

<file path=ppt/tags/tag43.xml><?xml version="1.0" encoding="utf-8"?>
<p:tagLst xmlns:p="http://schemas.openxmlformats.org/presentationml/2006/main">
  <p:tag name="KSO_WM_BEAUTIFY_FLAG" val=""/>
  <p:tag name="KSO_WM_UNIT_PLACING_PICTURE_USER_VIEWPORT" val="{&quot;height&quot;:9108,&quot;width&quot;:5681}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3750_1*i*1"/>
  <p:tag name="KSO_WM_TEMPLATE_CATEGORY" val="diagram"/>
  <p:tag name="KSO_WM_TEMPLATE_INDEX" val="20203750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14"/>
  <p:tag name="KSO_WM_UNIT_FILL_TYPE" val="1"/>
  <p:tag name="KSO_WM_UNIT_TEXT_FILL_FORE_SCHEMECOLOR_INDEX_BRIGHTNESS" val="0"/>
  <p:tag name="KSO_WM_UNIT_TEXT_FILL_FORE_SCHEMECOLOR_INDEX" val="14"/>
  <p:tag name="KSO_WM_UNIT_TEXT_FILL_TYPE" val="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3750_1*i*2"/>
  <p:tag name="KSO_WM_TEMPLATE_CATEGORY" val="diagram"/>
  <p:tag name="KSO_WM_TEMPLATE_INDEX" val="20203750"/>
  <p:tag name="KSO_WM_UNIT_LAYERLEVEL" val="1"/>
  <p:tag name="KSO_WM_TAG_VERSION" val="1.0"/>
  <p:tag name="KSO_WM_BEAUTIFY_FLAG" val="#wm#"/>
  <p:tag name="KSO_WM_UNIT_LINE_FORE_SCHEMECOLOR_INDEX_BRIGHTNESS" val="0"/>
  <p:tag name="KSO_WM_UNIT_LINE_FORE_SCHEMECOLOR_INDEX" val="15"/>
  <p:tag name="KSO_WM_UNIT_LINE_FILL_TYPE" val="2"/>
  <p:tag name="KSO_WM_UNIT_TEXT_FILL_FORE_SCHEMECOLOR_INDEX_BRIGHTNESS" val="0.35"/>
  <p:tag name="KSO_WM_UNIT_TEXT_FILL_FORE_SCHEMECOLOR_INDEX" val="13"/>
  <p:tag name="KSO_WM_UNIT_TEXT_FILL_TYPE" val="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03750_1*i*3"/>
  <p:tag name="KSO_WM_TEMPLATE_CATEGORY" val="diagram"/>
  <p:tag name="KSO_WM_TEMPLATE_INDEX" val="20203750"/>
  <p:tag name="KSO_WM_UNIT_LAYERLEVEL" val="1"/>
  <p:tag name="KSO_WM_TAG_VERSION" val="1.0"/>
  <p:tag name="KSO_WM_BEAUTIFY_FLAG" val="#wm#"/>
  <p:tag name="KSO_WM_UNIT_LINE_FORE_SCHEMECOLOR_INDEX_BRIGHTNESS" val="0"/>
  <p:tag name="KSO_WM_UNIT_LINE_FORE_SCHEMECOLOR_INDEX" val="15"/>
  <p:tag name="KSO_WM_UNIT_LINE_FILL_TYPE" val="2"/>
  <p:tag name="KSO_WM_UNIT_TEXT_FILL_FORE_SCHEMECOLOR_INDEX_BRIGHTNESS" val="0.35"/>
  <p:tag name="KSO_WM_UNIT_TEXT_FILL_FORE_SCHEMECOLOR_INDEX" val="13"/>
  <p:tag name="KSO_WM_UNIT_TEXT_FILL_TYPE" val="1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03750_1*i*4"/>
  <p:tag name="KSO_WM_TEMPLATE_CATEGORY" val="diagram"/>
  <p:tag name="KSO_WM_TEMPLATE_INDEX" val="20203750"/>
  <p:tag name="KSO_WM_UNIT_LAYERLEVEL" val="1"/>
  <p:tag name="KSO_WM_TAG_VERSION" val="1.0"/>
  <p:tag name="KSO_WM_BEAUTIFY_FLAG" val="#wm#"/>
  <p:tag name="KSO_WM_UNIT_LINE_FORE_SCHEMECOLOR_INDEX_BRIGHTNESS" val="0"/>
  <p:tag name="KSO_WM_UNIT_LINE_FORE_SCHEMECOLOR_INDEX" val="15"/>
  <p:tag name="KSO_WM_UNIT_LINE_FILL_TYPE" val="2"/>
  <p:tag name="KSO_WM_UNIT_TEXT_FILL_FORE_SCHEMECOLOR_INDEX_BRIGHTNESS" val="0.35"/>
  <p:tag name="KSO_WM_UNIT_TEXT_FILL_FORE_SCHEMECOLOR_INDEX" val="13"/>
  <p:tag name="KSO_WM_UNIT_TEXT_FILL_TYPE" val="1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03750_1*i*5"/>
  <p:tag name="KSO_WM_TEMPLATE_CATEGORY" val="diagram"/>
  <p:tag name="KSO_WM_TEMPLATE_INDEX" val="20203750"/>
  <p:tag name="KSO_WM_UNIT_LAYERLEVEL" val="1"/>
  <p:tag name="KSO_WM_TAG_VERSION" val="1.0"/>
  <p:tag name="KSO_WM_BEAUTIFY_FLAG" val="#wm#"/>
  <p:tag name="KSO_WM_UNIT_LINE_FORE_SCHEMECOLOR_INDEX_BRIGHTNESS" val="0"/>
  <p:tag name="KSO_WM_UNIT_LINE_FORE_SCHEMECOLOR_INDEX" val="15"/>
  <p:tag name="KSO_WM_UNIT_LINE_FILL_TYPE" val="2"/>
  <p:tag name="KSO_WM_UNIT_TEXT_FILL_FORE_SCHEMECOLOR_INDEX_BRIGHTNESS" val="0.35"/>
  <p:tag name="KSO_WM_UNIT_TEXT_FILL_FORE_SCHEMECOLOR_INDEX" val="13"/>
  <p:tag name="KSO_WM_UNIT_TEXT_FILL_TYPE" val="1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203750_1*i*6"/>
  <p:tag name="KSO_WM_TEMPLATE_CATEGORY" val="diagram"/>
  <p:tag name="KSO_WM_TEMPLATE_INDEX" val="20203750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14"/>
  <p:tag name="KSO_WM_UNIT_TEXT_FILL_TYPE" val="1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diagram20203750_1*i*7"/>
  <p:tag name="KSO_WM_TEMPLATE_CATEGORY" val="diagram"/>
  <p:tag name="KSO_WM_TEMPLATE_INDEX" val="20203750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14"/>
  <p:tag name="KSO_WM_UNIT_TEXT_FILL_TYPE" val="1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diagram20203750_1*i*8"/>
  <p:tag name="KSO_WM_TEMPLATE_CATEGORY" val="diagram"/>
  <p:tag name="KSO_WM_TEMPLATE_INDEX" val="20203750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14"/>
  <p:tag name="KSO_WM_UNIT_TEXT_FILL_TYPE" val="1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diagram20203750_1*i*9"/>
  <p:tag name="KSO_WM_TEMPLATE_CATEGORY" val="diagram"/>
  <p:tag name="KSO_WM_TEMPLATE_INDEX" val="20203750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14"/>
  <p:tag name="KSO_WM_UNIT_TEXT_FILL_TYPE" val="1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0"/>
  <p:tag name="KSO_WM_UNIT_ID" val="diagram20203750_1*i*10"/>
  <p:tag name="KSO_WM_TEMPLATE_CATEGORY" val="diagram"/>
  <p:tag name="KSO_WM_TEMPLATE_INDEX" val="20203750"/>
  <p:tag name="KSO_WM_UNIT_LAYERLEVEL" val="1"/>
  <p:tag name="KSO_WM_TAG_VERSION" val="1.0"/>
  <p:tag name="KSO_WM_BEAUTIFY_FLAG" val="#wm#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14"/>
  <p:tag name="KSO_WM_UNIT_TEXT_FILL_TYPE" val="1"/>
</p:tagLst>
</file>

<file path=ppt/tags/tag67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&#13;文本具体内容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3750_1*a*1"/>
  <p:tag name="KSO_WM_TEMPLATE_CATEGORY" val="diagram"/>
  <p:tag name="KSO_WM_TEMPLATE_INDEX" val="20203750"/>
  <p:tag name="KSO_WM_UNIT_LAYERLEVEL" val="1"/>
  <p:tag name="KSO_WM_TAG_VERSION" val="1.0"/>
  <p:tag name="KSO_WM_BEAUTIFY_FLAG" val="#wm#"/>
  <p:tag name="KSO_WM_UNIT_TEXT_FILL_FORE_SCHEMECOLOR_INDEX_BRIGHTNESS" val="0.25"/>
  <p:tag name="KSO_WM_UNIT_TEXT_FILL_FORE_SCHEMECOLOR_INDEX" val="13"/>
  <p:tag name="KSO_WM_UNIT_TEXT_FILL_TYPE" val="1"/>
</p:tagLst>
</file>

<file path=ppt/tags/tag68.xml><?xml version="1.0" encoding="utf-8"?>
<p:tagLst xmlns:p="http://schemas.openxmlformats.org/presentationml/2006/main">
  <p:tag name="KSO_WM_BEAUTIFY_FLAG" val="#wm#"/>
  <p:tag name="KSO_WM_TEMPLATE_CATEGORY" val="diagram"/>
  <p:tag name="KSO_WM_TEMPLATE_INDEX" val="20203750"/>
  <p:tag name="KSO_WM_SLIDE_ID" val="diagram20203750_1"/>
  <p:tag name="KSO_WM_TEMPLATE_SUBCATEGORY" val="0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60*399"/>
  <p:tag name="KSO_WM_SLIDE_POSITION" val="0*70"/>
  <p:tag name="KSO_WM_TAG_VERSION" val="1.0"/>
  <p:tag name="KSO_WM_SLIDE_LAYOUT" val="a"/>
  <p:tag name="KSO_WM_SLIDE_LAYOUT_CNT" val="1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1375</Words>
  <Application>WPS 演示</Application>
  <PresentationFormat>自定义</PresentationFormat>
  <Paragraphs>131</Paragraphs>
  <Slides>34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34</vt:i4>
      </vt:variant>
    </vt:vector>
  </HeadingPairs>
  <TitlesOfParts>
    <vt:vector size="52" baseType="lpstr">
      <vt:lpstr>Arial</vt:lpstr>
      <vt:lpstr>宋体</vt:lpstr>
      <vt:lpstr>Wingdings</vt:lpstr>
      <vt:lpstr>微软雅黑</vt:lpstr>
      <vt:lpstr>Wingdings</vt:lpstr>
      <vt:lpstr>思源黑体 CN Medium</vt:lpstr>
      <vt:lpstr>黑体</vt:lpstr>
      <vt:lpstr>思源黑体 CN Normal</vt:lpstr>
      <vt:lpstr>思源黑体 CN Light</vt:lpstr>
      <vt:lpstr>思源黑体 CN Bold</vt:lpstr>
      <vt:lpstr>Noto Sans S Chinese Bold</vt:lpstr>
      <vt:lpstr>Arial Unicode MS</vt:lpstr>
      <vt:lpstr>Calibri</vt:lpstr>
      <vt:lpstr>Noto Sans S Chinese Medium</vt:lpstr>
      <vt:lpstr>DIN Black</vt:lpstr>
      <vt:lpstr>Segoe Print</vt:lpstr>
      <vt:lpstr>2_Office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宓睿</cp:lastModifiedBy>
  <cp:revision>364</cp:revision>
  <dcterms:created xsi:type="dcterms:W3CDTF">2019-06-19T02:08:00Z</dcterms:created>
  <dcterms:modified xsi:type="dcterms:W3CDTF">2023-04-18T09:46:43Z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2052-11.1.0.14036</vt:lpwstr>
  </property>
  <property fmtid="{D5CDD505-2E9C-101B-9397-08002B2CF9AE}" pid="3" name="ICV">
    <vt:lpwstr>FFE0E9054CE640A88D3F0DF176BCBE4B_13</vt:lpwstr>
  </property>
</Properties>
</file>