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6"/>
  </p:notesMasterIdLst>
  <p:handoutMasterIdLst>
    <p:handoutMasterId r:id="rId27"/>
  </p:handoutMasterIdLst>
  <p:sldIdLst>
    <p:sldId id="4166" r:id="rId4"/>
    <p:sldId id="4167" r:id="rId5"/>
    <p:sldId id="4168" r:id="rId6"/>
    <p:sldId id="4437" r:id="rId7"/>
    <p:sldId id="4406" r:id="rId8"/>
    <p:sldId id="4451" r:id="rId9"/>
    <p:sldId id="4184" r:id="rId10"/>
    <p:sldId id="4442" r:id="rId11"/>
    <p:sldId id="4448" r:id="rId12"/>
    <p:sldId id="4446" r:id="rId13"/>
    <p:sldId id="4452" r:id="rId14"/>
    <p:sldId id="4229" r:id="rId15"/>
    <p:sldId id="4444" r:id="rId16"/>
    <p:sldId id="4453" r:id="rId17"/>
    <p:sldId id="4454" r:id="rId18"/>
    <p:sldId id="4455" r:id="rId19"/>
    <p:sldId id="4426" r:id="rId20"/>
    <p:sldId id="4209" r:id="rId21"/>
    <p:sldId id="4183" r:id="rId22"/>
    <p:sldId id="4401" r:id="rId23"/>
    <p:sldId id="4402" r:id="rId24"/>
    <p:sldId id="4443" r:id="rId25"/>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5" userDrawn="1">
          <p15:clr>
            <a:srgbClr val="A4A3A4"/>
          </p15:clr>
        </p15:guide>
        <p15:guide id="2" pos="383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9DA"/>
    <a:srgbClr val="F315F3"/>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95"/>
        <p:guide pos="383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2" Type="http://schemas.openxmlformats.org/officeDocument/2006/relationships/tags" Target="tags/tag159.xml"/><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notesMaster" Target="notesMasters/notesMaster1.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7.xml"/><Relationship Id="rId2" Type="http://schemas.openxmlformats.org/officeDocument/2006/relationships/image" Target="../media/image37.png"/><Relationship Id="rId1" Type="http://schemas.openxmlformats.org/officeDocument/2006/relationships/image" Target="../media/image36.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8.xml"/><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9.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40.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1.xml"/><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2.xml"/><Relationship Id="rId2" Type="http://schemas.openxmlformats.org/officeDocument/2006/relationships/image" Target="../media/image50.png"/><Relationship Id="rId1" Type="http://schemas.openxmlformats.org/officeDocument/2006/relationships/image" Target="../media/image49.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43.xml"/><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4.xml"/><Relationship Id="rId1"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5.xml"/><Relationship Id="rId1"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6.xml"/><Relationship Id="rId1" Type="http://schemas.openxmlformats.org/officeDocument/2006/relationships/image" Target="../media/image57.png"/></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0.xml"/><Relationship Id="rId6" Type="http://schemas.openxmlformats.org/officeDocument/2006/relationships/image" Target="../media/image58.png"/><Relationship Id="rId5" Type="http://schemas.openxmlformats.org/officeDocument/2006/relationships/tags" Target="../tags/tag149.xml"/><Relationship Id="rId4" Type="http://schemas.openxmlformats.org/officeDocument/2006/relationships/image" Target="../media/image3.png"/><Relationship Id="rId3" Type="http://schemas.openxmlformats.org/officeDocument/2006/relationships/tags" Target="../tags/tag148.xml"/><Relationship Id="rId2" Type="http://schemas.openxmlformats.org/officeDocument/2006/relationships/image" Target="../media/image1.png"/><Relationship Id="rId1" Type="http://schemas.openxmlformats.org/officeDocument/2006/relationships/tags" Target="../tags/tag147.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4.xml"/><Relationship Id="rId6" Type="http://schemas.openxmlformats.org/officeDocument/2006/relationships/image" Target="../media/image59.png"/><Relationship Id="rId5" Type="http://schemas.openxmlformats.org/officeDocument/2006/relationships/tags" Target="../tags/tag153.xml"/><Relationship Id="rId4" Type="http://schemas.openxmlformats.org/officeDocument/2006/relationships/image" Target="../media/image3.png"/><Relationship Id="rId3" Type="http://schemas.openxmlformats.org/officeDocument/2006/relationships/tags" Target="../tags/tag152.xml"/><Relationship Id="rId2" Type="http://schemas.openxmlformats.org/officeDocument/2006/relationships/image" Target="../media/image1.png"/><Relationship Id="rId1" Type="http://schemas.openxmlformats.org/officeDocument/2006/relationships/tags" Target="../tags/tag151.xml"/></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image" Target="../media/image3.png"/><Relationship Id="rId3" Type="http://schemas.openxmlformats.org/officeDocument/2006/relationships/tags" Target="../tags/tag156.xml"/><Relationship Id="rId2" Type="http://schemas.openxmlformats.org/officeDocument/2006/relationships/image" Target="../media/image1.png"/><Relationship Id="rId1" Type="http://schemas.openxmlformats.org/officeDocument/2006/relationships/tags" Target="../tags/tag15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0" Type="http://schemas.openxmlformats.org/officeDocument/2006/relationships/slideLayout" Target="../slideLayouts/slideLayout2.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2.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3.xml"/><Relationship Id="rId2" Type="http://schemas.openxmlformats.org/officeDocument/2006/relationships/image" Target="../media/image21.png"/><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3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5.xml"/><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6.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水手突破看承压</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246380" y="899795"/>
            <a:ext cx="5213350" cy="3585210"/>
          </a:xfrm>
          <a:prstGeom prst="rect">
            <a:avLst/>
          </a:prstGeom>
          <a:ln>
            <a:solidFill>
              <a:schemeClr val="accent1"/>
            </a:solidFill>
          </a:ln>
        </p:spPr>
      </p:pic>
      <p:pic>
        <p:nvPicPr>
          <p:cNvPr id="7" name="图片 6"/>
          <p:cNvPicPr>
            <a:picLocks noChangeAspect="1"/>
          </p:cNvPicPr>
          <p:nvPr/>
        </p:nvPicPr>
        <p:blipFill>
          <a:blip r:embed="rId2"/>
          <a:stretch>
            <a:fillRect/>
          </a:stretch>
        </p:blipFill>
        <p:spPr>
          <a:xfrm>
            <a:off x="5651500" y="899795"/>
            <a:ext cx="6003290" cy="3585210"/>
          </a:xfrm>
          <a:prstGeom prst="rect">
            <a:avLst/>
          </a:prstGeom>
          <a:ln>
            <a:solidFill>
              <a:schemeClr val="accent1"/>
            </a:solidFill>
          </a:ln>
        </p:spPr>
      </p:pic>
      <p:sp>
        <p:nvSpPr>
          <p:cNvPr id="8" name="文本框 7"/>
          <p:cNvSpPr txBox="1"/>
          <p:nvPr/>
        </p:nvSpPr>
        <p:spPr>
          <a:xfrm>
            <a:off x="2651760" y="4616450"/>
            <a:ext cx="6697345" cy="1476375"/>
          </a:xfrm>
          <a:prstGeom prst="rect">
            <a:avLst/>
          </a:prstGeom>
          <a:noFill/>
        </p:spPr>
        <p:txBody>
          <a:bodyPr wrap="square" rtlCol="0">
            <a:spAutoFit/>
          </a:bodyPr>
          <a:p>
            <a:pPr algn="ctr"/>
            <a:r>
              <a:rPr lang="zh-CN" altLang="en-US">
                <a:solidFill>
                  <a:srgbClr val="F315F3"/>
                </a:solidFill>
              </a:rPr>
              <a:t>①水手突破变紫</a:t>
            </a:r>
            <a:r>
              <a:rPr lang="zh-CN" altLang="en-US"/>
              <a:t>：代表乖离率较高。</a:t>
            </a:r>
            <a:endParaRPr lang="zh-CN" altLang="en-US"/>
          </a:p>
          <a:p>
            <a:pPr algn="ctr"/>
            <a:r>
              <a:rPr lang="zh-CN" altLang="en-US">
                <a:solidFill>
                  <a:srgbClr val="0029DA"/>
                </a:solidFill>
              </a:rPr>
              <a:t>②触角：</a:t>
            </a:r>
            <a:r>
              <a:rPr lang="zh-CN" altLang="en-US"/>
              <a:t>代表上涨遇到抛盘承压。</a:t>
            </a:r>
            <a:endParaRPr lang="zh-CN" altLang="en-US"/>
          </a:p>
          <a:p>
            <a:pPr algn="ctr"/>
            <a:r>
              <a:rPr lang="zh-CN" altLang="en-US">
                <a:solidFill>
                  <a:srgbClr val="23B253"/>
                </a:solidFill>
              </a:rPr>
              <a:t>③墓碑量：</a:t>
            </a:r>
            <a:r>
              <a:rPr lang="zh-CN" altLang="en-US"/>
              <a:t>显示资金开始兑现筹码。</a:t>
            </a:r>
            <a:endParaRPr lang="zh-CN" altLang="en-US"/>
          </a:p>
          <a:p>
            <a:endParaRPr lang="zh-CN" altLang="en-US"/>
          </a:p>
          <a:p>
            <a:r>
              <a:rPr lang="zh-CN" altLang="en-US">
                <a:highlight>
                  <a:srgbClr val="FFFF00"/>
                </a:highlight>
              </a:rPr>
              <a:t>（四月中下旬从安全角度出发可以少买</a:t>
            </a:r>
            <a:r>
              <a:rPr lang="zh-CN" altLang="en-US">
                <a:solidFill>
                  <a:srgbClr val="F315F3"/>
                </a:solidFill>
                <a:highlight>
                  <a:srgbClr val="FFFF00"/>
                </a:highlight>
              </a:rPr>
              <a:t>水手突破变紫</a:t>
            </a:r>
            <a:r>
              <a:rPr lang="zh-CN" altLang="en-US">
                <a:highlight>
                  <a:srgbClr val="FFFF00"/>
                </a:highlight>
              </a:rPr>
              <a:t>的个股）</a:t>
            </a:r>
            <a:endParaRPr lang="zh-CN" altLang="en-US">
              <a:highlight>
                <a:srgbClr val="FFFF00"/>
              </a:highlight>
            </a:endParaRPr>
          </a:p>
        </p:txBody>
      </p:sp>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《主线淘金》课程领取</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7" name="图片 6"/>
          <p:cNvPicPr>
            <a:picLocks noChangeAspect="1"/>
          </p:cNvPicPr>
          <p:nvPr/>
        </p:nvPicPr>
        <p:blipFill>
          <a:blip r:embed="rId1"/>
          <a:stretch>
            <a:fillRect/>
          </a:stretch>
        </p:blipFill>
        <p:spPr>
          <a:xfrm>
            <a:off x="199390" y="768350"/>
            <a:ext cx="3861435" cy="4286885"/>
          </a:xfrm>
          <a:prstGeom prst="rect">
            <a:avLst/>
          </a:prstGeom>
          <a:ln>
            <a:solidFill>
              <a:schemeClr val="accent1"/>
            </a:solidFill>
          </a:ln>
        </p:spPr>
      </p:pic>
      <p:pic>
        <p:nvPicPr>
          <p:cNvPr id="8" name="图片 7"/>
          <p:cNvPicPr>
            <a:picLocks noChangeAspect="1"/>
          </p:cNvPicPr>
          <p:nvPr/>
        </p:nvPicPr>
        <p:blipFill>
          <a:blip r:embed="rId2"/>
          <a:stretch>
            <a:fillRect/>
          </a:stretch>
        </p:blipFill>
        <p:spPr>
          <a:xfrm>
            <a:off x="4119880" y="768350"/>
            <a:ext cx="5283835" cy="2821940"/>
          </a:xfrm>
          <a:prstGeom prst="rect">
            <a:avLst/>
          </a:prstGeom>
        </p:spPr>
      </p:pic>
      <p:sp>
        <p:nvSpPr>
          <p:cNvPr id="9" name="文本框 8"/>
          <p:cNvSpPr txBox="1"/>
          <p:nvPr/>
        </p:nvSpPr>
        <p:spPr>
          <a:xfrm>
            <a:off x="4281170" y="3862070"/>
            <a:ext cx="4156710" cy="2306955"/>
          </a:xfrm>
          <a:prstGeom prst="rect">
            <a:avLst/>
          </a:prstGeom>
          <a:noFill/>
        </p:spPr>
        <p:txBody>
          <a:bodyPr wrap="square" rtlCol="0">
            <a:spAutoFit/>
          </a:bodyPr>
          <a:p>
            <a:r>
              <a:rPr lang="zh-CN" altLang="en-US">
                <a:solidFill>
                  <a:srgbClr val="FF0000"/>
                </a:solidFill>
              </a:rPr>
              <a:t>买半年的《主线淘金》</a:t>
            </a:r>
            <a:r>
              <a:rPr lang="zh-CN" altLang="en-US"/>
              <a:t>送 三个课件，九个知识点，18个内容页，</a:t>
            </a:r>
            <a:r>
              <a:rPr lang="zh-CN" altLang="en-US">
                <a:solidFill>
                  <a:srgbClr val="F315F3"/>
                </a:solidFill>
              </a:rPr>
              <a:t>30分钟的视频录制课赠送</a:t>
            </a:r>
            <a:r>
              <a:rPr lang="zh-CN" altLang="en-US"/>
              <a:t>，会在四月底上架我的课程页，到时候会提醒大家，现在大家先找服务老师领课件先提前学习一下。</a:t>
            </a:r>
            <a:endParaRPr lang="zh-CN" altLang="en-US"/>
          </a:p>
          <a:p>
            <a:endParaRPr lang="zh-CN" altLang="en-US"/>
          </a:p>
          <a:p>
            <a:r>
              <a:rPr lang="zh-CN" altLang="en-US"/>
              <a:t>其他用户朋友找服务老师领取</a:t>
            </a:r>
            <a:r>
              <a:rPr lang="en-US" altLang="zh-CN">
                <a:solidFill>
                  <a:srgbClr val="0029DA"/>
                </a:solidFill>
              </a:rPr>
              <a:t>5</a:t>
            </a:r>
            <a:r>
              <a:rPr lang="zh-CN" altLang="en-US">
                <a:solidFill>
                  <a:srgbClr val="0029DA"/>
                </a:solidFill>
              </a:rPr>
              <a:t>分钟《主线淘金》介绍课程</a:t>
            </a:r>
            <a:r>
              <a:rPr lang="zh-CN" altLang="en-US"/>
              <a:t>学习基础。</a:t>
            </a:r>
            <a:endParaRPr lang="zh-CN" altLang="en-US"/>
          </a:p>
        </p:txBody>
      </p:sp>
      <p:pic>
        <p:nvPicPr>
          <p:cNvPr id="10" name="图片 9"/>
          <p:cNvPicPr>
            <a:picLocks noChangeAspect="1"/>
          </p:cNvPicPr>
          <p:nvPr/>
        </p:nvPicPr>
        <p:blipFill>
          <a:blip r:embed="rId3"/>
          <a:srcRect l="8675" t="12775" r="7861" b="10608"/>
          <a:stretch>
            <a:fillRect/>
          </a:stretch>
        </p:blipFill>
        <p:spPr>
          <a:xfrm>
            <a:off x="8561070" y="3429000"/>
            <a:ext cx="3416935" cy="1481455"/>
          </a:xfrm>
          <a:prstGeom prst="rect">
            <a:avLst/>
          </a:prstGeom>
          <a:ln>
            <a:solidFill>
              <a:schemeClr val="accent1"/>
            </a:solidFill>
          </a:ln>
        </p:spPr>
      </p:pic>
      <p:sp>
        <p:nvSpPr>
          <p:cNvPr id="11" name="文本框 10"/>
          <p:cNvSpPr txBox="1"/>
          <p:nvPr/>
        </p:nvSpPr>
        <p:spPr>
          <a:xfrm>
            <a:off x="9403715" y="2321560"/>
            <a:ext cx="2456815" cy="368300"/>
          </a:xfrm>
          <a:prstGeom prst="rect">
            <a:avLst/>
          </a:prstGeom>
          <a:noFill/>
        </p:spPr>
        <p:txBody>
          <a:bodyPr wrap="square" rtlCol="0">
            <a:spAutoFit/>
          </a:bodyPr>
          <a:p>
            <a:r>
              <a:rPr lang="zh-CN" altLang="en-US"/>
              <a:t>扫码订阅《主线淘金》</a:t>
            </a:r>
            <a:endParaRPr lang="zh-CN" altLang="en-US"/>
          </a:p>
        </p:txBody>
      </p:sp>
      <p:pic>
        <p:nvPicPr>
          <p:cNvPr id="12" name="图片 11"/>
          <p:cNvPicPr>
            <a:picLocks noChangeAspect="1"/>
          </p:cNvPicPr>
          <p:nvPr/>
        </p:nvPicPr>
        <p:blipFill>
          <a:blip r:embed="rId4"/>
          <a:stretch>
            <a:fillRect/>
          </a:stretch>
        </p:blipFill>
        <p:spPr>
          <a:xfrm>
            <a:off x="8561070" y="5017770"/>
            <a:ext cx="3416300" cy="1260475"/>
          </a:xfrm>
          <a:prstGeom prst="rect">
            <a:avLst/>
          </a:prstGeom>
          <a:ln>
            <a:solidFill>
              <a:schemeClr val="accent1"/>
            </a:solidFill>
          </a:ln>
        </p:spPr>
      </p:pic>
    </p:spTree>
    <p:custDataLst>
      <p:tags r:id="rId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高价股</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大盘</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双突破</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35890" y="874395"/>
            <a:ext cx="5605145" cy="506730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4112260" y="1320800"/>
            <a:ext cx="3307715" cy="3028950"/>
          </a:xfrm>
          <a:prstGeom prst="rect">
            <a:avLst/>
          </a:prstGeom>
          <a:ln>
            <a:solidFill>
              <a:schemeClr val="accent1"/>
            </a:solidFill>
          </a:ln>
        </p:spPr>
      </p:pic>
      <p:pic>
        <p:nvPicPr>
          <p:cNvPr id="9" name="图片 8"/>
          <p:cNvPicPr>
            <a:picLocks noChangeAspect="1"/>
          </p:cNvPicPr>
          <p:nvPr/>
        </p:nvPicPr>
        <p:blipFill>
          <a:blip r:embed="rId3"/>
          <a:stretch>
            <a:fillRect/>
          </a:stretch>
        </p:blipFill>
        <p:spPr>
          <a:xfrm>
            <a:off x="6529705" y="1790700"/>
            <a:ext cx="3455035" cy="3234055"/>
          </a:xfrm>
          <a:prstGeom prst="rect">
            <a:avLst/>
          </a:prstGeom>
          <a:ln>
            <a:solidFill>
              <a:schemeClr val="accent1"/>
            </a:solidFill>
          </a:ln>
        </p:spPr>
      </p:pic>
      <p:pic>
        <p:nvPicPr>
          <p:cNvPr id="10" name="图片 9"/>
          <p:cNvPicPr>
            <a:picLocks noChangeAspect="1"/>
          </p:cNvPicPr>
          <p:nvPr/>
        </p:nvPicPr>
        <p:blipFill>
          <a:blip r:embed="rId4"/>
          <a:stretch>
            <a:fillRect/>
          </a:stretch>
        </p:blipFill>
        <p:spPr>
          <a:xfrm>
            <a:off x="8878570" y="3150870"/>
            <a:ext cx="2811780" cy="2970530"/>
          </a:xfrm>
          <a:prstGeom prst="rect">
            <a:avLst/>
          </a:prstGeom>
          <a:ln>
            <a:solidFill>
              <a:schemeClr val="accent1"/>
            </a:solidFill>
          </a:ln>
        </p:spPr>
      </p:pic>
      <p:sp>
        <p:nvSpPr>
          <p:cNvPr id="11" name="文本框 10"/>
          <p:cNvSpPr txBox="1"/>
          <p:nvPr/>
        </p:nvSpPr>
        <p:spPr>
          <a:xfrm>
            <a:off x="6033135" y="5316855"/>
            <a:ext cx="2108200" cy="368300"/>
          </a:xfrm>
          <a:prstGeom prst="rect">
            <a:avLst/>
          </a:prstGeom>
          <a:noFill/>
        </p:spPr>
        <p:txBody>
          <a:bodyPr wrap="square" rtlCol="0">
            <a:spAutoFit/>
          </a:bodyPr>
          <a:p>
            <a:r>
              <a:rPr lang="zh-CN" altLang="en-US">
                <a:highlight>
                  <a:srgbClr val="FFFF00"/>
                </a:highlight>
              </a:rPr>
              <a:t>股价</a:t>
            </a:r>
            <a:r>
              <a:rPr lang="en-US" altLang="zh-CN">
                <a:highlight>
                  <a:srgbClr val="FFFF00"/>
                </a:highlight>
              </a:rPr>
              <a:t>+</a:t>
            </a:r>
            <a:r>
              <a:rPr lang="zh-CN" altLang="en-US">
                <a:highlight>
                  <a:srgbClr val="FFFF00"/>
                </a:highlight>
              </a:rPr>
              <a:t>趋势双突破</a:t>
            </a:r>
            <a:endParaRPr lang="zh-CN" altLang="en-US">
              <a:highlight>
                <a:srgbClr val="FFFF00"/>
              </a:highlight>
            </a:endParaRPr>
          </a:p>
        </p:txBody>
      </p:sp>
    </p:spTree>
    <p:custDataLst>
      <p:tags r:id="rId5"/>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高价股</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大盘</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受伤主力</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1"/>
          <a:stretch>
            <a:fillRect/>
          </a:stretch>
        </p:blipFill>
        <p:spPr>
          <a:xfrm>
            <a:off x="137160" y="860425"/>
            <a:ext cx="5238115" cy="4963795"/>
          </a:xfrm>
          <a:prstGeom prst="rect">
            <a:avLst/>
          </a:prstGeom>
          <a:ln>
            <a:solidFill>
              <a:schemeClr val="accent1"/>
            </a:solidFill>
          </a:ln>
        </p:spPr>
      </p:pic>
      <p:pic>
        <p:nvPicPr>
          <p:cNvPr id="6" name="图片 5"/>
          <p:cNvPicPr>
            <a:picLocks noChangeAspect="1"/>
          </p:cNvPicPr>
          <p:nvPr/>
        </p:nvPicPr>
        <p:blipFill>
          <a:blip r:embed="rId2"/>
          <a:stretch>
            <a:fillRect/>
          </a:stretch>
        </p:blipFill>
        <p:spPr>
          <a:xfrm>
            <a:off x="5557520" y="1057910"/>
            <a:ext cx="3856355" cy="3444240"/>
          </a:xfrm>
          <a:prstGeom prst="rect">
            <a:avLst/>
          </a:prstGeom>
          <a:ln>
            <a:solidFill>
              <a:schemeClr val="accent1"/>
            </a:solidFill>
          </a:ln>
        </p:spPr>
      </p:pic>
      <p:pic>
        <p:nvPicPr>
          <p:cNvPr id="7" name="图片 6"/>
          <p:cNvPicPr>
            <a:picLocks noChangeAspect="1"/>
          </p:cNvPicPr>
          <p:nvPr/>
        </p:nvPicPr>
        <p:blipFill>
          <a:blip r:embed="rId3"/>
          <a:stretch>
            <a:fillRect/>
          </a:stretch>
        </p:blipFill>
        <p:spPr>
          <a:xfrm>
            <a:off x="8336915" y="2488565"/>
            <a:ext cx="3670300" cy="3335020"/>
          </a:xfrm>
          <a:prstGeom prst="rect">
            <a:avLst/>
          </a:prstGeom>
          <a:ln>
            <a:solidFill>
              <a:schemeClr val="accent1"/>
            </a:solidFill>
          </a:ln>
        </p:spPr>
      </p:pic>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超跌板块的试错</a:t>
            </a:r>
            <a:endPar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92075" y="768350"/>
            <a:ext cx="3859530" cy="3594735"/>
          </a:xfrm>
          <a:prstGeom prst="rect">
            <a:avLst/>
          </a:prstGeom>
          <a:ln>
            <a:solidFill>
              <a:schemeClr val="accent1"/>
            </a:solidFill>
          </a:ln>
        </p:spPr>
      </p:pic>
      <p:pic>
        <p:nvPicPr>
          <p:cNvPr id="4" name="图片 3"/>
          <p:cNvPicPr>
            <a:picLocks noChangeAspect="1"/>
          </p:cNvPicPr>
          <p:nvPr/>
        </p:nvPicPr>
        <p:blipFill>
          <a:blip r:embed="rId2"/>
          <a:srcRect t="2237"/>
          <a:stretch>
            <a:fillRect/>
          </a:stretch>
        </p:blipFill>
        <p:spPr>
          <a:xfrm>
            <a:off x="4082415" y="768350"/>
            <a:ext cx="5305425" cy="2802890"/>
          </a:xfrm>
          <a:prstGeom prst="rect">
            <a:avLst/>
          </a:prstGeom>
          <a:ln>
            <a:solidFill>
              <a:schemeClr val="accent1"/>
            </a:solidFill>
          </a:ln>
        </p:spPr>
      </p:pic>
      <p:sp>
        <p:nvSpPr>
          <p:cNvPr id="8" name="文本框 7"/>
          <p:cNvSpPr txBox="1"/>
          <p:nvPr/>
        </p:nvSpPr>
        <p:spPr>
          <a:xfrm>
            <a:off x="2943225" y="4636770"/>
            <a:ext cx="5502910" cy="1198880"/>
          </a:xfrm>
          <a:prstGeom prst="rect">
            <a:avLst/>
          </a:prstGeom>
          <a:noFill/>
        </p:spPr>
        <p:txBody>
          <a:bodyPr wrap="square" rtlCol="0">
            <a:spAutoFit/>
          </a:bodyPr>
          <a:p>
            <a:r>
              <a:rPr lang="en-US" altLang="zh-CN"/>
              <a:t>3</a:t>
            </a:r>
            <a:r>
              <a:rPr lang="zh-CN" altLang="en-US"/>
              <a:t>月超跌最严重的：</a:t>
            </a:r>
            <a:endParaRPr lang="zh-CN" altLang="en-US"/>
          </a:p>
          <a:p>
            <a:r>
              <a:rPr lang="zh-CN" altLang="en-US"/>
              <a:t>①科技类：</a:t>
            </a:r>
            <a:r>
              <a:rPr lang="zh-CN" altLang="en-US">
                <a:solidFill>
                  <a:srgbClr val="FF0000"/>
                </a:solidFill>
              </a:rPr>
              <a:t>已经上涨末期（注意去弱留强）</a:t>
            </a:r>
            <a:endParaRPr lang="zh-CN" altLang="en-US"/>
          </a:p>
          <a:p>
            <a:r>
              <a:rPr lang="zh-CN" altLang="en-US"/>
              <a:t>②有色类：</a:t>
            </a:r>
            <a:endParaRPr lang="zh-CN" altLang="en-US"/>
          </a:p>
          <a:p>
            <a:r>
              <a:rPr lang="zh-CN" altLang="en-US"/>
              <a:t>③航天类：</a:t>
            </a:r>
            <a:endParaRPr lang="zh-CN" altLang="en-US"/>
          </a:p>
        </p:txBody>
      </p:sp>
      <p:sp>
        <p:nvSpPr>
          <p:cNvPr id="9" name="右大括号 8"/>
          <p:cNvSpPr/>
          <p:nvPr/>
        </p:nvSpPr>
        <p:spPr>
          <a:xfrm>
            <a:off x="4163060" y="5191760"/>
            <a:ext cx="320040" cy="353060"/>
          </a:xfrm>
          <a:prstGeom prst="rightBrace">
            <a:avLst/>
          </a:prstGeom>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0" name="文本框 9"/>
          <p:cNvSpPr txBox="1"/>
          <p:nvPr/>
        </p:nvSpPr>
        <p:spPr>
          <a:xfrm>
            <a:off x="4578985" y="5176520"/>
            <a:ext cx="2843530" cy="368300"/>
          </a:xfrm>
          <a:prstGeom prst="rect">
            <a:avLst/>
          </a:prstGeom>
          <a:noFill/>
        </p:spPr>
        <p:txBody>
          <a:bodyPr wrap="square" rtlCol="0">
            <a:spAutoFit/>
          </a:bodyPr>
          <a:p>
            <a:r>
              <a:rPr lang="zh-CN" altLang="en-US">
                <a:solidFill>
                  <a:srgbClr val="0029DA"/>
                </a:solidFill>
              </a:rPr>
              <a:t>低位熊线上移，首阴试错</a:t>
            </a:r>
            <a:endParaRPr lang="zh-CN" altLang="en-US">
              <a:solidFill>
                <a:srgbClr val="0029DA"/>
              </a:solidFill>
            </a:endParaRPr>
          </a:p>
        </p:txBody>
      </p:sp>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超跌板块的试错</a:t>
            </a:r>
            <a:endPar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1"/>
          <a:srcRect b="17747"/>
          <a:stretch>
            <a:fillRect/>
          </a:stretch>
        </p:blipFill>
        <p:spPr>
          <a:xfrm>
            <a:off x="403225" y="768350"/>
            <a:ext cx="8952865" cy="1724660"/>
          </a:xfrm>
          <a:prstGeom prst="rect">
            <a:avLst/>
          </a:prstGeom>
          <a:ln>
            <a:solidFill>
              <a:schemeClr val="accent1"/>
            </a:solidFill>
          </a:ln>
        </p:spPr>
      </p:pic>
      <p:pic>
        <p:nvPicPr>
          <p:cNvPr id="6" name="图片 5"/>
          <p:cNvPicPr>
            <a:picLocks noChangeAspect="1"/>
          </p:cNvPicPr>
          <p:nvPr/>
        </p:nvPicPr>
        <p:blipFill>
          <a:blip r:embed="rId2"/>
          <a:stretch>
            <a:fillRect/>
          </a:stretch>
        </p:blipFill>
        <p:spPr>
          <a:xfrm>
            <a:off x="462280" y="2656205"/>
            <a:ext cx="3767455" cy="3449955"/>
          </a:xfrm>
          <a:prstGeom prst="rect">
            <a:avLst/>
          </a:prstGeom>
          <a:ln>
            <a:solidFill>
              <a:schemeClr val="accent1"/>
            </a:solidFill>
          </a:ln>
        </p:spPr>
      </p:pic>
      <p:pic>
        <p:nvPicPr>
          <p:cNvPr id="7" name="图片 6"/>
          <p:cNvPicPr>
            <a:picLocks noChangeAspect="1"/>
          </p:cNvPicPr>
          <p:nvPr/>
        </p:nvPicPr>
        <p:blipFill>
          <a:blip r:embed="rId3"/>
          <a:stretch>
            <a:fillRect/>
          </a:stretch>
        </p:blipFill>
        <p:spPr>
          <a:xfrm>
            <a:off x="4284345" y="2656205"/>
            <a:ext cx="3432810" cy="3453130"/>
          </a:xfrm>
          <a:prstGeom prst="rect">
            <a:avLst/>
          </a:prstGeom>
          <a:ln>
            <a:solidFill>
              <a:schemeClr val="accent1"/>
            </a:solidFill>
          </a:ln>
        </p:spPr>
      </p:pic>
      <p:pic>
        <p:nvPicPr>
          <p:cNvPr id="11" name="图片 10"/>
          <p:cNvPicPr>
            <a:picLocks noChangeAspect="1"/>
          </p:cNvPicPr>
          <p:nvPr/>
        </p:nvPicPr>
        <p:blipFill>
          <a:blip r:embed="rId4"/>
          <a:stretch>
            <a:fillRect/>
          </a:stretch>
        </p:blipFill>
        <p:spPr>
          <a:xfrm>
            <a:off x="7771765" y="2656205"/>
            <a:ext cx="3684270" cy="3449955"/>
          </a:xfrm>
          <a:prstGeom prst="rect">
            <a:avLst/>
          </a:prstGeom>
          <a:ln>
            <a:solidFill>
              <a:schemeClr val="accent1"/>
            </a:solidFill>
          </a:ln>
        </p:spPr>
      </p:pic>
    </p:spTree>
    <p:custDataLst>
      <p:tags r:id="rId5"/>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154045" y="1625600"/>
            <a:ext cx="9107170" cy="2108835"/>
          </a:xfrm>
          <a:prstGeom prst="rect">
            <a:avLst/>
          </a:prstGeom>
          <a:noFill/>
        </p:spPr>
        <p:txBody>
          <a:bodyPr wrap="square" rtlCol="0">
            <a:noAutofit/>
          </a:bodyPr>
          <a:p>
            <a:pPr algn="ctr">
              <a:lnSpc>
                <a:spcPct val="90000"/>
              </a:lnSpc>
            </a:pPr>
            <a:r>
              <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指数恒强</a:t>
            </a:r>
            <a:endPar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a:p>
            <a:pPr algn="ctr">
              <a:lnSpc>
                <a:spcPct val="90000"/>
              </a:lnSpc>
            </a:pPr>
            <a:r>
              <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个股轮动</a:t>
            </a:r>
            <a:endPar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2026.4.20</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直播带货海报1920_1080_1776646128274"/>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1920_1080-3_1776646118513"/>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384175" y="4478020"/>
            <a:ext cx="3213100" cy="1680845"/>
          </a:xfrm>
          <a:prstGeom prst="rect">
            <a:avLst/>
          </a:prstGeom>
          <a:ln>
            <a:solidFill>
              <a:schemeClr val="accent1"/>
            </a:solidFill>
          </a:ln>
        </p:spPr>
      </p:pic>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四月行情（指数强，个股分化）</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2"/>
          <a:stretch>
            <a:fillRect/>
          </a:stretch>
        </p:blipFill>
        <p:spPr>
          <a:xfrm>
            <a:off x="376555" y="748030"/>
            <a:ext cx="3212465" cy="1746250"/>
          </a:xfrm>
          <a:prstGeom prst="rect">
            <a:avLst/>
          </a:prstGeom>
          <a:ln>
            <a:solidFill>
              <a:schemeClr val="accent1"/>
            </a:solidFill>
          </a:ln>
        </p:spPr>
      </p:pic>
      <p:sp>
        <p:nvSpPr>
          <p:cNvPr id="7" name="文本框 6"/>
          <p:cNvSpPr txBox="1"/>
          <p:nvPr/>
        </p:nvSpPr>
        <p:spPr>
          <a:xfrm>
            <a:off x="2361565" y="2063750"/>
            <a:ext cx="1487170" cy="368300"/>
          </a:xfrm>
          <a:prstGeom prst="rect">
            <a:avLst/>
          </a:prstGeom>
          <a:noFill/>
        </p:spPr>
        <p:txBody>
          <a:bodyPr wrap="square" rtlCol="0">
            <a:spAutoFit/>
          </a:bodyPr>
          <a:p>
            <a:r>
              <a:rPr lang="en-US" altLang="zh-CN">
                <a:highlight>
                  <a:srgbClr val="FFFF00"/>
                </a:highlight>
              </a:rPr>
              <a:t>2024.4</a:t>
            </a:r>
            <a:r>
              <a:rPr lang="zh-CN" altLang="en-US">
                <a:highlight>
                  <a:srgbClr val="FFFF00"/>
                </a:highlight>
              </a:rPr>
              <a:t>月</a:t>
            </a:r>
            <a:endParaRPr lang="zh-CN" altLang="en-US">
              <a:highlight>
                <a:srgbClr val="FFFF00"/>
              </a:highlight>
            </a:endParaRPr>
          </a:p>
        </p:txBody>
      </p:sp>
      <p:pic>
        <p:nvPicPr>
          <p:cNvPr id="8" name="图片 7"/>
          <p:cNvPicPr>
            <a:picLocks noChangeAspect="1"/>
          </p:cNvPicPr>
          <p:nvPr/>
        </p:nvPicPr>
        <p:blipFill>
          <a:blip r:embed="rId3"/>
          <a:stretch>
            <a:fillRect/>
          </a:stretch>
        </p:blipFill>
        <p:spPr>
          <a:xfrm>
            <a:off x="376555" y="2593340"/>
            <a:ext cx="3212465" cy="1785620"/>
          </a:xfrm>
          <a:prstGeom prst="rect">
            <a:avLst/>
          </a:prstGeom>
          <a:ln>
            <a:solidFill>
              <a:schemeClr val="accent1"/>
            </a:solidFill>
          </a:ln>
        </p:spPr>
      </p:pic>
      <p:sp>
        <p:nvSpPr>
          <p:cNvPr id="9" name="文本框 8"/>
          <p:cNvSpPr txBox="1"/>
          <p:nvPr/>
        </p:nvSpPr>
        <p:spPr>
          <a:xfrm>
            <a:off x="2362200" y="3853815"/>
            <a:ext cx="1486535" cy="368300"/>
          </a:xfrm>
          <a:prstGeom prst="rect">
            <a:avLst/>
          </a:prstGeom>
          <a:noFill/>
        </p:spPr>
        <p:txBody>
          <a:bodyPr wrap="square" rtlCol="0">
            <a:spAutoFit/>
          </a:bodyPr>
          <a:p>
            <a:r>
              <a:rPr lang="en-US" altLang="zh-CN">
                <a:highlight>
                  <a:srgbClr val="FFFF00"/>
                </a:highlight>
              </a:rPr>
              <a:t>2025.4</a:t>
            </a:r>
            <a:r>
              <a:rPr lang="zh-CN" altLang="en-US">
                <a:highlight>
                  <a:srgbClr val="FFFF00"/>
                </a:highlight>
              </a:rPr>
              <a:t>月</a:t>
            </a:r>
            <a:endParaRPr lang="zh-CN" altLang="en-US">
              <a:highlight>
                <a:srgbClr val="FFFF00"/>
              </a:highlight>
            </a:endParaRPr>
          </a:p>
        </p:txBody>
      </p:sp>
      <p:sp>
        <p:nvSpPr>
          <p:cNvPr id="11" name="文本框 10"/>
          <p:cNvSpPr txBox="1"/>
          <p:nvPr/>
        </p:nvSpPr>
        <p:spPr>
          <a:xfrm>
            <a:off x="2299335" y="5581650"/>
            <a:ext cx="1297940" cy="368300"/>
          </a:xfrm>
          <a:prstGeom prst="rect">
            <a:avLst/>
          </a:prstGeom>
          <a:noFill/>
        </p:spPr>
        <p:txBody>
          <a:bodyPr wrap="square" rtlCol="0">
            <a:spAutoFit/>
          </a:bodyPr>
          <a:p>
            <a:r>
              <a:rPr lang="en-US" altLang="zh-CN">
                <a:highlight>
                  <a:srgbClr val="FFFF00"/>
                </a:highlight>
              </a:rPr>
              <a:t>2026.4</a:t>
            </a:r>
            <a:r>
              <a:rPr lang="zh-CN" altLang="en-US">
                <a:highlight>
                  <a:srgbClr val="FFFF00"/>
                </a:highlight>
              </a:rPr>
              <a:t>月</a:t>
            </a:r>
            <a:endParaRPr lang="zh-CN" altLang="en-US">
              <a:highlight>
                <a:srgbClr val="FFFF00"/>
              </a:highlight>
            </a:endParaRPr>
          </a:p>
        </p:txBody>
      </p:sp>
      <p:sp>
        <p:nvSpPr>
          <p:cNvPr id="14" name="文本框 13"/>
          <p:cNvSpPr txBox="1"/>
          <p:nvPr/>
        </p:nvSpPr>
        <p:spPr>
          <a:xfrm>
            <a:off x="6599555" y="5011420"/>
            <a:ext cx="5389880" cy="1170305"/>
          </a:xfrm>
          <a:prstGeom prst="rect">
            <a:avLst/>
          </a:prstGeom>
          <a:noFill/>
        </p:spPr>
        <p:txBody>
          <a:bodyPr wrap="square" rtlCol="0">
            <a:spAutoFit/>
          </a:bodyPr>
          <a:p>
            <a:pPr>
              <a:lnSpc>
                <a:spcPct val="130000"/>
              </a:lnSpc>
            </a:pPr>
            <a:r>
              <a:rPr lang="zh-CN" altLang="en-US">
                <a:solidFill>
                  <a:srgbClr val="F315F3"/>
                </a:solidFill>
              </a:rPr>
              <a:t>近年四月特征</a:t>
            </a:r>
            <a:r>
              <a:rPr lang="zh-CN" altLang="en-US"/>
              <a:t>：</a:t>
            </a:r>
            <a:endParaRPr lang="zh-CN" altLang="en-US"/>
          </a:p>
          <a:p>
            <a:pPr>
              <a:lnSpc>
                <a:spcPct val="130000"/>
              </a:lnSpc>
            </a:pPr>
            <a:r>
              <a:rPr lang="zh-CN" altLang="en-US"/>
              <a:t>①指数</a:t>
            </a:r>
            <a:r>
              <a:rPr lang="zh-CN" altLang="en-US">
                <a:solidFill>
                  <a:srgbClr val="0029DA"/>
                </a:solidFill>
              </a:rPr>
              <a:t>挖坑</a:t>
            </a:r>
            <a:r>
              <a:rPr lang="zh-CN" altLang="en-US"/>
              <a:t>，逢跌金字塔布局</a:t>
            </a:r>
            <a:r>
              <a:rPr lang="zh-CN" altLang="en-US">
                <a:solidFill>
                  <a:srgbClr val="FF0000"/>
                </a:solidFill>
              </a:rPr>
              <a:t>宽基（</a:t>
            </a:r>
            <a:r>
              <a:rPr lang="en-US" altLang="zh-CN">
                <a:solidFill>
                  <a:srgbClr val="FF0000"/>
                </a:solidFill>
              </a:rPr>
              <a:t>ETF</a:t>
            </a:r>
            <a:r>
              <a:rPr lang="zh-CN" altLang="en-US">
                <a:solidFill>
                  <a:srgbClr val="FF0000"/>
                </a:solidFill>
              </a:rPr>
              <a:t>）易获利</a:t>
            </a:r>
            <a:r>
              <a:rPr lang="zh-CN" altLang="en-US"/>
              <a:t>。</a:t>
            </a:r>
            <a:endParaRPr lang="zh-CN" altLang="en-US"/>
          </a:p>
          <a:p>
            <a:pPr>
              <a:lnSpc>
                <a:spcPct val="130000"/>
              </a:lnSpc>
            </a:pPr>
            <a:r>
              <a:rPr lang="zh-CN" altLang="en-US"/>
              <a:t>②市场以</a:t>
            </a:r>
            <a:r>
              <a:rPr lang="zh-CN" altLang="en-US">
                <a:solidFill>
                  <a:srgbClr val="FF0000"/>
                </a:solidFill>
              </a:rPr>
              <a:t>大而美</a:t>
            </a:r>
            <a:r>
              <a:rPr lang="zh-CN" altLang="en-US"/>
              <a:t>为风格拉抬指数。</a:t>
            </a:r>
            <a:endParaRPr lang="zh-CN" altLang="en-US"/>
          </a:p>
        </p:txBody>
      </p:sp>
      <p:pic>
        <p:nvPicPr>
          <p:cNvPr id="15" name="图片 14"/>
          <p:cNvPicPr>
            <a:picLocks noChangeAspect="1"/>
          </p:cNvPicPr>
          <p:nvPr/>
        </p:nvPicPr>
        <p:blipFill>
          <a:blip r:embed="rId4"/>
          <a:stretch>
            <a:fillRect/>
          </a:stretch>
        </p:blipFill>
        <p:spPr>
          <a:xfrm>
            <a:off x="6544945" y="748030"/>
            <a:ext cx="3987165" cy="2244090"/>
          </a:xfrm>
          <a:prstGeom prst="rect">
            <a:avLst/>
          </a:prstGeom>
          <a:ln>
            <a:solidFill>
              <a:schemeClr val="accent1"/>
            </a:solidFill>
          </a:ln>
        </p:spPr>
      </p:pic>
      <p:pic>
        <p:nvPicPr>
          <p:cNvPr id="17" name="图片 16"/>
          <p:cNvPicPr>
            <a:picLocks noChangeAspect="1"/>
          </p:cNvPicPr>
          <p:nvPr/>
        </p:nvPicPr>
        <p:blipFill>
          <a:blip r:embed="rId5"/>
          <a:stretch>
            <a:fillRect/>
          </a:stretch>
        </p:blipFill>
        <p:spPr>
          <a:xfrm>
            <a:off x="6529070" y="3063875"/>
            <a:ext cx="3532505" cy="1414780"/>
          </a:xfrm>
          <a:prstGeom prst="rect">
            <a:avLst/>
          </a:prstGeom>
          <a:ln>
            <a:solidFill>
              <a:schemeClr val="accent1"/>
            </a:solidFill>
          </a:ln>
        </p:spPr>
      </p:pic>
      <p:pic>
        <p:nvPicPr>
          <p:cNvPr id="18" name="图片 17"/>
          <p:cNvPicPr>
            <a:picLocks noChangeAspect="1"/>
          </p:cNvPicPr>
          <p:nvPr/>
        </p:nvPicPr>
        <p:blipFill>
          <a:blip r:embed="rId6"/>
          <a:stretch>
            <a:fillRect/>
          </a:stretch>
        </p:blipFill>
        <p:spPr>
          <a:xfrm>
            <a:off x="8712200" y="3925570"/>
            <a:ext cx="3373755" cy="1390015"/>
          </a:xfrm>
          <a:prstGeom prst="rect">
            <a:avLst/>
          </a:prstGeom>
          <a:ln>
            <a:solidFill>
              <a:schemeClr val="accent1"/>
            </a:solidFill>
          </a:ln>
        </p:spPr>
      </p:pic>
      <p:sp>
        <p:nvSpPr>
          <p:cNvPr id="19" name="文本框 18"/>
          <p:cNvSpPr txBox="1"/>
          <p:nvPr/>
        </p:nvSpPr>
        <p:spPr>
          <a:xfrm>
            <a:off x="8273415" y="3484880"/>
            <a:ext cx="2041525" cy="306705"/>
          </a:xfrm>
          <a:prstGeom prst="rect">
            <a:avLst/>
          </a:prstGeom>
          <a:noFill/>
        </p:spPr>
        <p:txBody>
          <a:bodyPr wrap="square" rtlCol="0">
            <a:spAutoFit/>
          </a:bodyPr>
          <a:p>
            <a:r>
              <a:rPr lang="zh-CN" altLang="en-US" sz="1400">
                <a:highlight>
                  <a:srgbClr val="FFFF00"/>
                </a:highlight>
              </a:rPr>
              <a:t>大市值</a:t>
            </a:r>
            <a:r>
              <a:rPr lang="en-US" altLang="zh-CN" sz="1400">
                <a:highlight>
                  <a:srgbClr val="FFFF00"/>
                </a:highlight>
              </a:rPr>
              <a:t>/</a:t>
            </a:r>
            <a:r>
              <a:rPr lang="zh-CN" altLang="en-US" sz="1400">
                <a:highlight>
                  <a:srgbClr val="FFFF00"/>
                </a:highlight>
              </a:rPr>
              <a:t>高控盘</a:t>
            </a:r>
            <a:r>
              <a:rPr lang="en-US" altLang="zh-CN" sz="1400">
                <a:highlight>
                  <a:srgbClr val="FFFF00"/>
                </a:highlight>
              </a:rPr>
              <a:t>/</a:t>
            </a:r>
            <a:r>
              <a:rPr lang="zh-CN" altLang="en-US" sz="1400">
                <a:highlight>
                  <a:srgbClr val="FFFF00"/>
                </a:highlight>
              </a:rPr>
              <a:t>高价股</a:t>
            </a:r>
            <a:endParaRPr lang="zh-CN" altLang="en-US" sz="1400">
              <a:highlight>
                <a:srgbClr val="FFFF00"/>
              </a:highlight>
            </a:endParaRPr>
          </a:p>
        </p:txBody>
      </p:sp>
      <p:sp>
        <p:nvSpPr>
          <p:cNvPr id="20" name="文本框 19"/>
          <p:cNvSpPr txBox="1"/>
          <p:nvPr/>
        </p:nvSpPr>
        <p:spPr>
          <a:xfrm>
            <a:off x="10214610" y="4284345"/>
            <a:ext cx="1774190" cy="306705"/>
          </a:xfrm>
          <a:prstGeom prst="rect">
            <a:avLst/>
          </a:prstGeom>
          <a:noFill/>
        </p:spPr>
        <p:txBody>
          <a:bodyPr wrap="square" rtlCol="0">
            <a:spAutoFit/>
          </a:bodyPr>
          <a:p>
            <a:r>
              <a:rPr lang="zh-CN" altLang="en-US" sz="1400">
                <a:highlight>
                  <a:srgbClr val="FFFF00"/>
                </a:highlight>
              </a:rPr>
              <a:t>小盘</a:t>
            </a:r>
            <a:r>
              <a:rPr lang="en-US" altLang="zh-CN" sz="1400">
                <a:highlight>
                  <a:srgbClr val="FFFF00"/>
                </a:highlight>
              </a:rPr>
              <a:t>/</a:t>
            </a:r>
            <a:r>
              <a:rPr lang="zh-CN" altLang="en-US" sz="1400">
                <a:highlight>
                  <a:srgbClr val="FFFF00"/>
                </a:highlight>
              </a:rPr>
              <a:t>无控盘</a:t>
            </a:r>
            <a:r>
              <a:rPr lang="en-US" altLang="zh-CN" sz="1400">
                <a:highlight>
                  <a:srgbClr val="FFFF00"/>
                </a:highlight>
              </a:rPr>
              <a:t>/</a:t>
            </a:r>
            <a:r>
              <a:rPr lang="zh-CN" altLang="en-US" sz="1400">
                <a:highlight>
                  <a:srgbClr val="FFFF00"/>
                </a:highlight>
              </a:rPr>
              <a:t>低价股</a:t>
            </a:r>
            <a:endParaRPr lang="zh-CN" altLang="en-US" sz="1400">
              <a:highlight>
                <a:srgbClr val="FFFF00"/>
              </a:highlight>
            </a:endParaRPr>
          </a:p>
        </p:txBody>
      </p:sp>
      <p:sp>
        <p:nvSpPr>
          <p:cNvPr id="21" name="文本框 20"/>
          <p:cNvSpPr txBox="1"/>
          <p:nvPr/>
        </p:nvSpPr>
        <p:spPr>
          <a:xfrm>
            <a:off x="7146290" y="2225040"/>
            <a:ext cx="3168650" cy="368300"/>
          </a:xfrm>
          <a:prstGeom prst="rect">
            <a:avLst/>
          </a:prstGeom>
          <a:noFill/>
        </p:spPr>
        <p:txBody>
          <a:bodyPr wrap="square" rtlCol="0">
            <a:spAutoFit/>
          </a:bodyPr>
          <a:p>
            <a:r>
              <a:rPr lang="zh-CN" altLang="en-US">
                <a:highlight>
                  <a:srgbClr val="FFFF00"/>
                </a:highlight>
              </a:rPr>
              <a:t>各指数中大市值带动指数反弹</a:t>
            </a:r>
            <a:endParaRPr lang="zh-CN" altLang="en-US">
              <a:highlight>
                <a:srgbClr val="FFFF00"/>
              </a:highlight>
            </a:endParaRPr>
          </a:p>
        </p:txBody>
      </p:sp>
      <p:pic>
        <p:nvPicPr>
          <p:cNvPr id="3" name="图片 2"/>
          <p:cNvPicPr>
            <a:picLocks noChangeAspect="1"/>
          </p:cNvPicPr>
          <p:nvPr/>
        </p:nvPicPr>
        <p:blipFill>
          <a:blip r:embed="rId7"/>
          <a:stretch>
            <a:fillRect/>
          </a:stretch>
        </p:blipFill>
        <p:spPr>
          <a:xfrm>
            <a:off x="3787140" y="748030"/>
            <a:ext cx="2628265" cy="2432685"/>
          </a:xfrm>
          <a:prstGeom prst="rect">
            <a:avLst/>
          </a:prstGeom>
          <a:ln>
            <a:solidFill>
              <a:schemeClr val="accent1"/>
            </a:solidFill>
          </a:ln>
        </p:spPr>
      </p:pic>
      <p:pic>
        <p:nvPicPr>
          <p:cNvPr id="10" name="图片 9"/>
          <p:cNvPicPr>
            <a:picLocks noChangeAspect="1"/>
          </p:cNvPicPr>
          <p:nvPr/>
        </p:nvPicPr>
        <p:blipFill>
          <a:blip r:embed="rId8"/>
          <a:stretch>
            <a:fillRect/>
          </a:stretch>
        </p:blipFill>
        <p:spPr>
          <a:xfrm>
            <a:off x="3776980" y="3254375"/>
            <a:ext cx="2642235" cy="2695575"/>
          </a:xfrm>
          <a:prstGeom prst="rect">
            <a:avLst/>
          </a:prstGeom>
          <a:ln>
            <a:solidFill>
              <a:schemeClr val="accent1"/>
            </a:solidFill>
          </a:ln>
        </p:spPr>
      </p:pic>
    </p:spTree>
    <p:custDataLst>
      <p:tags r:id="rId9"/>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节奏：用五日线判断指数震荡</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7" name="图片 6"/>
          <p:cNvPicPr>
            <a:picLocks noChangeAspect="1"/>
          </p:cNvPicPr>
          <p:nvPr/>
        </p:nvPicPr>
        <p:blipFill>
          <a:blip r:embed="rId1"/>
          <a:stretch>
            <a:fillRect/>
          </a:stretch>
        </p:blipFill>
        <p:spPr>
          <a:xfrm>
            <a:off x="500380" y="819785"/>
            <a:ext cx="6969125" cy="2298700"/>
          </a:xfrm>
          <a:prstGeom prst="rect">
            <a:avLst/>
          </a:prstGeom>
          <a:ln>
            <a:solidFill>
              <a:schemeClr val="accent1"/>
            </a:solidFill>
          </a:ln>
        </p:spPr>
      </p:pic>
      <p:pic>
        <p:nvPicPr>
          <p:cNvPr id="3" name="图片 2"/>
          <p:cNvPicPr>
            <a:picLocks noChangeAspect="1"/>
          </p:cNvPicPr>
          <p:nvPr/>
        </p:nvPicPr>
        <p:blipFill>
          <a:blip r:embed="rId2"/>
          <a:stretch>
            <a:fillRect/>
          </a:stretch>
        </p:blipFill>
        <p:spPr>
          <a:xfrm>
            <a:off x="6252845" y="2183130"/>
            <a:ext cx="5417185" cy="4156710"/>
          </a:xfrm>
          <a:prstGeom prst="rect">
            <a:avLst/>
          </a:prstGeom>
          <a:ln>
            <a:solidFill>
              <a:schemeClr val="accent1"/>
            </a:solidFill>
          </a:ln>
        </p:spPr>
      </p:pic>
      <p:sp>
        <p:nvSpPr>
          <p:cNvPr id="4" name="文本框 3"/>
          <p:cNvSpPr txBox="1"/>
          <p:nvPr/>
        </p:nvSpPr>
        <p:spPr>
          <a:xfrm>
            <a:off x="1100455" y="3369945"/>
            <a:ext cx="3189605" cy="1309370"/>
          </a:xfrm>
          <a:prstGeom prst="rect">
            <a:avLst/>
          </a:prstGeom>
          <a:noFill/>
        </p:spPr>
        <p:txBody>
          <a:bodyPr wrap="square" rtlCol="0">
            <a:spAutoFit/>
          </a:bodyPr>
          <a:p>
            <a:pPr>
              <a:lnSpc>
                <a:spcPct val="110000"/>
              </a:lnSpc>
            </a:pPr>
            <a:r>
              <a:rPr lang="zh-CN" altLang="en-US">
                <a:solidFill>
                  <a:srgbClr val="FF0000"/>
                </a:solidFill>
                <a:highlight>
                  <a:srgbClr val="FFFF00"/>
                </a:highlight>
              </a:rPr>
              <a:t>指数震荡信号：</a:t>
            </a:r>
            <a:endParaRPr lang="zh-CN" altLang="en-US">
              <a:solidFill>
                <a:srgbClr val="FF0000"/>
              </a:solidFill>
              <a:highlight>
                <a:srgbClr val="FFFF00"/>
              </a:highlight>
            </a:endParaRPr>
          </a:p>
          <a:p>
            <a:pPr>
              <a:lnSpc>
                <a:spcPct val="110000"/>
              </a:lnSpc>
            </a:pPr>
            <a:r>
              <a:rPr lang="zh-CN" altLang="en-US">
                <a:highlight>
                  <a:srgbClr val="FFFF00"/>
                </a:highlight>
              </a:rPr>
              <a:t>①先涨的创业板指跌破五日线</a:t>
            </a:r>
            <a:endParaRPr lang="zh-CN" altLang="en-US">
              <a:highlight>
                <a:srgbClr val="FFFF00"/>
              </a:highlight>
            </a:endParaRPr>
          </a:p>
          <a:p>
            <a:pPr>
              <a:lnSpc>
                <a:spcPct val="110000"/>
              </a:lnSpc>
            </a:pPr>
            <a:r>
              <a:rPr lang="zh-CN" altLang="en-US">
                <a:highlight>
                  <a:srgbClr val="FFFF00"/>
                </a:highlight>
              </a:rPr>
              <a:t>②资金开始出现分歧</a:t>
            </a:r>
            <a:endParaRPr lang="zh-CN" altLang="en-US">
              <a:highlight>
                <a:srgbClr val="FFFF00"/>
              </a:highlight>
            </a:endParaRPr>
          </a:p>
          <a:p>
            <a:pPr>
              <a:lnSpc>
                <a:spcPct val="110000"/>
              </a:lnSpc>
            </a:pPr>
            <a:r>
              <a:rPr lang="zh-CN" altLang="en-US">
                <a:highlight>
                  <a:srgbClr val="FFFF00"/>
                </a:highlight>
              </a:rPr>
              <a:t>③短线上攻回落</a:t>
            </a:r>
            <a:endParaRPr lang="zh-CN" altLang="en-US">
              <a:highlight>
                <a:srgbClr val="FFFF00"/>
              </a:highlight>
            </a:endParaRPr>
          </a:p>
        </p:txBody>
      </p:sp>
      <p:pic>
        <p:nvPicPr>
          <p:cNvPr id="8" name="图片 7"/>
          <p:cNvPicPr>
            <a:picLocks noChangeAspect="1"/>
          </p:cNvPicPr>
          <p:nvPr/>
        </p:nvPicPr>
        <p:blipFill>
          <a:blip r:embed="rId3"/>
          <a:stretch>
            <a:fillRect/>
          </a:stretch>
        </p:blipFill>
        <p:spPr>
          <a:xfrm>
            <a:off x="8155305" y="826135"/>
            <a:ext cx="2510155" cy="1299210"/>
          </a:xfrm>
          <a:prstGeom prst="rect">
            <a:avLst/>
          </a:prstGeom>
          <a:ln>
            <a:solidFill>
              <a:schemeClr val="accent1"/>
            </a:solidFill>
          </a:ln>
        </p:spPr>
      </p:pic>
      <p:sp>
        <p:nvSpPr>
          <p:cNvPr id="10" name="文本框 9"/>
          <p:cNvSpPr txBox="1"/>
          <p:nvPr/>
        </p:nvSpPr>
        <p:spPr>
          <a:xfrm>
            <a:off x="309880" y="4812665"/>
            <a:ext cx="5332730" cy="1198880"/>
          </a:xfrm>
          <a:prstGeom prst="rect">
            <a:avLst/>
          </a:prstGeom>
          <a:noFill/>
        </p:spPr>
        <p:txBody>
          <a:bodyPr wrap="square" rtlCol="0">
            <a:spAutoFit/>
          </a:bodyPr>
          <a:p>
            <a:r>
              <a:rPr lang="zh-CN" altLang="en-US">
                <a:solidFill>
                  <a:srgbClr val="F315F3"/>
                </a:solidFill>
              </a:rPr>
              <a:t>策略：</a:t>
            </a:r>
            <a:endParaRPr lang="zh-CN" altLang="en-US">
              <a:solidFill>
                <a:srgbClr val="F315F3"/>
              </a:solidFill>
            </a:endParaRPr>
          </a:p>
          <a:p>
            <a:r>
              <a:rPr lang="zh-CN" altLang="en-US"/>
              <a:t>①还在涨的主线品种持仓等分歧信号（</a:t>
            </a:r>
            <a:r>
              <a:rPr lang="zh-CN" altLang="en-US">
                <a:solidFill>
                  <a:srgbClr val="FF0000"/>
                </a:solidFill>
              </a:rPr>
              <a:t>光通信</a:t>
            </a:r>
            <a:r>
              <a:rPr lang="zh-CN" altLang="en-US"/>
              <a:t>）</a:t>
            </a:r>
            <a:endParaRPr lang="zh-CN" altLang="en-US"/>
          </a:p>
          <a:p>
            <a:r>
              <a:rPr lang="zh-CN" altLang="en-US"/>
              <a:t>②想买的试错补涨类，避免追高。（</a:t>
            </a:r>
            <a:r>
              <a:rPr lang="zh-CN" altLang="en-US">
                <a:solidFill>
                  <a:srgbClr val="0029DA"/>
                </a:solidFill>
              </a:rPr>
              <a:t>如航天、有色</a:t>
            </a:r>
            <a:r>
              <a:rPr lang="zh-CN" altLang="en-US"/>
              <a:t>）</a:t>
            </a:r>
            <a:endParaRPr lang="zh-CN" altLang="en-US"/>
          </a:p>
          <a:p>
            <a:r>
              <a:rPr lang="zh-CN" altLang="en-US"/>
              <a:t>③游资票方向分化大，少碰（</a:t>
            </a:r>
            <a:r>
              <a:rPr lang="zh-CN" altLang="en-US">
                <a:solidFill>
                  <a:srgbClr val="00B050"/>
                </a:solidFill>
              </a:rPr>
              <a:t>如医药</a:t>
            </a:r>
            <a:r>
              <a:rPr lang="zh-CN" altLang="en-US"/>
              <a:t>）</a:t>
            </a:r>
            <a:endParaRPr lang="zh-CN" altLang="en-US"/>
          </a:p>
        </p:txBody>
      </p:sp>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四月下旬业绩披露潮</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66675" y="892175"/>
            <a:ext cx="6954520" cy="5073650"/>
          </a:xfrm>
          <a:prstGeom prst="rect">
            <a:avLst/>
          </a:prstGeom>
          <a:ln>
            <a:solidFill>
              <a:schemeClr val="accent1"/>
            </a:solidFill>
          </a:ln>
        </p:spPr>
      </p:pic>
      <p:sp>
        <p:nvSpPr>
          <p:cNvPr id="5" name="文本框 4"/>
          <p:cNvSpPr txBox="1"/>
          <p:nvPr/>
        </p:nvSpPr>
        <p:spPr>
          <a:xfrm>
            <a:off x="7217410" y="5269865"/>
            <a:ext cx="4662170" cy="922020"/>
          </a:xfrm>
          <a:prstGeom prst="rect">
            <a:avLst/>
          </a:prstGeom>
          <a:noFill/>
        </p:spPr>
        <p:txBody>
          <a:bodyPr wrap="square" rtlCol="0">
            <a:spAutoFit/>
          </a:bodyPr>
          <a:p>
            <a:r>
              <a:rPr lang="en-US" altLang="zh-CN">
                <a:solidFill>
                  <a:srgbClr val="FF0000"/>
                </a:solidFill>
              </a:rPr>
              <a:t>5400</a:t>
            </a:r>
            <a:r>
              <a:rPr lang="zh-CN" altLang="en-US">
                <a:solidFill>
                  <a:srgbClr val="FF0000"/>
                </a:solidFill>
              </a:rPr>
              <a:t>家，目前只披露了</a:t>
            </a:r>
            <a:r>
              <a:rPr lang="en-US" altLang="zh-CN">
                <a:solidFill>
                  <a:srgbClr val="FF0000"/>
                </a:solidFill>
              </a:rPr>
              <a:t>184</a:t>
            </a:r>
            <a:r>
              <a:rPr lang="zh-CN" altLang="en-US">
                <a:solidFill>
                  <a:srgbClr val="FF0000"/>
                </a:solidFill>
              </a:rPr>
              <a:t>家</a:t>
            </a:r>
            <a:r>
              <a:rPr lang="zh-CN" altLang="en-US"/>
              <a:t>，最后一周时间会披露几千家，在一轮大涨后的披露，往往存在套利需求和不确定性。</a:t>
            </a:r>
            <a:endParaRPr lang="zh-CN" altLang="en-US"/>
          </a:p>
        </p:txBody>
      </p:sp>
      <p:pic>
        <p:nvPicPr>
          <p:cNvPr id="6" name="图片 5"/>
          <p:cNvPicPr>
            <a:picLocks noChangeAspect="1"/>
          </p:cNvPicPr>
          <p:nvPr/>
        </p:nvPicPr>
        <p:blipFill>
          <a:blip r:embed="rId2"/>
          <a:srcRect r="36800"/>
          <a:stretch>
            <a:fillRect/>
          </a:stretch>
        </p:blipFill>
        <p:spPr>
          <a:xfrm>
            <a:off x="7146290" y="892175"/>
            <a:ext cx="4321810" cy="4156710"/>
          </a:xfrm>
          <a:prstGeom prst="rect">
            <a:avLst/>
          </a:prstGeom>
          <a:ln>
            <a:solidFill>
              <a:schemeClr val="accent1"/>
            </a:solidFill>
          </a:ln>
        </p:spPr>
      </p:pic>
      <p:sp>
        <p:nvSpPr>
          <p:cNvPr id="7" name="文本框 6"/>
          <p:cNvSpPr txBox="1"/>
          <p:nvPr/>
        </p:nvSpPr>
        <p:spPr>
          <a:xfrm>
            <a:off x="8256270" y="4742180"/>
            <a:ext cx="2423795" cy="306705"/>
          </a:xfrm>
          <a:prstGeom prst="rect">
            <a:avLst/>
          </a:prstGeom>
          <a:noFill/>
        </p:spPr>
        <p:txBody>
          <a:bodyPr wrap="square" rtlCol="0">
            <a:spAutoFit/>
          </a:bodyPr>
          <a:p>
            <a:r>
              <a:rPr lang="zh-CN" altLang="en-US" sz="1400">
                <a:solidFill>
                  <a:schemeClr val="bg1">
                    <a:lumMod val="50000"/>
                  </a:schemeClr>
                </a:solidFill>
              </a:rPr>
              <a:t>数据来源：东方财富网</a:t>
            </a:r>
            <a:endParaRPr lang="zh-CN" altLang="en-US" sz="1400">
              <a:solidFill>
                <a:schemeClr val="bg1">
                  <a:lumMod val="50000"/>
                </a:schemeClr>
              </a:solidFill>
            </a:endParaRPr>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88277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四月大主线（光通信）</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rcRect r="20023"/>
          <a:stretch>
            <a:fillRect/>
          </a:stretch>
        </p:blipFill>
        <p:spPr>
          <a:xfrm>
            <a:off x="109855" y="852805"/>
            <a:ext cx="4431030" cy="3644900"/>
          </a:xfrm>
          <a:prstGeom prst="rect">
            <a:avLst/>
          </a:prstGeom>
          <a:ln>
            <a:solidFill>
              <a:schemeClr val="accent1"/>
            </a:solidFill>
          </a:ln>
        </p:spPr>
      </p:pic>
      <p:pic>
        <p:nvPicPr>
          <p:cNvPr id="7" name="图片 6"/>
          <p:cNvPicPr>
            <a:picLocks noChangeAspect="1"/>
          </p:cNvPicPr>
          <p:nvPr/>
        </p:nvPicPr>
        <p:blipFill>
          <a:blip r:embed="rId2"/>
          <a:stretch>
            <a:fillRect/>
          </a:stretch>
        </p:blipFill>
        <p:spPr>
          <a:xfrm>
            <a:off x="4618355" y="852805"/>
            <a:ext cx="3660140" cy="1895475"/>
          </a:xfrm>
          <a:prstGeom prst="rect">
            <a:avLst/>
          </a:prstGeom>
          <a:ln>
            <a:solidFill>
              <a:schemeClr val="accent1"/>
            </a:solidFill>
          </a:ln>
        </p:spPr>
      </p:pic>
      <p:pic>
        <p:nvPicPr>
          <p:cNvPr id="9" name="图片 8"/>
          <p:cNvPicPr>
            <a:picLocks noChangeAspect="1"/>
          </p:cNvPicPr>
          <p:nvPr/>
        </p:nvPicPr>
        <p:blipFill>
          <a:blip r:embed="rId3"/>
          <a:stretch>
            <a:fillRect/>
          </a:stretch>
        </p:blipFill>
        <p:spPr>
          <a:xfrm>
            <a:off x="8355965" y="852170"/>
            <a:ext cx="3527425" cy="1896110"/>
          </a:xfrm>
          <a:prstGeom prst="rect">
            <a:avLst/>
          </a:prstGeom>
          <a:ln>
            <a:solidFill>
              <a:schemeClr val="accent1"/>
            </a:solidFill>
          </a:ln>
        </p:spPr>
      </p:pic>
      <p:pic>
        <p:nvPicPr>
          <p:cNvPr id="10" name="图片 9"/>
          <p:cNvPicPr>
            <a:picLocks noChangeAspect="1"/>
          </p:cNvPicPr>
          <p:nvPr/>
        </p:nvPicPr>
        <p:blipFill>
          <a:blip r:embed="rId4"/>
          <a:stretch>
            <a:fillRect/>
          </a:stretch>
        </p:blipFill>
        <p:spPr>
          <a:xfrm>
            <a:off x="4618355" y="2832735"/>
            <a:ext cx="3644265" cy="2155190"/>
          </a:xfrm>
          <a:prstGeom prst="rect">
            <a:avLst/>
          </a:prstGeom>
          <a:ln>
            <a:solidFill>
              <a:schemeClr val="accent1"/>
            </a:solidFill>
          </a:ln>
        </p:spPr>
      </p:pic>
      <p:pic>
        <p:nvPicPr>
          <p:cNvPr id="11" name="图片 10"/>
          <p:cNvPicPr>
            <a:picLocks noChangeAspect="1"/>
          </p:cNvPicPr>
          <p:nvPr/>
        </p:nvPicPr>
        <p:blipFill>
          <a:blip r:embed="rId5"/>
          <a:stretch>
            <a:fillRect/>
          </a:stretch>
        </p:blipFill>
        <p:spPr>
          <a:xfrm>
            <a:off x="8373745" y="2832100"/>
            <a:ext cx="3514090" cy="2152015"/>
          </a:xfrm>
          <a:prstGeom prst="rect">
            <a:avLst/>
          </a:prstGeom>
          <a:ln>
            <a:solidFill>
              <a:schemeClr val="accent1"/>
            </a:solidFill>
          </a:ln>
        </p:spPr>
      </p:pic>
      <p:sp>
        <p:nvSpPr>
          <p:cNvPr id="12" name="文本框 11"/>
          <p:cNvSpPr txBox="1"/>
          <p:nvPr/>
        </p:nvSpPr>
        <p:spPr>
          <a:xfrm>
            <a:off x="219710" y="5250180"/>
            <a:ext cx="5570220" cy="922020"/>
          </a:xfrm>
          <a:prstGeom prst="rect">
            <a:avLst/>
          </a:prstGeom>
          <a:noFill/>
        </p:spPr>
        <p:txBody>
          <a:bodyPr wrap="square" rtlCol="0">
            <a:spAutoFit/>
          </a:bodyPr>
          <a:p>
            <a:r>
              <a:rPr lang="zh-CN" altLang="en-US">
                <a:highlight>
                  <a:srgbClr val="FFFF00"/>
                </a:highlight>
              </a:rPr>
              <a:t>四月的《主线淘金》围绕光通信方向提示机会。</a:t>
            </a:r>
            <a:endParaRPr lang="zh-CN" altLang="en-US">
              <a:highlight>
                <a:srgbClr val="FFFF00"/>
              </a:highlight>
            </a:endParaRPr>
          </a:p>
          <a:p>
            <a:r>
              <a:rPr lang="zh-CN" altLang="en-US">
                <a:solidFill>
                  <a:srgbClr val="FF0000"/>
                </a:solidFill>
              </a:rPr>
              <a:t>①受伤主力</a:t>
            </a:r>
            <a:endParaRPr lang="zh-CN" altLang="en-US">
              <a:solidFill>
                <a:srgbClr val="FF0000"/>
              </a:solidFill>
            </a:endParaRPr>
          </a:p>
          <a:p>
            <a:r>
              <a:rPr lang="zh-CN" altLang="en-US">
                <a:solidFill>
                  <a:srgbClr val="FF0000"/>
                </a:solidFill>
              </a:rPr>
              <a:t>②控盘双突破</a:t>
            </a:r>
            <a:endParaRPr lang="zh-CN" altLang="en-US">
              <a:solidFill>
                <a:srgbClr val="FF0000"/>
              </a:solidFill>
            </a:endParaRPr>
          </a:p>
        </p:txBody>
      </p:sp>
    </p:spTree>
    <p:custDataLst>
      <p:tags r:id="rId6"/>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88277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高低切换已经展开</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7" name="图片 6"/>
          <p:cNvPicPr>
            <a:picLocks noChangeAspect="1"/>
          </p:cNvPicPr>
          <p:nvPr/>
        </p:nvPicPr>
        <p:blipFill>
          <a:blip r:embed="rId1"/>
          <a:srcRect r="7093"/>
          <a:stretch>
            <a:fillRect/>
          </a:stretch>
        </p:blipFill>
        <p:spPr>
          <a:xfrm>
            <a:off x="55245" y="5118735"/>
            <a:ext cx="4592320" cy="1141730"/>
          </a:xfrm>
          <a:prstGeom prst="rect">
            <a:avLst/>
          </a:prstGeom>
          <a:ln>
            <a:solidFill>
              <a:schemeClr val="accent1"/>
            </a:solidFill>
          </a:ln>
        </p:spPr>
      </p:pic>
      <p:pic>
        <p:nvPicPr>
          <p:cNvPr id="8" name="图片 7"/>
          <p:cNvPicPr>
            <a:picLocks noChangeAspect="1"/>
          </p:cNvPicPr>
          <p:nvPr/>
        </p:nvPicPr>
        <p:blipFill>
          <a:blip r:embed="rId2"/>
          <a:stretch>
            <a:fillRect/>
          </a:stretch>
        </p:blipFill>
        <p:spPr>
          <a:xfrm>
            <a:off x="55245" y="828675"/>
            <a:ext cx="4592320" cy="4025265"/>
          </a:xfrm>
          <a:prstGeom prst="rect">
            <a:avLst/>
          </a:prstGeom>
          <a:ln>
            <a:solidFill>
              <a:schemeClr val="accent1"/>
            </a:solidFill>
          </a:ln>
        </p:spPr>
      </p:pic>
      <p:pic>
        <p:nvPicPr>
          <p:cNvPr id="9" name="图片 8"/>
          <p:cNvPicPr>
            <a:picLocks noChangeAspect="1"/>
          </p:cNvPicPr>
          <p:nvPr/>
        </p:nvPicPr>
        <p:blipFill>
          <a:blip r:embed="rId3"/>
          <a:stretch>
            <a:fillRect/>
          </a:stretch>
        </p:blipFill>
        <p:spPr>
          <a:xfrm>
            <a:off x="4790440" y="828675"/>
            <a:ext cx="4874260" cy="4025265"/>
          </a:xfrm>
          <a:prstGeom prst="rect">
            <a:avLst/>
          </a:prstGeom>
          <a:ln>
            <a:solidFill>
              <a:schemeClr val="accent1"/>
            </a:solidFill>
          </a:ln>
        </p:spPr>
      </p:pic>
      <p:sp>
        <p:nvSpPr>
          <p:cNvPr id="10" name="文本框 9"/>
          <p:cNvSpPr txBox="1"/>
          <p:nvPr/>
        </p:nvSpPr>
        <p:spPr>
          <a:xfrm>
            <a:off x="4945380" y="5292725"/>
            <a:ext cx="4467225" cy="368300"/>
          </a:xfrm>
          <a:prstGeom prst="rect">
            <a:avLst/>
          </a:prstGeom>
          <a:noFill/>
        </p:spPr>
        <p:txBody>
          <a:bodyPr wrap="square" rtlCol="0">
            <a:spAutoFit/>
          </a:bodyPr>
          <a:p>
            <a:r>
              <a:rPr lang="zh-CN" altLang="en-US">
                <a:highlight>
                  <a:srgbClr val="FFFF00"/>
                </a:highlight>
              </a:rPr>
              <a:t>月底：低乖离补涨试错，高乖离注意承压</a:t>
            </a:r>
            <a:endParaRPr lang="zh-CN" altLang="en-US">
              <a:highlight>
                <a:srgbClr val="FFFF00"/>
              </a:highlight>
            </a:endParaRPr>
          </a:p>
        </p:txBody>
      </p:sp>
    </p:spTree>
    <p:custDataLst>
      <p:tags r:id="rId4"/>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wm#"/>
  <p:tag name="KSO_WM_TEMPLATE_CATEGORY" val="custom"/>
  <p:tag name="KSO_WM_TEMPLATE_INDEX" val="20205081"/>
</p:tagLst>
</file>

<file path=ppt/tags/tag146.xml><?xml version="1.0" encoding="utf-8"?>
<p:tagLst xmlns:p="http://schemas.openxmlformats.org/presentationml/2006/main">
  <p:tag name="KSO_WM_BEAUTIFY_FLAG" val="#wm#"/>
  <p:tag name="KSO_WM_TEMPLATE_CATEGORY" val="custom"/>
  <p:tag name="KSO_WM_TEMPLATE_INDEX" val="20205081"/>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wm#"/>
  <p:tag name="KSO_WM_TEMPLATE_CATEGORY" val="custom"/>
  <p:tag name="KSO_WM_TEMPLATE_INDEX" val="20205081"/>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wm#"/>
  <p:tag name="KSO_WM_TEMPLATE_CATEGORY" val="custom"/>
  <p:tag name="KSO_WM_TEMPLATE_INDEX" val="20205081"/>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wm#"/>
  <p:tag name="KSO_WM_TEMPLATE_CATEGORY" val="custom"/>
  <p:tag name="KSO_WM_TEMPLATE_INDEX" val="20205081"/>
</p:tagLst>
</file>

<file path=ppt/tags/tag159.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1912</Words>
  <Application>WPS 演示</Application>
  <PresentationFormat>宽屏</PresentationFormat>
  <Paragraphs>176</Paragraphs>
  <Slides>22</Slides>
  <Notes>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22</vt:i4>
      </vt:variant>
    </vt:vector>
  </HeadingPairs>
  <TitlesOfParts>
    <vt:vector size="35" baseType="lpstr">
      <vt:lpstr>Arial</vt:lpstr>
      <vt:lpstr>宋体</vt:lpstr>
      <vt:lpstr>Wingdings</vt:lpstr>
      <vt:lpstr>Wingdings</vt:lpstr>
      <vt:lpstr>思源黑体 CN Normal</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C_Hokcheung</cp:lastModifiedBy>
  <cp:revision>1229</cp:revision>
  <dcterms:created xsi:type="dcterms:W3CDTF">2019-06-19T02:08:00Z</dcterms:created>
  <dcterms:modified xsi:type="dcterms:W3CDTF">2026-04-20T09:03:23Z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2052-12.1.0.25865</vt:lpwstr>
  </property>
  <property fmtid="{D5CDD505-2E9C-101B-9397-08002B2CF9AE}" pid="3" name="ICV">
    <vt:lpwstr>67F8E99CA25843CDBAFD0150A9FB820A</vt:lpwstr>
  </property>
</Properties>
</file>