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27"/>
  </p:notesMasterIdLst>
  <p:handoutMasterIdLst>
    <p:handoutMasterId r:id="rId28"/>
  </p:handoutMasterIdLst>
  <p:sldIdLst>
    <p:sldId id="412" r:id="rId6"/>
    <p:sldId id="482" r:id="rId7"/>
    <p:sldId id="266" r:id="rId8"/>
    <p:sldId id="267" r:id="rId9"/>
    <p:sldId id="408" r:id="rId10"/>
    <p:sldId id="450" r:id="rId11"/>
    <p:sldId id="427" r:id="rId12"/>
    <p:sldId id="423" r:id="rId13"/>
    <p:sldId id="470" r:id="rId14"/>
    <p:sldId id="451" r:id="rId15"/>
    <p:sldId id="428" r:id="rId16"/>
    <p:sldId id="460" r:id="rId17"/>
    <p:sldId id="471" r:id="rId18"/>
    <p:sldId id="472" r:id="rId19"/>
    <p:sldId id="463" r:id="rId20"/>
    <p:sldId id="464" r:id="rId21"/>
    <p:sldId id="501" r:id="rId22"/>
    <p:sldId id="335" r:id="rId23"/>
    <p:sldId id="420" r:id="rId24"/>
    <p:sldId id="280" r:id="rId25"/>
    <p:sldId id="271" r:id="rId26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gs" Target="tags/tag70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86/素材/营销策划/7.课程/炒股进阶班课程项目/2024年/2024年3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3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4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3.xml"/><Relationship Id="rId2" Type="http://schemas.openxmlformats.org/officeDocument/2006/relationships/image" Target="../media/image10.png"/><Relationship Id="rId1" Type="http://schemas.openxmlformats.org/officeDocument/2006/relationships/tags" Target="../tags/tag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0195" y="878205"/>
            <a:ext cx="8484235" cy="1920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再谈国家队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紧跟大佬步伐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  <p:pic>
        <p:nvPicPr>
          <p:cNvPr id="5" name="图片 4" descr="1920_10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092325" y="6052185"/>
            <a:ext cx="7956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此界面信息：季报时间，机构类别，指标显示，股本占比，增减，散户情况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4120" y="988060"/>
            <a:ext cx="9763760" cy="48818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国家队操作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31645" y="6060440"/>
            <a:ext cx="9297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软控股份，国家队背景：主力控盘</a:t>
            </a:r>
            <a:r>
              <a:rPr lang="en-US" altLang="zh-CN"/>
              <a:t>+</a:t>
            </a:r>
            <a:r>
              <a:rPr lang="zh-CN" altLang="en-US"/>
              <a:t>游资活跃</a:t>
            </a:r>
            <a:r>
              <a:rPr lang="en-US" altLang="zh-CN"/>
              <a:t>+</a:t>
            </a:r>
            <a:r>
              <a:rPr lang="zh-CN" altLang="en-US"/>
              <a:t>主力大单频繁</a:t>
            </a:r>
            <a:r>
              <a:rPr lang="en-US" altLang="zh-CN"/>
              <a:t>+</a:t>
            </a:r>
            <a:r>
              <a:rPr lang="zh-CN" altLang="en-US"/>
              <a:t>业绩增长变化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873125"/>
            <a:ext cx="10638155" cy="49758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31645" y="6060440"/>
            <a:ext cx="9297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广日股份，国家队背景：主力控盘</a:t>
            </a:r>
            <a:r>
              <a:rPr lang="en-US" altLang="zh-CN"/>
              <a:t>+</a:t>
            </a:r>
            <a:r>
              <a:rPr lang="zh-CN" altLang="en-US"/>
              <a:t>游资活跃</a:t>
            </a:r>
            <a:r>
              <a:rPr lang="en-US" altLang="zh-CN"/>
              <a:t>+</a:t>
            </a:r>
            <a:r>
              <a:rPr lang="zh-CN" altLang="en-US"/>
              <a:t>主力大单频繁</a:t>
            </a:r>
            <a:r>
              <a:rPr lang="en-US" altLang="zh-CN"/>
              <a:t>+</a:t>
            </a:r>
            <a:r>
              <a:rPr lang="zh-CN" altLang="en-US"/>
              <a:t>业绩增长变化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020" y="771525"/>
            <a:ext cx="10855960" cy="52889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530" y="834390"/>
            <a:ext cx="9679305" cy="4975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31645" y="6060440"/>
            <a:ext cx="8677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东方电子，国家队背景：主力控盘</a:t>
            </a:r>
            <a:r>
              <a:rPr lang="en-US" altLang="zh-CN"/>
              <a:t>+</a:t>
            </a:r>
            <a:r>
              <a:rPr lang="zh-CN" altLang="en-US"/>
              <a:t>游资活跃</a:t>
            </a:r>
            <a:r>
              <a:rPr lang="en-US" altLang="zh-CN"/>
              <a:t>+</a:t>
            </a:r>
            <a:r>
              <a:rPr lang="zh-CN" altLang="en-US"/>
              <a:t>主力大单频繁</a:t>
            </a:r>
            <a:r>
              <a:rPr lang="en-US" altLang="zh-CN"/>
              <a:t>+</a:t>
            </a:r>
            <a:r>
              <a:rPr lang="zh-CN" altLang="en-US"/>
              <a:t>业绩增长变化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国家队总结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85863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l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066809" y="1066781"/>
            <a:ext cx="10134681" cy="4724438"/>
          </a:xfrm>
          <a:prstGeom prst="rect">
            <a:avLst/>
          </a:prstGeom>
          <a:solidFill>
            <a:schemeClr val="lt2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0" y="2133497"/>
            <a:ext cx="4419635" cy="1981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066800" y="2438280"/>
            <a:ext cx="3048013" cy="1371587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558800" lvl="0" indent="-558800" algn="r" font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n-ea"/>
              <a:buAutoNum type="ea1JpnChsDbPeriod"/>
            </a:pPr>
            <a:r>
              <a:rPr lang="zh-CN" altLang="en-US" sz="3600" b="1" spc="20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国家队的操盘个股：</a:t>
            </a:r>
            <a:endParaRPr lang="zh-CN" altLang="en-US" sz="3600" b="1" spc="20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itle 6"/>
          <p:cNvSpPr txBox="1"/>
          <p:nvPr>
            <p:custDataLst>
              <p:tags r:id="rId5"/>
            </p:custDataLst>
          </p:nvPr>
        </p:nvSpPr>
        <p:spPr>
          <a:xfrm>
            <a:off x="5943648" y="1676520"/>
            <a:ext cx="4419625" cy="307848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2800" spc="2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底部抄底</a:t>
            </a:r>
            <a:endParaRPr lang="en-US" altLang="zh-CN" sz="2800" spc="2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2800" spc="2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散户割肉</a:t>
            </a:r>
            <a:endParaRPr lang="en-US" altLang="zh-CN" sz="2800" spc="2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2800" spc="2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中期主力入场</a:t>
            </a:r>
            <a:endParaRPr lang="en-US" altLang="zh-CN" sz="2800" spc="2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2800" spc="2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趋势形成后股价形成慢涨的走势节奏</a:t>
            </a:r>
            <a:endParaRPr lang="en-US" altLang="zh-CN" sz="2800" spc="2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_机构拷贝_202404100859045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续费广告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猎手广告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0195" y="878205"/>
            <a:ext cx="8484235" cy="1920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再谈国家队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紧跟大佬步伐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16300" y="147574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02100" y="236029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16300" y="3244850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02100" y="412940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970780" y="125857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4178300" y="117538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178300" y="294195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178300" y="20586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178300" y="38468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4970780" y="21418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国家队回顾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4970780" y="302514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国家队操作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4970780" y="39300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国家队总结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36295" y="5518785"/>
            <a:ext cx="10535920" cy="88074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zh-CN">
                <a:solidFill>
                  <a:schemeClr val="bg1"/>
                </a:solidFill>
                <a:sym typeface="+mn-ea"/>
              </a:rPr>
              <a:t>上证指数围绕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3000-3100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点震荡，智能交易线上移，预示着短期金叉机会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sym typeface="+mn-ea"/>
              </a:rPr>
              <a:t>平均股价智能交易线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B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点，周线上证指数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平均股价都是死叉末端，四月份暴雷结束后，迎来周线金叉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845" y="889635"/>
            <a:ext cx="5838190" cy="4351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595" y="889635"/>
            <a:ext cx="5711190" cy="4350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4160" y="921385"/>
            <a:ext cx="1164590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李强在听取讲座和交流发言后指出，资本市场是现代金融体系的重要组成部分。党的十八大以来，我国资本市场加快发展，在促进资源优化配置、支持科技创新、推动经济社会发展等方面发挥了重要作用。做好资本市场工作，既有很强的综合性、全局性，又有很强的专业性。要以系统观念和专业思维来认识资本市场运行的基本规律，以历史和发展的眼光来把握我国资本市场的阶段性特点，既善于学习借鉴国际先进经验，又始终坚持立足国情因时因势制宜，更加注重运用市场理念设计规则、制定政策，持续深化资本市场改革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李强指出，要以落实《国务院关于加强监管防范风险推动资本市场高质量发展的若干意见》为契机，扎实做好资本市场改革发展工作。加快完善资本市场基础制度体系，健全发行、交易、退市等关键制度，促进投融资良性循环和上市退市动态平衡。着力提升上市公司质量，严把发行上市准入关，促进上市公司增强回报投资者意识，提升投资价值。完善和加强资本市场监管，加大对违法违规行为的惩治力度。切实强化中小投资者权益保护，营造公开公平公正的市场环境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李强强调，促进资本市场平稳健康发展，是经济发展和治理能力的重要体现。各有关方面要加强学习、勤于思考、深入研究，不断提升工作能力和专业素养，同时加强协同联动，综合考量经济因素和非经济因素，更好统筹经济政策和非经济政策，形成促进资本市场高质量发展的合力。（新华社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公募基金一季报接近披露完毕，记者发现，中央汇金或大手笔买入了包括华泰柏瑞沪深300ETF、易方达沪深300ETF、华夏上证50ETF、嘉实沪深300ETF、华夏沪深300ETF、南方中证500ETF等在内的多只宽基ETF，合计金额超3000亿元。</a:t>
            </a:r>
            <a:r>
              <a:rPr lang="en-US" altLang="zh-CN"/>
              <a:t>---</a:t>
            </a:r>
            <a:r>
              <a:rPr lang="zh-CN" altLang="en-US"/>
              <a:t>本次救市不能跌破</a:t>
            </a:r>
            <a:r>
              <a:rPr lang="en-US" altLang="zh-CN"/>
              <a:t>3000</a:t>
            </a:r>
            <a:r>
              <a:rPr lang="zh-CN" altLang="en-US"/>
              <a:t>点。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国家队回顾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17550" y="1667510"/>
            <a:ext cx="7184390" cy="3625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300"/>
              <a:t> </a:t>
            </a:r>
            <a:r>
              <a:rPr lang="zh-CN" altLang="en-US" sz="2300"/>
              <a:t>“救市国家队”：是2015年7月的中国金融“股灾”发生之时，由原证监会主席助理张育军指挥、证金公司牵头、国内</a:t>
            </a:r>
            <a:r>
              <a:rPr lang="zh-CN" altLang="en-US" sz="2300" b="1"/>
              <a:t>21家券商组建的一个救市团队</a:t>
            </a:r>
            <a:r>
              <a:rPr lang="zh-CN" altLang="en-US" sz="2300"/>
              <a:t>，其中包括中信证券、国信证券、海通证券、广发证券、华泰证券、方正证券等头部券商。</a:t>
            </a:r>
            <a:endParaRPr lang="zh-CN" altLang="en-US" sz="2300"/>
          </a:p>
          <a:p>
            <a:endParaRPr lang="zh-CN" altLang="en-US" sz="2300"/>
          </a:p>
          <a:p>
            <a:r>
              <a:rPr lang="zh-CN" altLang="en-US" sz="2300"/>
              <a:t>称以2015年6月底净资产15%出资，如果以7月1日为入市起点，8月14日为终点，再剔除出汇金公司此前持有的6只金融股，以在此期间的平均股价计算，国家队扫入以上1365家个股耗资约1.23万亿元。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5870" y="1667510"/>
            <a:ext cx="2000250" cy="3474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81380" y="2170430"/>
            <a:ext cx="6190615" cy="2231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000"/>
              <a:t>社保养老金入市：是指把基本养老保险金和住房公积金，进行证券投资，养老金和社保基金均由全国社保基金理事会负责运作。</a:t>
            </a:r>
            <a:endParaRPr lang="zh-CN" altLang="en-US" sz="3000"/>
          </a:p>
          <a:p>
            <a:endParaRPr lang="zh-CN" altLang="en-US" sz="3000"/>
          </a:p>
          <a:p>
            <a:endParaRPr lang="zh-CN" altLang="en-US" sz="3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4945" y="1085850"/>
            <a:ext cx="2924175" cy="49066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4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35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36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37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38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39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41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42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43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44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45.xml><?xml version="1.0" encoding="utf-8"?>
<p:tagLst xmlns:p="http://schemas.openxmlformats.org/presentationml/2006/main">
  <p:tag name="KSO_WM_DIAGRAM_VIRTUALLY_FRAME" val="{&quot;height&quot;:308.45,&quot;left&quot;:269,&quot;top&quot;:92.55,&quot;width&quot;:599.5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BLOCK" val="0"/>
  <p:tag name="KSO_WM_UNIT_SM_LIMIT_TYPE" val="2"/>
  <p:tag name="KSO_WM_UNIT_DEC_AREA_ID" val="26a9ccf0e73b4d1f84674de5ed0b5c1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448_1*i*1"/>
  <p:tag name="KSO_WM_TEMPLATE_CATEGORY" val="diagram"/>
  <p:tag name="KSO_WM_TEMPLATE_INDEX" val="20212448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229415dda340fd2c9b5868"/>
  <p:tag name="KSO_WM_CHIP_XID" val="5f229415dda340fd2c9b5869"/>
  <p:tag name="KSO_WM_UNIT_FILL_FORE_SCHEMECOLOR_INDEX_BRIGHTNESS" val="0"/>
  <p:tag name="KSO_WM_UNIT_FILL_FORE_SCHEMECOLOR_INDEX" val="5"/>
  <p:tag name="KSO_WM_UNIT_FILL_BACK_SCHEMECOLOR_INDEX_BRIGHTNESS" val="0"/>
  <p:tag name="KSO_WM_UNIT_FILL_BACK_SCHEMECOLOR_INDEX" val="14"/>
  <p:tag name="KSO_WM_UNIT_FILL_TYPE" val="2"/>
  <p:tag name="KSO_WM_UNIT_TEXT_FILL_FORE_SCHEMECOLOR_INDEX_BRIGHTNESS" val="0"/>
  <p:tag name="KSO_WM_UNIT_TEXT_FILL_FORE_SCHEMECOLOR_INDEX" val="2"/>
  <p:tag name="KSO_WM_UNIT_TEXT_FILL_TYPE" val="1"/>
  <p:tag name="KSO_WM_UNIT_VALUE" val="1325"/>
  <p:tag name="KSO_WM_TEMPLATE_ASSEMBLE_XID" val="60656f444054ed1e2fb8068c"/>
  <p:tag name="KSO_WM_TEMPLATE_ASSEMBLE_GROUPID" val="60656f444054ed1e2fb8068c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BLOCK" val="0"/>
  <p:tag name="KSO_WM_UNIT_SM_LIMIT_TYPE" val="2"/>
  <p:tag name="KSO_WM_UNIT_DEC_AREA_ID" val="7615c596ff1945c3b89be150430fe5cf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448_1*i*2"/>
  <p:tag name="KSO_WM_TEMPLATE_CATEGORY" val="diagram"/>
  <p:tag name="KSO_WM_TEMPLATE_INDEX" val="20212448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229415dda340fd2c9b5868"/>
  <p:tag name="KSO_WM_CHIP_XID" val="5f229415dda340fd2c9b5869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748"/>
  <p:tag name="KSO_WM_TEMPLATE_ASSEMBLE_XID" val="60656f444054ed1e2fb8068c"/>
  <p:tag name="KSO_WM_TEMPLATE_ASSEMBLE_GROUPID" val="60656f444054ed1e2fb8068c"/>
</p:tagLst>
</file>

<file path=ppt/tags/tag61.xml><?xml version="1.0" encoding="utf-8"?>
<p:tagLst xmlns:p="http://schemas.openxmlformats.org/presentationml/2006/main">
  <p:tag name="KSO_WM_UNIT_BLOCK" val="0"/>
  <p:tag name="KSO_WM_UNIT_SM_LIMIT_TYPE" val="2"/>
  <p:tag name="KSO_WM_UNIT_DEC_AREA_ID" val="b63f246397164817bf41cf6556c1502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448_1*i*3"/>
  <p:tag name="KSO_WM_TEMPLATE_CATEGORY" val="diagram"/>
  <p:tag name="KSO_WM_TEMPLATE_INDEX" val="20212448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03a9f8db1f9a459bbda07269ee35e8d7&quot;,&quot;X&quot;:{&quot;Pos&quot;:2},&quot;Y&quot;:{&quot;Pos&quot;:2}},&quot;whChangeMode&quot;:0}"/>
  <p:tag name="KSO_WM_CHIP_GROUPID" val="5f229415dda340fd2c9b5868"/>
  <p:tag name="KSO_WM_CHIP_XID" val="5f229415dda340fd2c9b586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5"/>
  <p:tag name="KSO_WM_TEMPLATE_ASSEMBLE_XID" val="60656f444054ed1e2fb8068c"/>
  <p:tag name="KSO_WM_TEMPLATE_ASSEMBLE_GROUPID" val="60656f444054ed1e2fb8068c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448_1*a*1"/>
  <p:tag name="KSO_WM_TEMPLATE_CATEGORY" val="diagram"/>
  <p:tag name="KSO_WM_TEMPLATE_INDEX" val="20212448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3a9f8db1f9a459bbda07269ee35e8d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68a4e95e952f41c8a5d9e00167f3460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f444054ed1e2fb8068c"/>
  <p:tag name="KSO_WM_TEMPLATE_ASSEMBLE_GROUPID" val="60656f444054ed1e2fb8068c"/>
</p:tagLst>
</file>

<file path=ppt/tags/tag6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48_1*f*1"/>
  <p:tag name="KSO_WM_TEMPLATE_CATEGORY" val="diagram"/>
  <p:tag name="KSO_WM_TEMPLATE_INDEX" val="2021244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5"/>
  <p:tag name="KSO_WM_UNIT_SHOW_EDIT_AREA_INDICATION" val="1"/>
  <p:tag name="KSO_WM_CHIP_GROUPID" val="5e6b05596848fb12bee65ac8"/>
  <p:tag name="KSO_WM_CHIP_XID" val="5e6b05596848fb12bee65aca"/>
  <p:tag name="KSO_WM_UNIT_DEC_AREA_ID" val="79ca83d956ce4dbeb1142a3a68e3455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bf2f0fb6a9f465ca8c8f67f6ab8b409"/>
  <p:tag name="KSO_WM_UNIT_SUPPORT_BIG_FONT" val="1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60656f444054ed1e2fb8068c"/>
  <p:tag name="KSO_WM_TEMPLATE_ASSEMBLE_GROUPID" val="60656f444054ed1e2fb8068c"/>
</p:tagLst>
</file>

<file path=ppt/tags/tag6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48"/>
  <p:tag name="KSO_WM_SLIDE_ID" val="diagram20212448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TAG_VERSION" val="1.0"/>
  <p:tag name="KSO_WM_SLIDE_LAYOUT" val="a_f"/>
  <p:tag name="KSO_WM_SLIDE_LAYOUT_CNT" val="1_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6:41&quot;,&quot;maxSize&quot;:{&quot;size1&quot;:45},&quot;minSize&quot;:{&quot;size1&quot;:45},&quot;normalSize&quot;:{&quot;size1&quot;:45},&quot;subLayout&quot;:[{&quot;id&quot;:&quot;2021-04-01T15:36:41&quot;,&quot;margin&quot;:{&quot;bottom&quot;:8.467000007629395,&quot;left&quot;:2.9629998207092285,&quot;right&quot;:3.809999942779541,&quot;top&quot;:6.7729997634887695},&quot;type&quot;:0},{&quot;id&quot;:&quot;2021-04-01T15:36:41&quot;,&quot;margin&quot;:{&quot;bottom&quot;:4.657000541687012,&quot;left&quot;:0,&quot;right&quot;:5.079999923706055,&quot;top&quot;:4.657000541687012}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rm&quot;,&quot;text_direction&quot;:&quot;horizontal&quot;,&quot;support_big_font&quot;:true,&quot;fill_id&quot;:&quot;cb509c17ded54b42a5e9a84a0ad13dd5&quot;,&quot;fill_align&quot;:&quot;rm&quot;,&quot;chip_types&quot;:[&quot;header&quot;]},{&quot;text_align&quot;:&quot;lm&quot;,&quot;text_direction&quot;:&quot;horizontal&quot;,&quot;support_features&quot;:[&quot;collage&quot;,&quot;carousel&quot;],&quot;support_big_font&quot;:true,&quot;fill_id&quot;:&quot;e3486b1120c742108a49a661a8c9d9f1&quot;,&quot;fill_align&quot;:&quot;lm&quot;,&quot;chip_types&quot;:[&quot;text&quot;,&quot;picture&quot;,&quot;chart&quot;,&quot;table&quot;]}]]"/>
  <p:tag name="KSO_WM_SLIDE_SIZE" val="960*540"/>
  <p:tag name="KSO_WM_SLIDE_POSITION" val="0*0"/>
  <p:tag name="KSO_WM_CHIP_XID" val="5f229415dda340fd2c9b5869"/>
  <p:tag name="KSO_WM_CHIP_DECFILLPROP" val="[]"/>
  <p:tag name="KSO_WM_CHIP_GROUPID" val="5f229415dda340fd2c9b5868"/>
  <p:tag name="KSO_WM_SLIDE_BK_DARK_LIGHT" val="2"/>
  <p:tag name="KSO_WM_SLIDE_BACKGROUND_TYPE" val="general"/>
  <p:tag name="KSO_WM_SLIDE_SUPPORT_FEATURE_TYPE" val="0"/>
  <p:tag name="KSO_WM_TEMPLATE_ASSEMBLE_XID" val="60656f444054ed1e2fb8068c"/>
  <p:tag name="KSO_WM_TEMPLATE_ASSEMBLE_GROUPID" val="60656f444054ed1e2fb8068c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mM4ODZmNjhlZGZiN2UxZmRlMGZmZGI1YTFkMGNjNzU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1617</Words>
  <Application>WPS 演示</Application>
  <PresentationFormat>宽屏</PresentationFormat>
  <Paragraphs>92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Segoe UI</vt:lpstr>
      <vt:lpstr>等线 Light</vt:lpstr>
      <vt:lpstr>等线</vt:lpstr>
      <vt:lpstr>Office 主题​​</vt:lpstr>
      <vt:lpstr>1_自定义设计方案</vt:lpstr>
      <vt:lpstr>自定义设计方案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经传集团HR 陈泽珊</cp:lastModifiedBy>
  <cp:revision>322</cp:revision>
  <dcterms:created xsi:type="dcterms:W3CDTF">2019-06-19T02:08:00Z</dcterms:created>
  <dcterms:modified xsi:type="dcterms:W3CDTF">2024-04-24T11:23:18Z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244ACA2EB60840989A6E7AD0DF89266E</vt:lpwstr>
  </property>
</Properties>
</file>