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26"/>
  </p:notesMasterIdLst>
  <p:sldIdLst>
    <p:sldId id="280" r:id="rId5"/>
    <p:sldId id="336" r:id="rId6"/>
    <p:sldId id="337" r:id="rId7"/>
    <p:sldId id="338" r:id="rId8"/>
    <p:sldId id="340" r:id="rId9"/>
    <p:sldId id="359" r:id="rId10"/>
    <p:sldId id="360" r:id="rId11"/>
    <p:sldId id="342" r:id="rId12"/>
    <p:sldId id="339" r:id="rId13"/>
    <p:sldId id="341" r:id="rId14"/>
    <p:sldId id="343" r:id="rId15"/>
    <p:sldId id="361" r:id="rId16"/>
    <p:sldId id="346" r:id="rId17"/>
    <p:sldId id="362" r:id="rId18"/>
    <p:sldId id="363" r:id="rId19"/>
    <p:sldId id="364" r:id="rId20"/>
    <p:sldId id="365" r:id="rId21"/>
    <p:sldId id="366" r:id="rId22"/>
    <p:sldId id="375" r:id="rId23"/>
    <p:sldId id="358" r:id="rId24"/>
    <p:sldId id="271" r:id="rId25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498" y="102"/>
      </p:cViewPr>
      <p:guideLst>
        <p:guide orient="horz" pos="211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1" Type="http://schemas.openxmlformats.org/officeDocument/2006/relationships/tags" Target="tags/tag52.xml"/><Relationship Id="rId30" Type="http://schemas.openxmlformats.org/officeDocument/2006/relationships/commentAuthors" Target="commentAuthors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notesMaster" Target="notesMasters/notesMaster1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3" name="图片 2" descr="1920_108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杨春虎丨执业编号： A1120619100003   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总海报108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-700-3809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20.xml"/><Relationship Id="rId16" Type="http://schemas.openxmlformats.org/officeDocument/2006/relationships/tags" Target="../tags/tag19.xml"/><Relationship Id="rId15" Type="http://schemas.openxmlformats.org/officeDocument/2006/relationships/tags" Target="../tags/tag18.xml"/><Relationship Id="rId14" Type="http://schemas.openxmlformats.org/officeDocument/2006/relationships/tags" Target="../tags/tag17.xml"/><Relationship Id="rId13" Type="http://schemas.openxmlformats.org/officeDocument/2006/relationships/tags" Target="../tags/tag16.xml"/><Relationship Id="rId12" Type="http://schemas.openxmlformats.org/officeDocument/2006/relationships/tags" Target="../tags/tag1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0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1.xml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2.xml"/><Relationship Id="rId1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4.xml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5.xml"/><Relationship Id="rId1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6.xml"/><Relationship Id="rId1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7.xml"/><Relationship Id="rId1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8.xml"/><Relationship Id="rId1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9.xml"/><Relationship Id="rId1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3.xml"/><Relationship Id="rId2" Type="http://schemas.openxmlformats.org/officeDocument/2006/relationships/image" Target="../media/image10.png"/><Relationship Id="rId1" Type="http://schemas.openxmlformats.org/officeDocument/2006/relationships/tags" Target="../tags/tag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0.xml"/><Relationship Id="rId1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51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image" Target="../media/image11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33.xml"/><Relationship Id="rId10" Type="http://schemas.openxmlformats.org/officeDocument/2006/relationships/tags" Target="../tags/tag32.xml"/><Relationship Id="rId1" Type="http://schemas.openxmlformats.org/officeDocument/2006/relationships/tags" Target="../tags/tag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4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3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6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7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8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9.xml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价格与价值的关系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719570" y="1221317"/>
            <a:ext cx="4884646" cy="4004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30000"/>
              </a:lnSpc>
            </a:pPr>
            <a:r>
              <a:rPr lang="zh-CN" altLang="en-US" sz="1400" dirty="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西格尔《投资者的未来》</a:t>
            </a:r>
            <a:endParaRPr lang="zh-CN" altLang="en-US" sz="1400" dirty="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fontAlgn="auto">
              <a:lnSpc>
                <a:spcPct val="130000"/>
              </a:lnSpc>
            </a:pPr>
            <a:endParaRPr lang="zh-CN" altLang="en-US" sz="1400" dirty="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fontAlgn="auto">
              <a:lnSpc>
                <a:spcPct val="130000"/>
              </a:lnSpc>
            </a:pPr>
            <a:endParaRPr lang="zh-CN" altLang="en-US" sz="1400" dirty="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fontAlgn="auto">
              <a:lnSpc>
                <a:spcPct val="130000"/>
              </a:lnSpc>
            </a:pPr>
            <a:r>
              <a:rPr lang="zh-CN" altLang="en-US" sz="1400" dirty="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价格波动原理：人们不断调整自己预期变化结果</a:t>
            </a:r>
            <a:endParaRPr lang="zh-CN" altLang="en-US" sz="1400" dirty="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fontAlgn="auto">
              <a:lnSpc>
                <a:spcPct val="130000"/>
              </a:lnSpc>
            </a:pPr>
            <a:r>
              <a:rPr lang="zh-CN" altLang="en-US" sz="1400" dirty="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依据什么标准来调整预期：业绩增速（净利润变化情况）</a:t>
            </a:r>
            <a:endParaRPr lang="zh-CN" altLang="en-US" sz="1400" dirty="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fontAlgn="auto">
              <a:lnSpc>
                <a:spcPct val="130000"/>
              </a:lnSpc>
            </a:pPr>
            <a:endParaRPr lang="zh-CN" altLang="en-US" sz="1400" dirty="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fontAlgn="auto">
              <a:lnSpc>
                <a:spcPct val="130000"/>
              </a:lnSpc>
            </a:pPr>
            <a:r>
              <a:rPr lang="zh-CN" altLang="en-US" sz="1400" u="sng" dirty="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预期增速较高的公司，市场普遍存在高预期，股价也高，一旦低于预期增速，高股价将会难以维持</a:t>
            </a:r>
            <a:endParaRPr lang="zh-CN" altLang="en-US" sz="1400" u="sng" dirty="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fontAlgn="auto">
              <a:lnSpc>
                <a:spcPct val="130000"/>
              </a:lnSpc>
            </a:pPr>
            <a:endParaRPr lang="zh-CN" altLang="en-US" sz="1400" dirty="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fontAlgn="auto">
              <a:lnSpc>
                <a:spcPct val="130000"/>
              </a:lnSpc>
            </a:pPr>
            <a:r>
              <a:rPr lang="zh-CN" altLang="en-US" sz="1400" dirty="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增长率陷阱：增长并不意味着收益，高增长可能对应低收益，取决于股价是否透支未来</a:t>
            </a:r>
            <a:endParaRPr lang="zh-CN" altLang="en-US" sz="1400" dirty="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fontAlgn="auto">
              <a:lnSpc>
                <a:spcPct val="130000"/>
              </a:lnSpc>
            </a:pPr>
            <a:endParaRPr lang="zh-CN" altLang="en-US" sz="1400" dirty="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fontAlgn="auto">
              <a:lnSpc>
                <a:spcPct val="130000"/>
              </a:lnSpc>
            </a:pPr>
            <a:r>
              <a:rPr lang="zh-CN" altLang="en-US" sz="1400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实际业绩影响市场预期 → 投资者跟随调整预期 → 买卖股票 → 推动股价上涨下跌</a:t>
            </a:r>
            <a:endParaRPr lang="zh-CN" altLang="en-US" sz="1400" dirty="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50520" y="5334668"/>
            <a:ext cx="11491595" cy="11703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auto">
              <a:lnSpc>
                <a:spcPct val="130000"/>
              </a:lnSpc>
            </a:pPr>
            <a:r>
              <a:rPr lang="zh-CN" altLang="en-US" b="1" dirty="0">
                <a:solidFill>
                  <a:srgbClr val="C0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业绩超预期，投资者大概率会获得超额收益</a:t>
            </a:r>
            <a:endParaRPr lang="zh-CN" altLang="en-US" b="1" dirty="0">
              <a:solidFill>
                <a:srgbClr val="C00000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 fontAlgn="auto">
              <a:lnSpc>
                <a:spcPct val="130000"/>
              </a:lnSpc>
            </a:pPr>
            <a:r>
              <a:rPr lang="zh-CN" altLang="en-US" b="1" dirty="0">
                <a:solidFill>
                  <a:srgbClr val="C0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超预期的内在逻辑：实际业绩高于市场预期 → 投资者跟随调高预期 → 买入股票 → 股价</a:t>
            </a:r>
            <a:r>
              <a:rPr lang="zh-CN" altLang="en-US" b="1" dirty="0" smtClean="0">
                <a:solidFill>
                  <a:srgbClr val="C0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上涨</a:t>
            </a:r>
            <a:endParaRPr lang="en-US" altLang="zh-CN" b="1" dirty="0" smtClean="0">
              <a:solidFill>
                <a:srgbClr val="C00000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 fontAlgn="auto">
              <a:lnSpc>
                <a:spcPct val="130000"/>
              </a:lnSpc>
            </a:pPr>
            <a:r>
              <a:rPr lang="zh-CN" altLang="en-US" b="1" dirty="0" smtClean="0">
                <a:solidFill>
                  <a:srgbClr val="C0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业绩增速的持续保持，调高投资者预期，资金选股，趋势持股，业绩未来</a:t>
            </a:r>
            <a:endParaRPr lang="zh-CN" altLang="en-US" b="1" dirty="0">
              <a:solidFill>
                <a:srgbClr val="C00000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2396" y="1221317"/>
            <a:ext cx="5544002" cy="3054388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3" name="文本框 12"/>
          <p:cNvSpPr txBox="1"/>
          <p:nvPr/>
        </p:nvSpPr>
        <p:spPr>
          <a:xfrm>
            <a:off x="286385" y="4528416"/>
            <a:ext cx="6296025" cy="6502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auto">
              <a:lnSpc>
                <a:spcPct val="130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股价波动变化，依赖业绩增速与投资者预期的比较</a:t>
            </a:r>
            <a:endParaRPr lang="zh-CN" altLang="en-US" sz="1400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 algn="ctr" fontAlgn="auto">
              <a:lnSpc>
                <a:spcPct val="130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高于预期，股价上涨，低于预期，股价下跌</a:t>
            </a:r>
            <a:endParaRPr lang="zh-CN" altLang="en-US" sz="1400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2712" y="883516"/>
            <a:ext cx="739775" cy="10452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超预期的正确理解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75509" y="737235"/>
            <a:ext cx="9240982" cy="5005532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088366" y="5742767"/>
            <a:ext cx="1001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题材讲故事，超预期不等于赚钱，投资属于风投，不能快速长大，最终半死不活</a:t>
            </a:r>
            <a:endParaRPr lang="en-US" altLang="zh-CN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业绩长期不稳定的题材股，很难一飞冲天，业绩稳定代表基本盘稳定，有故事才好起飞</a:t>
            </a:r>
            <a:endParaRPr lang="zh-CN" altLang="en-US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超预期的正确理解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088365" y="5903707"/>
            <a:ext cx="1001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题材讲故事，超预期不等于赚钱，投资属于风投，不能快速长大，最终半死不活</a:t>
            </a:r>
            <a:endParaRPr lang="en-US" altLang="zh-CN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业绩长期不稳定的题材股，很难一飞冲天，业绩稳定代表基本盘稳定，有故事才好起飞</a:t>
            </a:r>
            <a:endParaRPr lang="zh-CN" altLang="en-US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6948" y="737235"/>
            <a:ext cx="9538102" cy="516647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滚动控盘，智尊寻龙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滚动控盘</a:t>
            </a:r>
            <a:r>
              <a:rPr lang="en-US" altLang="zh-CN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-</a:t>
            </a:r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三线上移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0765" y="5989605"/>
            <a:ext cx="1001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有控盘不一定涨到最后，涨到最后一定有控盘，业绩稳定，股价长期稳定</a:t>
            </a:r>
            <a:endParaRPr lang="en-US" altLang="zh-CN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滚动</a:t>
            </a:r>
            <a:r>
              <a:rPr lang="en-US" altLang="zh-CN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控盘</a:t>
            </a:r>
            <a:r>
              <a:rPr lang="en-US" altLang="zh-CN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</a:t>
            </a:r>
            <a:r>
              <a:rPr lang="en-US" altLang="zh-CN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三线上移，照龙寻龙，热点板块找龙头</a:t>
            </a:r>
            <a:endParaRPr lang="zh-CN" altLang="en-US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6546" y="739302"/>
            <a:ext cx="9738908" cy="527524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滚动控盘</a:t>
            </a:r>
            <a:r>
              <a:rPr lang="en-US" altLang="zh-CN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-</a:t>
            </a:r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三线上移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0765" y="5989605"/>
            <a:ext cx="1001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有控盘不一定涨到最后，涨到最后一定有控盘，业绩稳定，股价长期稳定</a:t>
            </a:r>
            <a:endParaRPr lang="en-US" altLang="zh-CN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滚动</a:t>
            </a:r>
            <a:r>
              <a:rPr lang="en-US" altLang="zh-CN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控盘</a:t>
            </a:r>
            <a:r>
              <a:rPr lang="en-US" altLang="zh-CN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</a:t>
            </a:r>
            <a:r>
              <a:rPr lang="en-US" altLang="zh-CN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三线上移，照龙寻龙，热点板块找龙头，龙头特征：涨停</a:t>
            </a:r>
            <a:r>
              <a:rPr lang="en-US" altLang="zh-CN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</a:t>
            </a:r>
            <a:r>
              <a:rPr lang="zh-CN" altLang="en-US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突破</a:t>
            </a:r>
            <a:endParaRPr lang="zh-CN" altLang="en-US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00057" y="737235"/>
            <a:ext cx="9696684" cy="52523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滚动控盘</a:t>
            </a:r>
            <a:r>
              <a:rPr lang="en-US" altLang="zh-CN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-</a:t>
            </a:r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三线上移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0765" y="5989605"/>
            <a:ext cx="1001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有控盘不一定涨到最后，涨到最后一定有控盘，业绩稳定，股价长期稳定</a:t>
            </a:r>
            <a:endParaRPr lang="en-US" altLang="zh-CN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滚动</a:t>
            </a:r>
            <a:r>
              <a:rPr lang="en-US" altLang="zh-CN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控盘</a:t>
            </a:r>
            <a:r>
              <a:rPr lang="en-US" altLang="zh-CN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</a:t>
            </a:r>
            <a:r>
              <a:rPr lang="en-US" altLang="zh-CN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三线上移，照龙寻龙，热点板块找龙头，龙头特征：涨停</a:t>
            </a:r>
            <a:r>
              <a:rPr lang="en-US" altLang="zh-CN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</a:t>
            </a:r>
            <a:r>
              <a:rPr lang="zh-CN" altLang="en-US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突破</a:t>
            </a:r>
            <a:endParaRPr lang="zh-CN" altLang="en-US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47658" y="737235"/>
            <a:ext cx="9696684" cy="52523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滚动控盘</a:t>
            </a:r>
            <a:r>
              <a:rPr lang="en-US" altLang="zh-CN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-</a:t>
            </a:r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三线上移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0765" y="5989605"/>
            <a:ext cx="1001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有控盘不一定涨到最后，涨到最后一定有控盘，业绩稳定，股价长期稳定</a:t>
            </a:r>
            <a:endParaRPr lang="en-US" altLang="zh-CN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滚动</a:t>
            </a:r>
            <a:r>
              <a:rPr lang="en-US" altLang="zh-CN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控盘</a:t>
            </a:r>
            <a:r>
              <a:rPr lang="en-US" altLang="zh-CN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</a:t>
            </a:r>
            <a:r>
              <a:rPr lang="en-US" altLang="zh-CN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三线上移，照龙寻龙，热点板块找龙头，龙头特征：涨停</a:t>
            </a:r>
            <a:r>
              <a:rPr lang="en-US" altLang="zh-CN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</a:t>
            </a:r>
            <a:r>
              <a:rPr lang="zh-CN" altLang="en-US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突破</a:t>
            </a:r>
            <a:endParaRPr lang="zh-CN" altLang="en-US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00057" y="737235"/>
            <a:ext cx="9696683" cy="52523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滚动控盘</a:t>
            </a:r>
            <a:r>
              <a:rPr lang="en-US" altLang="zh-CN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-</a:t>
            </a:r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三线上移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0765" y="5989605"/>
            <a:ext cx="1001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有控盘不一定涨到最后，涨到最后一定有控盘，业绩稳定，股价长期稳定</a:t>
            </a:r>
            <a:endParaRPr lang="en-US" altLang="zh-CN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滚动</a:t>
            </a:r>
            <a:r>
              <a:rPr lang="en-US" altLang="zh-CN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控盘</a:t>
            </a:r>
            <a:r>
              <a:rPr lang="en-US" altLang="zh-CN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</a:t>
            </a:r>
            <a:r>
              <a:rPr lang="en-US" altLang="zh-CN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三线上移，照龙寻龙，热点板块找龙头</a:t>
            </a:r>
            <a:endParaRPr lang="zh-CN" altLang="en-US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47658" y="737235"/>
            <a:ext cx="9696683" cy="52523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智尊 拷贝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杨春虎</a:t>
            </a:r>
            <a:endParaRPr lang="zh-CN" altLang="en-US" sz="25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执业编号:A1120619100003</a:t>
            </a:r>
            <a:endParaRPr lang="zh-CN" altLang="en-US" sz="16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经传多赢投研总监／软件产品架构师， 北京大学金融系毕业， 从业十余年，坚持以资金推动论为研究核心，形成了以机构思路选股，游资思路跟踪的稳健投资模型。独创双龙战法，机构分析战法等软件经典战法，深受广大用户的喜爱。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76350" y="1181735"/>
            <a:ext cx="5580380" cy="20034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90000"/>
              </a:lnSpc>
            </a:pPr>
            <a:r>
              <a:rPr lang="zh-CN" altLang="en-US" sz="7200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滚动控盘</a:t>
            </a:r>
            <a:endParaRPr lang="en-US" altLang="zh-CN" sz="7200" dirty="0" smtClean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  <a:p>
            <a:pPr algn="l">
              <a:lnSpc>
                <a:spcPct val="90000"/>
              </a:lnSpc>
            </a:pPr>
            <a:r>
              <a:rPr lang="zh-CN" altLang="en-US" sz="7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智</a:t>
            </a:r>
            <a:r>
              <a:rPr lang="zh-CN" altLang="en-US" sz="7200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尊寻龙</a:t>
            </a:r>
            <a:endParaRPr lang="en-US" altLang="zh-CN" sz="7200" dirty="0" smtClean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68922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4</a:t>
            </a:r>
            <a:r>
              <a:rPr sz="2600" dirty="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25</a:t>
            </a:r>
            <a:r>
              <a:rPr sz="2600" dirty="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5" name="图片 24" descr="图层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58455" y="1109980"/>
            <a:ext cx="3730625" cy="46742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420745" y="1963420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106545" y="2847975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420745" y="3732530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975225" y="174625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重视业绩与分红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6"/>
            </p:custDataLst>
          </p:nvPr>
        </p:nvSpPr>
        <p:spPr>
          <a:xfrm>
            <a:off x="4246245" y="166306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4182745" y="342963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4182745" y="254635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4975225" y="262953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预期与股价的关系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4975225" y="351282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智尊寻龙滚动控盘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重视业绩与分红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关注多分红方向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88365" y="5903707"/>
            <a:ext cx="1001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业绩稳定股价长期稳定，业绩大幅波动，股价长期大幅波动</a:t>
            </a:r>
            <a:endParaRPr lang="en-US" altLang="zh-CN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选择大于努力，政策引导多分红，回避分不了红</a:t>
            </a:r>
            <a:endParaRPr lang="zh-CN" altLang="en-US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655" y="876446"/>
            <a:ext cx="3103419" cy="48880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1886" y="864861"/>
            <a:ext cx="3152702" cy="48880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9364" y="876445"/>
            <a:ext cx="3438105" cy="239547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9365" y="3400162"/>
            <a:ext cx="3438105" cy="23643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/>
          <a:srcRect t="10399" b="20277"/>
          <a:stretch>
            <a:fillRect/>
          </a:stretch>
        </p:blipFill>
        <p:spPr>
          <a:xfrm>
            <a:off x="6455957" y="861191"/>
            <a:ext cx="2009153" cy="490330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custDataLst>
      <p:tags r:id="rId6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概念股的业绩特征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88365" y="5903707"/>
            <a:ext cx="1001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股价的高波动源于业绩的高波动，预期和故事成为炒作核心</a:t>
            </a:r>
            <a:endParaRPr lang="en-US" altLang="zh-CN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故事最后，面对真实业绩，股价跟随业绩</a:t>
            </a:r>
            <a:endParaRPr lang="zh-CN" altLang="en-US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9298" y="737235"/>
            <a:ext cx="9538101" cy="516647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价值股的业绩特征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88365" y="5903707"/>
            <a:ext cx="1001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股价长期与业绩方向一致</a:t>
            </a:r>
            <a:endParaRPr lang="en-US" altLang="zh-CN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龙头净利润稳定，巩固龙头地位，业绩稳定能分红</a:t>
            </a:r>
            <a:endParaRPr lang="zh-CN" altLang="en-US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6948" y="737235"/>
            <a:ext cx="9538102" cy="516647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预期与股价的关系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价格与未来的关系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53007" y="4806919"/>
            <a:ext cx="728598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股价围绕价值上下波动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价值长期向上，股票价格长期趋势向上，反之向下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价值为里，价格为表，价格代表对</a:t>
            </a:r>
            <a:r>
              <a:rPr lang="zh-CN" altLang="en-US" sz="1700" b="1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未来价值</a:t>
            </a:r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的预期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价格与价值存在短期背离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026" y="1598208"/>
            <a:ext cx="3994471" cy="274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98207"/>
            <a:ext cx="4417478" cy="274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2.xml><?xml version="1.0" encoding="utf-8"?>
<p:tagLst xmlns:p="http://schemas.openxmlformats.org/presentationml/2006/main">
  <p:tag name="KSO_WM_UNIT_PLACING_PICTURE_USER_VIEWPORT" val="{&quot;height&quot;:7361,&quot;width&quot;:5875}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4.xml><?xml version="1.0" encoding="utf-8"?>
<p:tagLst xmlns:p="http://schemas.openxmlformats.org/presentationml/2006/main">
  <p:tag name="KSO_WM_DIAGRAM_VIRTUALLY_FRAME" val="{&quot;height&quot;:224.8,&quot;left&quot;:269.35,&quot;top&quot;:130.95,&quot;width&quot;:599.5}"/>
</p:tagLst>
</file>

<file path=ppt/tags/tag25.xml><?xml version="1.0" encoding="utf-8"?>
<p:tagLst xmlns:p="http://schemas.openxmlformats.org/presentationml/2006/main">
  <p:tag name="KSO_WM_DIAGRAM_VIRTUALLY_FRAME" val="{&quot;height&quot;:224.8,&quot;left&quot;:269.35,&quot;top&quot;:130.95,&quot;width&quot;:599.5}"/>
</p:tagLst>
</file>

<file path=ppt/tags/tag26.xml><?xml version="1.0" encoding="utf-8"?>
<p:tagLst xmlns:p="http://schemas.openxmlformats.org/presentationml/2006/main">
  <p:tag name="KSO_WM_DIAGRAM_VIRTUALLY_FRAME" val="{&quot;height&quot;:224.8,&quot;left&quot;:269.35,&quot;top&quot;:130.95,&quot;width&quot;:599.5}"/>
</p:tagLst>
</file>

<file path=ppt/tags/tag27.xml><?xml version="1.0" encoding="utf-8"?>
<p:tagLst xmlns:p="http://schemas.openxmlformats.org/presentationml/2006/main">
  <p:tag name="KSO_WM_DIAGRAM_VIRTUALLY_FRAME" val="{&quot;height&quot;:224.8,&quot;left&quot;:269.35,&quot;top&quot;:130.95,&quot;width&quot;:599.5}"/>
</p:tagLst>
</file>

<file path=ppt/tags/tag28.xml><?xml version="1.0" encoding="utf-8"?>
<p:tagLst xmlns:p="http://schemas.openxmlformats.org/presentationml/2006/main">
  <p:tag name="KSO_WM_DIAGRAM_VIRTUALLY_FRAME" val="{&quot;height&quot;:224.8,&quot;left&quot;:269.35,&quot;top&quot;:130.95,&quot;width&quot;:599.5}"/>
</p:tagLst>
</file>

<file path=ppt/tags/tag29.xml><?xml version="1.0" encoding="utf-8"?>
<p:tagLst xmlns:p="http://schemas.openxmlformats.org/presentationml/2006/main">
  <p:tag name="KSO_WM_DIAGRAM_VIRTUALLY_FRAME" val="{&quot;height&quot;:224.8,&quot;left&quot;:269.35,&quot;top&quot;:130.95,&quot;width&quot;:599.5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DIAGRAM_VIRTUALLY_FRAME" val="{&quot;height&quot;:224.8,&quot;left&quot;:269.35,&quot;top&quot;:130.95,&quot;width&quot;:599.5}"/>
</p:tagLst>
</file>

<file path=ppt/tags/tag31.xml><?xml version="1.0" encoding="utf-8"?>
<p:tagLst xmlns:p="http://schemas.openxmlformats.org/presentationml/2006/main">
  <p:tag name="KSO_WM_DIAGRAM_VIRTUALLY_FRAME" val="{&quot;height&quot;:224.8,&quot;left&quot;:269.35,&quot;top&quot;:130.95,&quot;width&quot;:599.5}"/>
</p:tagLst>
</file>

<file path=ppt/tags/tag32.xml><?xml version="1.0" encoding="utf-8"?>
<p:tagLst xmlns:p="http://schemas.openxmlformats.org/presentationml/2006/main">
  <p:tag name="KSO_WM_DIAGRAM_VIRTUALLY_FRAME" val="{&quot;height&quot;:224.8,&quot;left&quot;:269.35,&quot;top&quot;:130.95,&quot;width&quot;:599.5}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PP_MARK_KEY" val="7fb726d2-c86b-42c1-b34d-3bbbdc299f5d"/>
  <p:tag name="COMMONDATA" val="eyJoZGlkIjoiNzcwN2EyNDZjZTA2ODVhZTc3ZDAzY2QyMDBhMDQyMzQifQ==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1306</Words>
  <Application>WPS 演示</Application>
  <PresentationFormat>宽屏</PresentationFormat>
  <Paragraphs>113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21</vt:i4>
      </vt:variant>
    </vt:vector>
  </HeadingPairs>
  <TitlesOfParts>
    <vt:vector size="41" baseType="lpstr">
      <vt:lpstr>Arial</vt:lpstr>
      <vt:lpstr>宋体</vt:lpstr>
      <vt:lpstr>Wingdings</vt:lpstr>
      <vt:lpstr>微软雅黑</vt:lpstr>
      <vt:lpstr>Wingdings</vt:lpstr>
      <vt:lpstr>优设标题黑</vt:lpstr>
      <vt:lpstr>微软雅黑 Light</vt:lpstr>
      <vt:lpstr>思源黑体 CN Normal</vt:lpstr>
      <vt:lpstr>思源黑体 CN Medium</vt:lpstr>
      <vt:lpstr>思源黑体 CN Light</vt:lpstr>
      <vt:lpstr>思源黑体 CN Bold</vt:lpstr>
      <vt:lpstr>思源黑体 CN Regular</vt:lpstr>
      <vt:lpstr>Impact</vt:lpstr>
      <vt:lpstr>Arial Unicode MS</vt:lpstr>
      <vt:lpstr>Calibri</vt:lpstr>
      <vt:lpstr>等线 Light</vt:lpstr>
      <vt:lpstr>等线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俏俏</cp:lastModifiedBy>
  <cp:revision>277</cp:revision>
  <dcterms:created xsi:type="dcterms:W3CDTF">2019-06-19T02:08:00Z</dcterms:created>
  <dcterms:modified xsi:type="dcterms:W3CDTF">2024-04-25T06:41:10Z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2052-12.1.0.16729</vt:lpwstr>
  </property>
  <property fmtid="{D5CDD505-2E9C-101B-9397-08002B2CF9AE}" pid="3" name="ICV">
    <vt:lpwstr>311AED3414FF4480A4398A95AD4F4BC4_13</vt:lpwstr>
  </property>
</Properties>
</file>