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640" r:id="rId3"/>
    <p:sldId id="481" r:id="rId4"/>
    <p:sldId id="329" r:id="rId5"/>
    <p:sldId id="880" r:id="rId6"/>
    <p:sldId id="791" r:id="rId7"/>
    <p:sldId id="835" r:id="rId8"/>
    <p:sldId id="842" r:id="rId9"/>
    <p:sldId id="874" r:id="rId10"/>
    <p:sldId id="838" r:id="rId11"/>
    <p:sldId id="873" r:id="rId12"/>
    <p:sldId id="875" r:id="rId13"/>
    <p:sldId id="840" r:id="rId14"/>
    <p:sldId id="876" r:id="rId15"/>
    <p:sldId id="877" r:id="rId16"/>
    <p:sldId id="878" r:id="rId17"/>
    <p:sldId id="879" r:id="rId18"/>
    <p:sldId id="841" r:id="rId19"/>
    <p:sldId id="887" r:id="rId20"/>
    <p:sldId id="819" r:id="rId21"/>
    <p:sldId id="882" r:id="rId22"/>
    <p:sldId id="883" r:id="rId23"/>
    <p:sldId id="884" r:id="rId24"/>
    <p:sldId id="885" r:id="rId25"/>
    <p:sldId id="886" r:id="rId26"/>
    <p:sldId id="820" r:id="rId27"/>
    <p:sldId id="821" r:id="rId28"/>
    <p:sldId id="833" r:id="rId29"/>
    <p:sldId id="822" r:id="rId30"/>
    <p:sldId id="823" r:id="rId31"/>
    <p:sldId id="824" r:id="rId32"/>
    <p:sldId id="834" r:id="rId33"/>
    <p:sldId id="825" r:id="rId34"/>
    <p:sldId id="826" r:id="rId35"/>
    <p:sldId id="827" r:id="rId36"/>
    <p:sldId id="482" r:id="rId37"/>
    <p:sldId id="868" r:id="rId38"/>
    <p:sldId id="869" r:id="rId39"/>
    <p:sldId id="916" r:id="rId40"/>
    <p:sldId id="866" r:id="rId41"/>
    <p:sldId id="272" r:id="rId42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60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134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91210"/>
            <a:ext cx="1219263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经传多赢投资顾问:陈锵行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执业编号:A1120620020001 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tags" Target="../tags/tag32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22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23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24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25.png"/><Relationship Id="rId1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28.jpeg"/><Relationship Id="rId7" Type="http://schemas.openxmlformats.org/officeDocument/2006/relationships/tags" Target="../tags/tag66.xml"/><Relationship Id="rId6" Type="http://schemas.openxmlformats.org/officeDocument/2006/relationships/image" Target="../media/image27.jpeg"/><Relationship Id="rId5" Type="http://schemas.openxmlformats.org/officeDocument/2006/relationships/tags" Target="../tags/tag65.xml"/><Relationship Id="rId4" Type="http://schemas.openxmlformats.org/officeDocument/2006/relationships/image" Target="../media/image26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68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4.xml"/><Relationship Id="rId3" Type="http://schemas.openxmlformats.org/officeDocument/2006/relationships/image" Target="../media/image31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32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34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33.png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image" Target="../media/image36.png"/><Relationship Id="rId3" Type="http://schemas.openxmlformats.org/officeDocument/2006/relationships/tags" Target="../tags/tag85.xml"/><Relationship Id="rId2" Type="http://schemas.openxmlformats.org/officeDocument/2006/relationships/image" Target="../media/image35.png"/><Relationship Id="rId1" Type="http://schemas.openxmlformats.org/officeDocument/2006/relationships/tags" Target="../tags/tag8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../media/image38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37.png"/><Relationship Id="rId1" Type="http://schemas.openxmlformats.org/officeDocument/2006/relationships/tags" Target="../tags/tag8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41.png"/><Relationship Id="rId7" Type="http://schemas.openxmlformats.org/officeDocument/2006/relationships/tags" Target="../tags/tag97.xml"/><Relationship Id="rId6" Type="http://schemas.openxmlformats.org/officeDocument/2006/relationships/image" Target="../media/image40.png"/><Relationship Id="rId5" Type="http://schemas.openxmlformats.org/officeDocument/2006/relationships/tags" Target="../tags/tag96.xml"/><Relationship Id="rId4" Type="http://schemas.openxmlformats.org/officeDocument/2006/relationships/image" Target="../media/image39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9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1.xml"/><Relationship Id="rId3" Type="http://schemas.openxmlformats.org/officeDocument/2006/relationships/image" Target="../media/image42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7.xml"/><Relationship Id="rId5" Type="http://schemas.openxmlformats.org/officeDocument/2006/relationships/image" Target="../media/image46.png"/><Relationship Id="rId4" Type="http://schemas.openxmlformats.org/officeDocument/2006/relationships/tags" Target="../tags/tag106.xml"/><Relationship Id="rId3" Type="http://schemas.openxmlformats.org/officeDocument/2006/relationships/image" Target="../media/image45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47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7.xml"/><Relationship Id="rId4" Type="http://schemas.openxmlformats.org/officeDocument/2006/relationships/image" Target="../media/image50.png"/><Relationship Id="rId3" Type="http://schemas.openxmlformats.org/officeDocument/2006/relationships/tags" Target="../tags/tag116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image" Target="../media/image51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6.xml"/><Relationship Id="rId2" Type="http://schemas.openxmlformats.org/officeDocument/2006/relationships/image" Target="../media/image52.png"/><Relationship Id="rId1" Type="http://schemas.openxmlformats.org/officeDocument/2006/relationships/tags" Target="../tags/tag125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8.xml"/><Relationship Id="rId2" Type="http://schemas.openxmlformats.org/officeDocument/2006/relationships/image" Target="../media/image53.png"/><Relationship Id="rId1" Type="http://schemas.openxmlformats.org/officeDocument/2006/relationships/tags" Target="../tags/tag1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9.xml"/><Relationship Id="rId1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0.xml"/><Relationship Id="rId1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1.xml"/><Relationship Id="rId1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2.xml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18.png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19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4385" y="1948180"/>
            <a:ext cx="718058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启动龙头战法汇总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785" y="800735"/>
            <a:ext cx="3199130" cy="5274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20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点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555" y="1069975"/>
            <a:ext cx="7442835" cy="5267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" y="771525"/>
            <a:ext cx="7857490" cy="57480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98245" y="1131570"/>
            <a:ext cx="9794875" cy="445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启动龙头五星评判标准      （符合一条获得一个星）</a:t>
            </a:r>
            <a:endParaRPr lang="zh-CN" altLang="en-US" sz="32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28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1、分化两天都是阳线 </a:t>
            </a:r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2、属于风口板块</a:t>
            </a:r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3、符合弱转强</a:t>
            </a:r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4、趋势龙变启动龙</a:t>
            </a:r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5、平均股价资金翻红</a:t>
            </a:r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跌破蓝线扣一颗星，跌破熊线则全扣</a:t>
            </a:r>
            <a:endParaRPr lang="zh-CN" altLang="en-US" sz="2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符合分化两天都是阳线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50055" y="838200"/>
            <a:ext cx="3516630" cy="5490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属于风口板块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9390" y="1080135"/>
            <a:ext cx="11793855" cy="3121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符合弱转强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51305" y="829310"/>
            <a:ext cx="8943975" cy="56864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48960" y="621728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68095" y="883920"/>
            <a:ext cx="9858375" cy="5596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66395" y="732790"/>
            <a:ext cx="103441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启动龙头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：容易选到首波启动的龙头，而且分歧给买点上车机会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趋势龙头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：处于强势拉升区间，选出来后短期买点比较难找</a:t>
            </a:r>
            <a:b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br>
            <a:r>
              <a:rPr lang="zh-CN" altLang="en-US" sz="28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回档龙头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：回撤的力度过大，有机会龙头要倒下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8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接力龙头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：属于第二波、第三波的机会，获利盘较多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272473" y="71755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启动龙头战法</a:t>
            </a:r>
            <a:endParaRPr kumimoji="0" lang="zh-CN" altLang="en-US" sz="4200" b="0" i="0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7955" y="2646045"/>
            <a:ext cx="3810000" cy="189484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12590" y="2646680"/>
            <a:ext cx="3990340" cy="18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57565" y="2722245"/>
            <a:ext cx="3810000" cy="1894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1025525" y="5086350"/>
            <a:ext cx="952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Normal" panose="020B0400000000000000" charset="-122"/>
                <a:ea typeface="思源黑体 CN Normal" panose="020B0400000000000000" charset="-122"/>
              </a:rPr>
              <a:t>优选从</a:t>
            </a:r>
            <a:r>
              <a:rPr lang="zh-CN" altLang="en-US" sz="36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趋势龙头</a:t>
            </a:r>
            <a:r>
              <a:rPr lang="zh-CN" altLang="en-US" sz="32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过渡到</a:t>
            </a:r>
            <a:r>
              <a:rPr lang="zh-CN" altLang="en-US" sz="36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启动龙头</a:t>
            </a:r>
            <a:r>
              <a:rPr lang="zh-CN" altLang="en-US" sz="2800">
                <a:latin typeface="思源黑体 CN Normal" panose="020B0400000000000000" charset="-122"/>
                <a:ea typeface="思源黑体 CN Normal" panose="020B0400000000000000" charset="-122"/>
              </a:rPr>
              <a:t>的个股</a:t>
            </a:r>
            <a:endParaRPr lang="zh-CN" altLang="en-US" sz="28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9275" y="1012825"/>
            <a:ext cx="107061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很多用户不知道啥叫“满江红”，其实是一个非常简单实用的选股技巧，个股分化过程中全是红色的阳线，我们就称之为满江红，往往代表个股在横盘过程中主力承接力度强，认可度高，这类型的个股参与买点2的机会能提升胜率。满江红个股的买点也是适用启动龙头买点一、买点二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59690"/>
            <a:ext cx="5645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满江红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1934845"/>
            <a:ext cx="4227195" cy="4232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80" y="1934845"/>
            <a:ext cx="3772535" cy="45046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买卖点教学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03925" y="1270635"/>
            <a:ext cx="5437505" cy="352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</a:rPr>
              <a:t>行情解读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</a:rPr>
              <a:t>战法教学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</a:rPr>
              <a:t>买卖点教学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73955" y="1332230"/>
            <a:ext cx="955040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8280" y="1167130"/>
            <a:ext cx="1086040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【日线死叉末端的买点】：死叉三天后，回踩支撑位的阴线，那么常用是哪些支撑位？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1、 智能交易蓝线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2、箱体下沿支撑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、熊线（创业板比较多）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、辅助线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、缺口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买点</a:t>
            </a:r>
            <a:r>
              <a:rPr kumimoji="0" lang="en-US" altLang="zh-CN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：支撑位买点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2840" y="2580640"/>
            <a:ext cx="8455660" cy="2099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智能交易蓝线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3240" y="888365"/>
            <a:ext cx="9320530" cy="56749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8489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0" y="704850"/>
            <a:ext cx="5264785" cy="582993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熊线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6220" y="808990"/>
            <a:ext cx="5578475" cy="56089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714750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88670"/>
            <a:ext cx="5156200" cy="56794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70960" y="685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箱体下沿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(</a:t>
            </a: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水下支撑位</a:t>
            </a:r>
            <a:r>
              <a:rPr lang="en-US" altLang="zh-CN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)</a:t>
            </a:r>
            <a:endParaRPr lang="en-US" altLang="zh-CN" sz="36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27955" y="1128395"/>
            <a:ext cx="6890385" cy="30073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150485" y="62884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240" y="913130"/>
            <a:ext cx="5953125" cy="487489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74570" y="5969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辅助线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03670" y="913130"/>
            <a:ext cx="5688330" cy="46609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639185" y="588899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交易细节</a:t>
            </a:r>
            <a:endParaRPr kumimoji="0" lang="zh-CN" altLang="en-US" sz="42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4480" y="904875"/>
            <a:ext cx="1179322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一、持股周期：不超过</a:t>
            </a:r>
            <a:r>
              <a:rPr lang="en-US" altLang="zh-CN" sz="28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天</a:t>
            </a:r>
            <a:endParaRPr lang="zh-CN" altLang="en-US" sz="28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（参与启动龙头往往是死叉初期【分化前三天】，因为强势龙头股分化时间不会超过</a:t>
            </a:r>
            <a:r>
              <a:rPr lang="en-US" altLang="zh-CN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3-4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天，赚取的是高位反包的利润）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/>
          </a:p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7010" y="2303780"/>
            <a:ext cx="4695825" cy="3117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8880" y="2169795"/>
            <a:ext cx="3660775" cy="3499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76335" y="2216785"/>
            <a:ext cx="3415665" cy="32048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939800"/>
            <a:ext cx="845375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二、买点：只买绿盘，不买红盘</a:t>
            </a:r>
            <a:endParaRPr lang="zh-CN" altLang="en-US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智能交易蓝线，厂字型水下支撑位，熊线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、分化第二天下午（绿盘），或第三天早盘（绿盘）找买点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、当天光头阴线击穿智能交易蓝线，先备选观望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、尽量做厂字型走势的，水下低吸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en-US" altLang="zh-CN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、跌破熊线则不参与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、当天红盘的个股，也作为备选看下一天绿盘机会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61350" y="1787525"/>
            <a:ext cx="3833495" cy="3395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1409700"/>
            <a:ext cx="6830695" cy="43827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05370" y="1186180"/>
            <a:ext cx="433832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分化第三天绿盘的看技巧</a:t>
            </a:r>
            <a:endParaRPr lang="zh-CN" altLang="en-US" sz="2400" b="1"/>
          </a:p>
          <a:p>
            <a:endParaRPr lang="zh-CN" altLang="en-US"/>
          </a:p>
          <a:p>
            <a:r>
              <a:rPr lang="zh-CN" altLang="en-US"/>
              <a:t>一、早盘先看是不是单边下跌，单边下跌就尾盘再看是否跌破支撑位再考虑买入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二、站上黄色分时均线的回踩能否企稳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95" y="3296920"/>
            <a:ext cx="4904105" cy="3053715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买点</a:t>
            </a:r>
            <a:endParaRPr kumimoji="0" lang="zh-CN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7747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思源黑体 CN Normal" panose="020B0400000000000000" charset="-122"/>
                <a:ea typeface="思源黑体 CN Normal" panose="020B0400000000000000" charset="-122"/>
              </a:rPr>
              <a:t>启动龙头买点在哪？</a:t>
            </a:r>
            <a:endParaRPr lang="zh-CN" altLang="en-US" sz="28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983355" y="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重要知识点</a:t>
            </a:r>
            <a:endParaRPr lang="zh-CN" altLang="en-US" sz="42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235075"/>
            <a:ext cx="125939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启动龙头的买点就两个时间段，分化第二天的下午（绿盘），或分化第三天的早盘（绿盘）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2085" y="1695450"/>
            <a:ext cx="11734800" cy="4883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2085" y="1695450"/>
            <a:ext cx="4658995" cy="17411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水下低吸</a:t>
            </a:r>
            <a:endParaRPr 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28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水下低吸：</a:t>
            </a:r>
            <a:br>
              <a:rPr lang="en-US" sz="2400" b="1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</a:b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看</a:t>
            </a:r>
            <a:r>
              <a:rPr lang="zh-CN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多天分时图</a:t>
            </a: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更清晰！</a:t>
            </a:r>
            <a:endParaRPr lang="zh-CN" sz="24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适用于震荡行情！</a:t>
            </a:r>
            <a:endParaRPr lang="zh-CN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7200" y="1622425"/>
            <a:ext cx="9458325" cy="3723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三、启动龙头战法的卖点：</a:t>
            </a:r>
            <a:endParaRPr lang="zh-CN" altLang="en-US" sz="4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1、出现拉升不涨停，果断获利了结</a:t>
            </a: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2、持股两天不拉升，果断离场</a:t>
            </a: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3、涨停板（不能烂板）则多持有一天，看是否连板</a:t>
            </a: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.</a:t>
            </a:r>
            <a:endParaRPr lang="en-US" altLang="zh-CN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en-US" altLang="zh-CN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、跌破成本价</a:t>
            </a: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个点止损，可以观察</a:t>
            </a: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分钟是否收回</a:t>
            </a: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77520" y="844867"/>
            <a:ext cx="5080000" cy="2584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ea typeface="宋体" panose="02010600030101010101" pitchFamily="2" charset="-122"/>
              </a:rPr>
              <a:t>拉升的时候，可以打开分时，看分时的成交量，突然放大的，配合</a:t>
            </a:r>
            <a:r>
              <a:rPr lang="zh-CN" b="1">
                <a:solidFill>
                  <a:srgbClr val="F32784"/>
                </a:solidFill>
                <a:ea typeface="宋体" panose="02010600030101010101" pitchFamily="2" charset="-122"/>
              </a:rPr>
              <a:t>主力动向、超级单</a:t>
            </a:r>
            <a:r>
              <a:rPr lang="zh-CN" b="0">
                <a:ea typeface="宋体" panose="02010600030101010101" pitchFamily="2" charset="-122"/>
              </a:rPr>
              <a:t>去看，能同步出现的话当天就比较强比如像金龙羽今天冲高没有涨停，虽然有超级单，但是黄色的委托没有成交，对于股价没有影响，</a:t>
            </a:r>
            <a:endParaRPr lang="zh-CN" b="0">
              <a:ea typeface="宋体" panose="02010600030101010101" pitchFamily="2" charset="-122"/>
            </a:endParaRPr>
          </a:p>
          <a:p>
            <a:pPr indent="0"/>
            <a:r>
              <a:rPr lang="zh-CN" b="1">
                <a:solidFill>
                  <a:srgbClr val="FF0000"/>
                </a:solidFill>
                <a:ea typeface="宋体" panose="02010600030101010101" pitchFamily="2" charset="-122"/>
              </a:rPr>
              <a:t>启动龙头战法做买点一，拉升不涨停图形，就不用贪心，止盈后看有没有买点二的机会</a:t>
            </a:r>
            <a:endParaRPr lang="zh-CN" altLang="en-US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7815" y="721995"/>
            <a:ext cx="5473065" cy="2592705"/>
          </a:xfrm>
          <a:prstGeom prst="rect">
            <a:avLst/>
          </a:prstGeom>
        </p:spPr>
      </p:pic>
      <p:pic>
        <p:nvPicPr>
          <p:cNvPr id="3" name="图片 6" descr="IMG_2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" y="3429000"/>
            <a:ext cx="5328285" cy="3145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卖点</a:t>
            </a:r>
            <a:endParaRPr kumimoji="0" lang="zh-CN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815" y="3429000"/>
            <a:ext cx="5499100" cy="30251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7200" y="1622425"/>
            <a:ext cx="8353425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三、参与死叉末端的卖点：</a:t>
            </a:r>
            <a:endParaRPr lang="zh-CN" altLang="en-US" sz="4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、金叉三天之后找卖点</a:t>
            </a: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、连阳后出现首阴找卖点</a:t>
            </a: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en-US" altLang="zh-CN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、跌破支撑位</a:t>
            </a: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个点止损，以观察</a:t>
            </a:r>
            <a:r>
              <a:rPr lang="en-US" altLang="zh-CN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</a:t>
            </a:r>
            <a:r>
              <a:rPr lang="zh-CN" altLang="en-US" sz="28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分钟是否收回</a:t>
            </a: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（不跌破熊线、辅助线）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930" y="811530"/>
            <a:ext cx="6466840" cy="5737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991235"/>
            <a:ext cx="12193905" cy="3740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9"/>
          <p:cNvSpPr txBox="1"/>
          <p:nvPr>
            <p:custDataLst>
              <p:tags r:id="rId3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关注股事汇圈子</a:t>
            </a:r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锵行股海</a:t>
            </a:r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zh-CN" altLang="en-US" sz="42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猎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2205335" cy="6865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97890"/>
            <a:ext cx="4159885" cy="5641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55" y="897890"/>
            <a:ext cx="4728845" cy="47999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04300" y="2022475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牛熊线走平</a:t>
            </a:r>
            <a:endParaRPr lang="zh-CN" altLang="en-US"/>
          </a:p>
          <a:p>
            <a:r>
              <a:rPr lang="zh-CN" altLang="en-US"/>
              <a:t>捕捞季节三重底背离金叉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一季报业绩雷</a:t>
            </a:r>
            <a:r>
              <a:rPr lang="en-US" altLang="zh-CN"/>
              <a:t>+</a:t>
            </a:r>
            <a:r>
              <a:rPr lang="zh-CN" altLang="en-US"/>
              <a:t>节前效应后</a:t>
            </a:r>
            <a:endParaRPr lang="zh-CN" altLang="en-US"/>
          </a:p>
          <a:p>
            <a:r>
              <a:rPr lang="zh-CN" altLang="en-US" sz="2400">
                <a:solidFill>
                  <a:srgbClr val="FF0000"/>
                </a:solidFill>
              </a:rPr>
              <a:t>迎接五月份反攻行情！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2800"/>
            <a:ext cx="7859395" cy="51327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59395" y="1628140"/>
            <a:ext cx="4332605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平均股价带绿帽：资金背离</a:t>
            </a:r>
            <a:endParaRPr lang="zh-CN" altLang="en-US" sz="2400"/>
          </a:p>
          <a:p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决定我们仓位最重要的指标是</a:t>
            </a:r>
            <a:r>
              <a:rPr lang="zh-CN" altLang="en-US" sz="2000" b="1">
                <a:solidFill>
                  <a:schemeClr val="accent4">
                    <a:lumMod val="75000"/>
                  </a:schemeClr>
                </a:solidFill>
                <a:sym typeface="+mn-ea"/>
              </a:rPr>
              <a:t>流动资金</a:t>
            </a:r>
            <a:endParaRPr lang="zh-CN" altLang="en-US" b="1">
              <a:solidFill>
                <a:schemeClr val="accent4">
                  <a:lumMod val="75000"/>
                </a:schemeClr>
              </a:solidFill>
            </a:endParaRPr>
          </a:p>
          <a:p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流动资金持续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翻红</a:t>
            </a:r>
            <a:r>
              <a:rPr lang="zh-CN" altLang="en-US" b="1">
                <a:sym typeface="+mn-ea"/>
              </a:rPr>
              <a:t>高胜率、高仓位区间</a:t>
            </a:r>
            <a:endParaRPr lang="zh-CN" altLang="en-US" b="1"/>
          </a:p>
          <a:p>
            <a:r>
              <a:rPr lang="zh-CN" altLang="en-US" b="1">
                <a:sym typeface="+mn-ea"/>
              </a:rPr>
              <a:t>流动资金持续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sym typeface="+mn-ea"/>
              </a:rPr>
              <a:t>翻绿</a:t>
            </a:r>
            <a:r>
              <a:rPr lang="zh-CN" altLang="en-US" b="1">
                <a:sym typeface="+mn-ea"/>
              </a:rPr>
              <a:t>低胜率、低仓位区间</a:t>
            </a:r>
            <a:endParaRPr lang="zh-CN" altLang="en-US" b="1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战法教学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85495"/>
            <a:ext cx="9497695" cy="52863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97695" y="1971040"/>
            <a:ext cx="31953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第一步：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看左上方锁定强风口板块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第二步：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回溯三天前涨停的个股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优选启动龙头形态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（分化两天蓝线之上）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rPr>
              <a:t>涨停棱镜选启动龙头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8200" y="1183005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2、涨停棱镜：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第一步：选择三天内的最强风口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第二步：根据五星龙头战法优中选优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783590"/>
            <a:ext cx="5544820" cy="5895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43905" y="2142490"/>
            <a:ext cx="6096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2、涨停棱镜：</a:t>
            </a:r>
            <a:endParaRPr lang="zh-CN" altLang="en-US" sz="2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2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2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第一步：选择三天内的最强风口</a:t>
            </a:r>
            <a:endParaRPr lang="zh-CN" altLang="en-US" sz="2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2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2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第二步：根据五星龙头战法优中选优</a:t>
            </a:r>
            <a:endParaRPr lang="zh-CN" altLang="en-US" sz="2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4.xml><?xml version="1.0" encoding="utf-8"?>
<p:tagLst xmlns:p="http://schemas.openxmlformats.org/presentationml/2006/main">
  <p:tag name="KSO_WPP_MARK_KEY" val="257877f6-fe8c-4c47-ab4c-274c99a6a791"/>
  <p:tag name="COMMONDATA" val="eyJoZGlkIjoiOGE4MmM3N2M1Njg0N2RlMTM3NDgxNjk5YmFiZDMxNTIifQ=="/>
  <p:tag name="commondata" val="eyJoZGlkIjoiNzcwN2EyNDZjZTA2ODVhZTc3ZDAzY2QyMDBhMDQyMzQ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1917</Words>
  <Application>WPS 演示</Application>
  <PresentationFormat>宽屏</PresentationFormat>
  <Paragraphs>217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思源黑体 CN Regular</vt:lpstr>
      <vt:lpstr>Noto Sans S Chinese Medium</vt:lpstr>
      <vt:lpstr>DIN Black</vt:lpstr>
      <vt:lpstr>Arial Unicode MS</vt:lpstr>
      <vt:lpstr>Calibri</vt:lpstr>
      <vt:lpstr>黑体</vt:lpstr>
      <vt:lpstr>DIN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359</cp:revision>
  <dcterms:created xsi:type="dcterms:W3CDTF">2019-06-19T02:08:00Z</dcterms:created>
  <dcterms:modified xsi:type="dcterms:W3CDTF">2024-04-25T10:00:43Z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AD21F62E614C4D759676ADD52BFCE04E_13</vt:lpwstr>
  </property>
</Properties>
</file>