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52" r:id="rId3"/>
    <p:sldId id="267" r:id="rId4"/>
    <p:sldId id="855" r:id="rId5"/>
    <p:sldId id="827" r:id="rId6"/>
    <p:sldId id="854" r:id="rId7"/>
    <p:sldId id="929" r:id="rId8"/>
    <p:sldId id="944" r:id="rId9"/>
    <p:sldId id="269" r:id="rId10"/>
    <p:sldId id="271" r:id="rId11"/>
    <p:sldId id="930" r:id="rId12"/>
    <p:sldId id="802" r:id="rId13"/>
    <p:sldId id="945" r:id="rId14"/>
    <p:sldId id="721" r:id="rId15"/>
    <p:sldId id="804" r:id="rId16"/>
    <p:sldId id="296" r:id="rId17"/>
    <p:sldId id="353" r:id="rId18"/>
    <p:sldId id="942" r:id="rId19"/>
    <p:sldId id="329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2" userDrawn="1">
          <p15:clr>
            <a:srgbClr val="A4A3A4"/>
          </p15:clr>
        </p15:guide>
        <p15:guide id="2" pos="3670" userDrawn="1">
          <p15:clr>
            <a:srgbClr val="A4A3A4"/>
          </p15:clr>
        </p15:guide>
        <p15:guide id="3" pos="46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5F74"/>
    <a:srgbClr val="FFAC35"/>
    <a:srgbClr val="FFAF3D"/>
    <a:srgbClr val="B34500"/>
    <a:srgbClr val="FFBF75"/>
    <a:srgbClr val="FFD483"/>
    <a:srgbClr val="FFEFCE"/>
    <a:srgbClr val="FFD585"/>
    <a:srgbClr val="FFEFCF"/>
    <a:srgbClr val="FFE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52"/>
        <p:guide pos="3670"/>
        <p:guide pos="461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55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PT封面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667635" y="4541520"/>
            <a:ext cx="6935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-11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30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日，每周日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20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资深投顾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宓睿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执业编号:A1120616040002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7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26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0.xml"/><Relationship Id="rId4" Type="http://schemas.openxmlformats.org/officeDocument/2006/relationships/image" Target="../media/image18.png"/><Relationship Id="rId3" Type="http://schemas.openxmlformats.org/officeDocument/2006/relationships/tags" Target="../tags/tag39.xml"/><Relationship Id="rId2" Type="http://schemas.openxmlformats.org/officeDocument/2006/relationships/image" Target="../media/image17.png"/><Relationship Id="rId1" Type="http://schemas.openxmlformats.org/officeDocument/2006/relationships/tags" Target="../tags/tag3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2.xml"/><Relationship Id="rId3" Type="http://schemas.openxmlformats.org/officeDocument/2006/relationships/image" Target="../media/image20.png"/><Relationship Id="rId2" Type="http://schemas.openxmlformats.org/officeDocument/2006/relationships/tags" Target="../tags/tag41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4.xml"/><Relationship Id="rId3" Type="http://schemas.openxmlformats.org/officeDocument/2006/relationships/image" Target="../media/image22.png"/><Relationship Id="rId2" Type="http://schemas.openxmlformats.org/officeDocument/2006/relationships/tags" Target="../tags/tag43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image" Target="../media/image23.png"/><Relationship Id="rId1" Type="http://schemas.openxmlformats.org/officeDocument/2006/relationships/tags" Target="../tags/tag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.xml"/><Relationship Id="rId2" Type="http://schemas.openxmlformats.org/officeDocument/2006/relationships/image" Target="../media/image24.png"/><Relationship Id="rId1" Type="http://schemas.openxmlformats.org/officeDocument/2006/relationships/tags" Target="../tags/tag5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1.xml"/><Relationship Id="rId2" Type="http://schemas.openxmlformats.org/officeDocument/2006/relationships/image" Target="../media/image14.png"/><Relationship Id="rId1" Type="http://schemas.openxmlformats.org/officeDocument/2006/relationships/tags" Target="../tags/tag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6.png"/><Relationship Id="rId1" Type="http://schemas.openxmlformats.org/officeDocument/2006/relationships/tags" Target="../tags/tag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宓</a:t>
            </a:r>
            <a:r>
              <a:rPr lang="en-US" altLang="zh-CN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睿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:A1120616040002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25</a:t>
            </a:r>
            <a:r>
              <a:rPr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:15</a:t>
            </a:r>
            <a:endParaRPr lang="zh-CN" altLang="en-US" sz="30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25000"/>
              </a:lnSpc>
            </a:pP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10余年从业经验，主张“一切从简单出发，追求本质把握重点”。精通软件指标盈利模式，独创“四四原则”，“至猎战法” ，“三天原则”等模式，善于在不同行情中运用不同盈利模式抉择市场机会</a:t>
            </a:r>
            <a:r>
              <a:rPr 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。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45795" y="1500505"/>
            <a:ext cx="747395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90000"/>
              </a:lnSpc>
            </a:pPr>
            <a:r>
              <a:rPr lang="zh-CN" sz="440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Medium" panose="020B0600000000000000" charset="-122"/>
              </a:rPr>
              <a:t>反弹预期逐步加强，</a:t>
            </a:r>
            <a:endParaRPr lang="zh-CN" sz="440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sz="440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Medium" panose="020B0600000000000000" charset="-122"/>
              </a:rPr>
              <a:t>备战至猎从容应对。</a:t>
            </a:r>
            <a:endParaRPr lang="zh-CN" sz="440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Medium" panose="020B0600000000000000" charset="-122"/>
            </a:endParaRPr>
          </a:p>
        </p:txBody>
      </p:sp>
      <p:pic>
        <p:nvPicPr>
          <p:cNvPr id="4" name="图片 3" descr="宓睿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60665" y="537210"/>
            <a:ext cx="3607435" cy="57835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-69215" y="53975"/>
            <a:ext cx="122612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机会和风险提示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60425" y="2091055"/>
            <a:ext cx="5731510" cy="35064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85825" y="958215"/>
            <a:ext cx="8728075" cy="16179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-69215" y="53975"/>
            <a:ext cx="122612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猎手毛坯实战交易情况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592455" y="1047115"/>
            <a:ext cx="11336020" cy="2555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00145" y="3651885"/>
            <a:ext cx="4792345" cy="28905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502140" y="4081780"/>
            <a:ext cx="204279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个股历史涨幅不预示其未来表现,亦不代表未来收益承诺。市场有风险,投资需谨慎!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-69215" y="53975"/>
            <a:ext cx="122612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用户实战结果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376555" y="1851660"/>
            <a:ext cx="6007100" cy="3036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09640" y="1697990"/>
            <a:ext cx="6109970" cy="33432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5405" y="2367598"/>
            <a:ext cx="952119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配套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技巧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-69215" y="53975"/>
            <a:ext cx="122612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打铁还需自身硬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38785" y="955675"/>
            <a:ext cx="4229735" cy="546544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008880" y="3027680"/>
            <a:ext cx="657606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2000" b="1" spc="22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软件只是辅助工具，决定交易最终情况的是：</a:t>
            </a:r>
            <a:endParaRPr lang="zh-CN" sz="2000" b="1" spc="22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000" b="1" spc="22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 sz="2000" b="1" spc="22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、执行力</a:t>
            </a:r>
            <a:endParaRPr lang="zh-CN" altLang="en-US" sz="2000" b="1" spc="22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000" b="1" spc="22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2</a:t>
            </a:r>
            <a:r>
              <a:rPr lang="zh-CN" altLang="en-US" sz="2000" b="1" spc="22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、软件功能的理解</a:t>
            </a:r>
            <a:endParaRPr lang="zh-CN" altLang="en-US" sz="2000" b="1" spc="22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000" b="1" spc="22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</a:t>
            </a:r>
            <a:r>
              <a:rPr lang="zh-CN" altLang="en-US" sz="2000" b="1" spc="22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、自身是否热爱学习</a:t>
            </a:r>
            <a:endParaRPr lang="zh-CN" altLang="en-US" sz="2000" b="1" spc="22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04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89050" y="2367598"/>
            <a:ext cx="96139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总结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总论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341120" y="2403475"/>
            <a:ext cx="962977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000" b="1" spc="220">
                <a:solidFill>
                  <a:schemeClr val="tx1"/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 sz="2000" b="1" spc="220">
                <a:solidFill>
                  <a:schemeClr val="tx1"/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、</a:t>
            </a:r>
            <a:r>
              <a:rPr lang="zh-CN" sz="2000" b="1" spc="220">
                <a:solidFill>
                  <a:schemeClr val="tx1"/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科技股第一阶段暂时告一段落，但三月科技股牛市所学到的经验，再下次科创板周线金叉后要好好运用。科技第二轮，记得要叠加下业绩指标</a:t>
            </a:r>
            <a:endParaRPr lang="zh-CN" sz="2000" b="1" spc="220">
              <a:solidFill>
                <a:schemeClr val="tx1"/>
              </a:solidFill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zh-CN" sz="2000" b="1" spc="220">
              <a:solidFill>
                <a:schemeClr val="tx1"/>
              </a:solidFill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000" b="1" spc="220">
                <a:solidFill>
                  <a:schemeClr val="tx1"/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2</a:t>
            </a:r>
            <a:r>
              <a:rPr lang="zh-CN" altLang="en-US" sz="2000" b="1" spc="220">
                <a:solidFill>
                  <a:schemeClr val="tx1"/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、每轮行情第一波个股最佳，后期出现的越来越弱。所以要及时赶上节奏，同时一旦市场有问题要及时下车。</a:t>
            </a:r>
            <a:endParaRPr lang="zh-CN" altLang="en-US" sz="2000" b="1" spc="220">
              <a:solidFill>
                <a:schemeClr val="tx1"/>
              </a:solidFill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lang="zh-CN" altLang="en-US" sz="2000" b="1" spc="220">
              <a:solidFill>
                <a:schemeClr val="tx1"/>
              </a:solidFill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000" b="1" spc="220">
                <a:solidFill>
                  <a:schemeClr val="tx1"/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</a:t>
            </a:r>
            <a:r>
              <a:rPr lang="zh-CN" altLang="en-US" sz="2000" b="1" spc="220">
                <a:solidFill>
                  <a:schemeClr val="tx1"/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、执行力不足的用户，周总结来援。另外基础要打好，后期严格执行</a:t>
            </a:r>
            <a:endParaRPr lang="zh-CN" altLang="en-US" sz="2000" b="1" spc="220">
              <a:solidFill>
                <a:schemeClr val="tx1"/>
              </a:solidFill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0" y="53975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418</a:t>
            </a:r>
            <a:r>
              <a:rPr lang="zh-CN" altLang="en-US" sz="44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财富节</a:t>
            </a:r>
            <a:r>
              <a:rPr lang="en-US" altLang="zh-CN" sz="44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·</a:t>
            </a:r>
            <a:r>
              <a:rPr lang="zh-CN" altLang="en-US" sz="44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最后</a:t>
            </a:r>
            <a:r>
              <a:rPr lang="en-US" altLang="zh-CN" sz="44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</a:t>
            </a:r>
            <a:r>
              <a:rPr lang="zh-CN" altLang="en-US" sz="44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天</a:t>
            </a:r>
            <a:endParaRPr lang="zh-CN" altLang="en-US" sz="44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4965" y="1772285"/>
            <a:ext cx="7018655" cy="39484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679055" y="1971675"/>
            <a:ext cx="373443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来咯来咯！</a:t>
            </a:r>
            <a:endParaRPr lang="zh-CN" altLang="en-US"/>
          </a:p>
          <a:p>
            <a:r>
              <a:rPr lang="zh-CN" altLang="en-US"/>
              <a:t>经传多赢418财富节，大额红包狂欢派！</a:t>
            </a:r>
            <a:endParaRPr lang="zh-CN" altLang="en-US"/>
          </a:p>
          <a:p>
            <a:r>
              <a:rPr lang="zh-CN" altLang="en-US"/>
              <a:t>1200元</a:t>
            </a:r>
            <a:endParaRPr lang="zh-CN" altLang="en-US"/>
          </a:p>
          <a:p>
            <a:r>
              <a:rPr lang="zh-CN" altLang="en-US"/>
              <a:t>400元</a:t>
            </a:r>
            <a:endParaRPr lang="zh-CN" altLang="en-US"/>
          </a:p>
          <a:p>
            <a:r>
              <a:rPr lang="zh-CN" altLang="en-US"/>
              <a:t>统统有，购买/续费猎手就能享受红包直接抵扣！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那咱也就是说这个四月，要优惠还得咱经传给力！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回复418，我立马为您办一个！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5933440" y="788035"/>
            <a:ext cx="5892800" cy="3833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90000"/>
              </a:lnSpc>
            </a:pPr>
            <a:r>
              <a:rPr lang="zh-CN" sz="320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+mn-ea"/>
              </a:rPr>
              <a:t>市场解析</a:t>
            </a:r>
            <a:endParaRPr lang="zh-CN" sz="3200">
              <a:solidFill>
                <a:schemeClr val="tx1">
                  <a:lumMod val="75000"/>
                  <a:lumOff val="25000"/>
                </a:schemeClr>
              </a:solidFill>
              <a:latin typeface="Noto Sans S Chinese Regular" panose="020B0500000000000000" charset="-122"/>
              <a:ea typeface="Noto Sans S Chinese Regular" panose="020B05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sz="320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+mn-ea"/>
                <a:sym typeface="+mn-ea"/>
              </a:rPr>
              <a:t>回顾：三月科技牛市行情</a:t>
            </a:r>
            <a:endParaRPr lang="zh-CN" sz="3200">
              <a:solidFill>
                <a:schemeClr val="tx1">
                  <a:lumMod val="75000"/>
                  <a:lumOff val="25000"/>
                </a:schemeClr>
              </a:solidFill>
              <a:latin typeface="Noto Sans S Chinese Regular" panose="020B0500000000000000" charset="-122"/>
              <a:ea typeface="Noto Sans S Chinese Regular" panose="020B0500000000000000" charset="-122"/>
              <a:cs typeface="+mn-ea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+mn-ea"/>
              </a:rPr>
              <a:t>配套技巧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Noto Sans S Chinese Regular" panose="020B0500000000000000" charset="-122"/>
              <a:ea typeface="Noto Sans S Chinese Regular" panose="020B05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Regular" panose="020B0500000000000000" charset="-122"/>
                <a:ea typeface="Noto Sans S Chinese Regular" panose="020B0500000000000000" charset="-122"/>
                <a:cs typeface="+mn-ea"/>
              </a:rPr>
              <a:t>总结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Noto Sans S Chinese Regular" panose="020B0500000000000000" charset="-122"/>
              <a:ea typeface="Noto Sans S Chinese Regular" panose="020B0500000000000000" charset="-122"/>
              <a:cs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03470" y="849313"/>
            <a:ext cx="955040" cy="36747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04/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38770" y="-9398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5405" y="2367598"/>
            <a:ext cx="952119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市场解析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-69215" y="53975"/>
            <a:ext cx="122612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下跌是风险的释放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63155" y="1697355"/>
            <a:ext cx="4213860" cy="4092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2000" b="1" spc="220">
                <a:solidFill>
                  <a:schemeClr val="tx1"/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继上周提醒市场风险后，目前平均股价依旧是牛线下移的状态，而下跌是风险的释放，释放到一定程度必然会有反弹，就像水中的皮球，压制的越厉害，反弹也就越厉害。而他反弹的信号和标志就是红色牛线开始走平后。从历史来看，牛线走平后通常会有两三天的普涨反弹行情，至于能否继续延续，需要观察流动资金是否持续翻红，资金抄底加大反弹力度</a:t>
            </a:r>
            <a:r>
              <a:rPr lang="zh-CN" sz="2000" b="1" spc="220">
                <a:solidFill>
                  <a:srgbClr val="FF0000"/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（目前需要观察何时红色牛线走平）</a:t>
            </a:r>
            <a:endParaRPr lang="zh-CN" sz="2000" b="1" spc="220">
              <a:solidFill>
                <a:srgbClr val="FF0000"/>
              </a:solidFill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165" y="1583690"/>
            <a:ext cx="7181850" cy="43205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-69215" y="53975"/>
            <a:ext cx="122612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主题方向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8345" y="2306320"/>
            <a:ext cx="1086675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2000" b="1" spc="220">
                <a:solidFill>
                  <a:schemeClr val="tx1"/>
                </a:solidFill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我们一直有个观点，2023年是科技股大牛市，但途中他的炒作不是一蹴而就的，他对应的产业趋势投资大致是这样的——趋势的前半段，整体板块不管三七二十一全部推上去，能推多高推多高，等产业趋势确定，大批公司业绩出来后，再跌回去，有业绩的、龙头的，跌得少一点或不跌，没有业绩的，从哪来里来，跌回到哪里去。最后业绩差的偶尔动一下，但业绩好的会笑到最后</a:t>
            </a:r>
            <a:r>
              <a:rPr lang="zh-CN" sz="2000" b="1" spc="22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（可以对比2019年新宙邦和华映科技走势，就明白了）</a:t>
            </a:r>
            <a:endParaRPr lang="zh-CN" sz="2000" b="1" spc="22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uFillTx/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-69215" y="53975"/>
            <a:ext cx="122612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交易节奏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8965" y="4987290"/>
            <a:ext cx="1117790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2000" b="1" spc="22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科创板周线金叉的时候积极把握，科创板周线死叉的时候小仓位练习为主。另外每次科创板周线金叉涨的科技细分主题不一样，需要通过主题猎手去进行把握，就像上图显示的，去年10月份科技股炒作的是信创，今年一月份炒作的是半导体，然后最近的三月份炒作的是人工智能、应用端游戏和半导体。下一轮科创板再次周线金叉后，需要借助猎手找相应的细分主题</a:t>
            </a:r>
            <a:endParaRPr sz="2000" b="1" spc="22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2912110" y="923290"/>
            <a:ext cx="6572250" cy="39020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-69215" y="53975"/>
            <a:ext cx="122612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模型运用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1530" y="2155190"/>
            <a:ext cx="11177905" cy="316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2000" b="1" spc="22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任何投资方法都会阶段性失效，否则它就不会再次有效。</a:t>
            </a:r>
            <a:endParaRPr sz="2000" b="1" spc="22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sz="2000" b="1" spc="22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2000" b="1" spc="22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猎手毛坯模型胜率高的阶段为横向统计短线上攻整体攀升阶段，其次配合科创板周线金叉会进一步提高这个胜率。目前大盘短线上攻在降低，其次科创板周线死叉，所以还想要从这个模型中交易的用户，请小仓位练习为主，其次赚油菜钱心态较好，降低下盈利预期。</a:t>
            </a:r>
            <a:endParaRPr sz="2000" b="1" spc="22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sz="2000" b="1" spc="22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2000" b="1" spc="22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另外接下来开始科技股第二阶段，分化后有业绩的继续上涨，没有业绩的偶尔上涨。接下来把握的可以股记得要重新开始叠加下业绩，就是五月后，另外后期还有至尊毛坯培训课，敬请期待。</a:t>
            </a:r>
            <a:endParaRPr sz="2000" b="1" spc="22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5405" y="2367598"/>
            <a:ext cx="952119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回顾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三月科技牛市行情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-69215" y="53975"/>
            <a:ext cx="122612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三月整体情况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2615" y="1884045"/>
            <a:ext cx="11193780" cy="29921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6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COMMONDATA" val="eyJoZGlkIjoiOTM4MGQ4MDgwOTU2MWIxMDlkMjEyNTBiYzdkODM4MjQifQ=="/>
  <p:tag name="KSO_WPP_MARK_KEY" val="257877f6-fe8c-4c47-ab4c-274c99a6a79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1346</Words>
  <Application>WPS 演示</Application>
  <PresentationFormat>宽屏</PresentationFormat>
  <Paragraphs>96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思源黑体 CN Heavy</vt:lpstr>
      <vt:lpstr>Noto Sans S Chinese Regular</vt:lpstr>
      <vt:lpstr>Noto Sans S Chinese Medium</vt:lpstr>
      <vt:lpstr>DIN Black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335</cp:revision>
  <dcterms:created xsi:type="dcterms:W3CDTF">2019-06-19T02:08:00Z</dcterms:created>
  <dcterms:modified xsi:type="dcterms:W3CDTF">2023-04-25T09:53:37Z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2095135995C9471697EB589E90FDCE71_13</vt:lpwstr>
  </property>
</Properties>
</file>