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JPG" ContentType="image/.jpg"/>
  <Default Extension="rels" ContentType="application/vnd.openxmlformats-package.relationships+xml"/>
  <Override PartName="/customXml/itemProps77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handoutMasters/handoutMaster1.xml" ContentType="application/vnd.openxmlformats-officedocument.presentationml.handoutMaster+xml"/>
  <Override PartName="/ppt/media/image11.svg" ContentType="image/svg+xml"/>
  <Override PartName="/ppt/media/image13.svg" ContentType="image/svg+xml"/>
  <Override PartName="/ppt/media/image15.svg" ContentType="image/svg+xml"/>
  <Override PartName="/ppt/media/image18.svg" ContentType="image/svg+xml"/>
  <Override PartName="/ppt/media/image20.svg" ContentType="image/svg+xml"/>
  <Override PartName="/ppt/media/image22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8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3" r:id="rId3"/>
  </p:sldMasterIdLst>
  <p:notesMasterIdLst>
    <p:notesMasterId r:id="rId23"/>
  </p:notesMasterIdLst>
  <p:handoutMasterIdLst>
    <p:handoutMasterId r:id="rId24"/>
  </p:handoutMasterIdLst>
  <p:sldIdLst>
    <p:sldId id="307" r:id="rId4"/>
    <p:sldId id="1027" r:id="rId5"/>
    <p:sldId id="1109" r:id="rId6"/>
    <p:sldId id="1091" r:id="rId7"/>
    <p:sldId id="1098" r:id="rId8"/>
    <p:sldId id="1106" r:id="rId9"/>
    <p:sldId id="1082" r:id="rId10"/>
    <p:sldId id="1107" r:id="rId11"/>
    <p:sldId id="1084" r:id="rId12"/>
    <p:sldId id="1092" r:id="rId13"/>
    <p:sldId id="1093" r:id="rId14"/>
    <p:sldId id="1086" r:id="rId15"/>
    <p:sldId id="1097" r:id="rId16"/>
    <p:sldId id="1073" r:id="rId17"/>
    <p:sldId id="1083" r:id="rId18"/>
    <p:sldId id="1105" r:id="rId19"/>
    <p:sldId id="1111" r:id="rId20"/>
    <p:sldId id="1110" r:id="rId21"/>
    <p:sldId id="503" r:id="rId22"/>
  </p:sldIdLst>
  <p:sldSz cx="12192000" cy="6858000"/>
  <p:notesSz cx="6858000" cy="9144000"/>
  <p:embeddedFontLst>
    <p:embeddedFont>
      <p:font typeface="微软雅黑" panose="020B0503020204020204" pitchFamily="34" charset="-122"/>
      <p:regular r:id="rId31"/>
    </p:embeddedFont>
    <p:embeddedFont>
      <p:font typeface="方正宝黑体 简 Light" panose="02000400000000000000" charset="-122"/>
      <p:regular r:id="rId32"/>
    </p:embeddedFont>
    <p:embeddedFont>
      <p:font typeface="黑体" panose="02010609060101010101" charset="-122"/>
      <p:regular r:id="rId33"/>
    </p:embeddedFont>
    <p:embeddedFont>
      <p:font typeface="标准粗黑" panose="02000503000000000000" charset="-122"/>
      <p:regular r:id="rId34"/>
    </p:embeddedFont>
    <p:embeddedFont>
      <p:font typeface="Calibri" panose="020F0502020204030204" charset="0"/>
      <p:regular r:id="rId35"/>
      <p:bold r:id="rId36"/>
      <p:italic r:id="rId37"/>
      <p:boldItalic r:id="rId38"/>
    </p:embeddedFont>
  </p:embeddedFontLst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77" userDrawn="1">
          <p15:clr>
            <a:srgbClr val="A4A3A4"/>
          </p15:clr>
        </p15:guide>
        <p15:guide id="2" pos="377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210BB8"/>
    <a:srgbClr val="241789"/>
    <a:srgbClr val="D9D9D9"/>
    <a:srgbClr val="742F01"/>
    <a:srgbClr val="4A4A4A"/>
    <a:srgbClr val="FFFEEB"/>
    <a:srgbClr val="FFF4A3"/>
    <a:srgbClr val="7C0000"/>
    <a:srgbClr val="7E0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77"/>
        <p:guide pos="377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9" Type="http://schemas.openxmlformats.org/officeDocument/2006/relationships/tags" Target="tags/tag78.xml"/><Relationship Id="rId38" Type="http://schemas.openxmlformats.org/officeDocument/2006/relationships/font" Target="fonts/font8.fntdata"/><Relationship Id="rId37" Type="http://schemas.openxmlformats.org/officeDocument/2006/relationships/font" Target="fonts/font7.fntdata"/><Relationship Id="rId36" Type="http://schemas.openxmlformats.org/officeDocument/2006/relationships/font" Target="fonts/font6.fntdata"/><Relationship Id="rId35" Type="http://schemas.openxmlformats.org/officeDocument/2006/relationships/font" Target="fonts/font5.fntdata"/><Relationship Id="rId34" Type="http://schemas.openxmlformats.org/officeDocument/2006/relationships/font" Target="fonts/font4.fntdata"/><Relationship Id="rId33" Type="http://schemas.openxmlformats.org/officeDocument/2006/relationships/font" Target="fonts/font3.fntdata"/><Relationship Id="rId32" Type="http://schemas.openxmlformats.org/officeDocument/2006/relationships/font" Target="fonts/font2.fntdata"/><Relationship Id="rId31" Type="http://schemas.openxmlformats.org/officeDocument/2006/relationships/font" Target="fonts/font1.fntdata"/><Relationship Id="rId30" Type="http://schemas.openxmlformats.org/officeDocument/2006/relationships/customXml" Target="../customXml/item1.xml"/><Relationship Id="rId3" Type="http://schemas.openxmlformats.org/officeDocument/2006/relationships/slideMaster" Target="slideMasters/slideMaster2.xml"/><Relationship Id="rId29" Type="http://schemas.openxmlformats.org/officeDocument/2006/relationships/customXmlProps" Target="../customXml/itemProps77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handoutMaster" Target="handoutMasters/handoutMaster1.xml"/><Relationship Id="rId23" Type="http://schemas.openxmlformats.org/officeDocument/2006/relationships/notesMaster" Target="notesMasters/notesMaster1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1.png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tags" Target="../tags/tag2.xml"/><Relationship Id="rId3" Type="http://schemas.openxmlformats.org/officeDocument/2006/relationships/image" Target="../media/image3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tags" Target="../tags/tag4.xml"/><Relationship Id="rId3" Type="http://schemas.openxmlformats.org/officeDocument/2006/relationships/image" Target="../media/image3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7" Type="http://schemas.openxmlformats.org/officeDocument/2006/relationships/image" Target="../media/image1.png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tags" Target="../tags/tag15.xml"/><Relationship Id="rId3" Type="http://schemas.openxmlformats.org/officeDocument/2006/relationships/image" Target="../media/image3.png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4" name="图片 3" descr="//192.168.10.86/素材/营销策划/7.课程/炒股进阶班课程项目/2024年/2024年6月/1920_1080.png1920_108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经传多赢01-白色(1)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5570" y="200025"/>
            <a:ext cx="1554480" cy="349885"/>
          </a:xfrm>
          <a:prstGeom prst="rect">
            <a:avLst/>
          </a:prstGeom>
        </p:spPr>
      </p:pic>
      <p:cxnSp>
        <p:nvCxnSpPr>
          <p:cNvPr id="6" name="直接连接符 5"/>
          <p:cNvCxnSpPr/>
          <p:nvPr userDrawn="1">
            <p:custDataLst>
              <p:tags r:id="rId4"/>
            </p:custDataLst>
          </p:nvPr>
        </p:nvCxnSpPr>
        <p:spPr>
          <a:xfrm flipV="1">
            <a:off x="1581150" y="630555"/>
            <a:ext cx="8630920" cy="13335"/>
          </a:xfrm>
          <a:prstGeom prst="line">
            <a:avLst/>
          </a:prstGeom>
          <a:ln w="12700" cmpd="sng">
            <a:gradFill flip="none" rotWithShape="1">
              <a:gsLst>
                <a:gs pos="0">
                  <a:srgbClr val="FFFEEB">
                    <a:lumMod val="42000"/>
                    <a:lumOff val="58000"/>
                  </a:srgbClr>
                </a:gs>
                <a:gs pos="100000">
                  <a:srgbClr val="FFFF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0" y="657987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经传多赢资深投顾 :刘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涛丨执业编号:A1120619060024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风险提示:观点基于软件数据和理论模型分析，仅供参考，不构成买卖建议，股市有风险，投资需谨慎！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方正宝黑体 简 Light" panose="02000400000000000000" charset="-122"/>
              <a:ea typeface="方正宝黑体 简 Light" panose="02000400000000000000" charset="-122"/>
              <a:cs typeface="方正宝黑体 简 Light" panose="02000400000000000000" charset="-122"/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</a:t>
            </a:r>
            <a:r>
              <a:rPr lang="zh-CN" alt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刘涛丨执业编号：</a:t>
            </a:r>
            <a:r>
              <a:rPr lang="en-US" altLang="zh-CN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pitchFamily="34" charset="-122"/>
                <a:sym typeface="+mn-ea"/>
              </a:rPr>
              <a:t> A1120619060024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  </a:t>
            </a:r>
            <a:r>
              <a:rPr lang="zh-CN" alt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b="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pitchFamily="34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经传多赢01-白色(1)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5570" y="200025"/>
            <a:ext cx="1554480" cy="349885"/>
          </a:xfrm>
          <a:prstGeom prst="rect">
            <a:avLst/>
          </a:prstGeom>
        </p:spPr>
      </p:pic>
      <p:sp>
        <p:nvSpPr>
          <p:cNvPr id="18" name="文本框 17"/>
          <p:cNvSpPr txBox="1"/>
          <p:nvPr userDrawn="1">
            <p:custDataLst>
              <p:tags r:id="rId4"/>
            </p:custDataLst>
          </p:nvPr>
        </p:nvSpPr>
        <p:spPr>
          <a:xfrm>
            <a:off x="9048750" y="6337300"/>
            <a:ext cx="2801620" cy="3543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auto">
              <a:lnSpc>
                <a:spcPct val="120000"/>
              </a:lnSpc>
            </a:pPr>
            <a:r>
              <a:rPr lang="zh-CN" altLang="en-US" sz="1200"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股市有风险</a:t>
            </a:r>
            <a:r>
              <a:rPr lang="en-US" altLang="zh-CN" sz="1200"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·</a:t>
            </a:r>
            <a:r>
              <a:rPr lang="zh-CN" altLang="en-US" sz="1200"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投资需谨慎！</a:t>
            </a:r>
            <a:endParaRPr lang="zh-CN" altLang="en-US" sz="1200">
              <a:solidFill>
                <a:schemeClr val="bg1">
                  <a:lumMod val="95000"/>
                </a:schemeClr>
              </a:solidFill>
              <a:latin typeface="方正宝黑体 简 Light" panose="02000400000000000000" charset="-122"/>
              <a:ea typeface="方正宝黑体 简 Light" panose="02000400000000000000" charset="-122"/>
              <a:cs typeface="方正宝黑体 简 Light" panose="02000400000000000000" charset="-122"/>
              <a:sym typeface="+mn-ea"/>
            </a:endParaRPr>
          </a:p>
        </p:txBody>
      </p:sp>
      <p:pic>
        <p:nvPicPr>
          <p:cNvPr id="2" name="图片 1" descr="目录页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经传多赢01-白色(1)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5570" y="200025"/>
            <a:ext cx="1554480" cy="349885"/>
          </a:xfrm>
          <a:prstGeom prst="rect">
            <a:avLst/>
          </a:prstGeom>
        </p:spPr>
      </p:pic>
      <p:cxnSp>
        <p:nvCxnSpPr>
          <p:cNvPr id="6" name="直接连接符 5"/>
          <p:cNvCxnSpPr/>
          <p:nvPr userDrawn="1">
            <p:custDataLst>
              <p:tags r:id="rId4"/>
            </p:custDataLst>
          </p:nvPr>
        </p:nvCxnSpPr>
        <p:spPr>
          <a:xfrm flipV="1">
            <a:off x="1581150" y="630555"/>
            <a:ext cx="8630920" cy="13335"/>
          </a:xfrm>
          <a:prstGeom prst="line">
            <a:avLst/>
          </a:prstGeom>
          <a:ln w="12700" cmpd="sng">
            <a:gradFill flip="none" rotWithShape="1">
              <a:gsLst>
                <a:gs pos="0">
                  <a:srgbClr val="FFFEEB">
                    <a:lumMod val="42000"/>
                    <a:lumOff val="58000"/>
                  </a:srgbClr>
                </a:gs>
                <a:gs pos="100000">
                  <a:srgbClr val="FFFF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0" y="657987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经传多赢资深投顾 :刘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涛丨执业编号:A1120619060024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风险提示:观点基于软件数据和理论模型分析，仅供参考，不构成买卖建议，股市有风险，投资需谨慎！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方正宝黑体 简 Light" panose="02000400000000000000" charset="-122"/>
              <a:ea typeface="方正宝黑体 简 Light" panose="02000400000000000000" charset="-122"/>
              <a:cs typeface="方正宝黑体 简 Light" panose="02000400000000000000" charset="-122"/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</a:t>
            </a:r>
            <a:r>
              <a:rPr lang="zh-CN" alt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刘涛丨执业编号：</a:t>
            </a:r>
            <a:r>
              <a:rPr lang="en-US" altLang="zh-CN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pitchFamily="34" charset="-122"/>
                <a:sym typeface="+mn-ea"/>
              </a:rPr>
              <a:t> A1120619060024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  </a:t>
            </a:r>
            <a:r>
              <a:rPr lang="zh-CN" alt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b="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pitchFamily="34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tags" Target="../tags/tag13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theme" Target="../theme/theme2.xml"/><Relationship Id="rId8" Type="http://schemas.openxmlformats.org/officeDocument/2006/relationships/tags" Target="../tags/tag21.xml"/><Relationship Id="rId7" Type="http://schemas.openxmlformats.org/officeDocument/2006/relationships/tags" Target="../tags/tag20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tags" Target="../tags/tag25.xml"/><Relationship Id="rId4" Type="http://schemas.openxmlformats.org/officeDocument/2006/relationships/image" Target="../media/image9.png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7.xml"/><Relationship Id="rId1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8.xml"/><Relationship Id="rId1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9.xml"/><Relationship Id="rId1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0.xml"/><Relationship Id="rId1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1.xml"/><Relationship Id="rId1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2.xml"/><Relationship Id="rId1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3.xml"/><Relationship Id="rId1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74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75.xml"/><Relationship Id="rId2" Type="http://schemas.openxmlformats.org/officeDocument/2006/relationships/image" Target="../media/image37.png"/><Relationship Id="rId1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76.xml"/><Relationship Id="rId1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34.xml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9" Type="http://schemas.openxmlformats.org/officeDocument/2006/relationships/slideLayout" Target="../slideLayouts/slideLayout2.xml"/><Relationship Id="rId28" Type="http://schemas.openxmlformats.org/officeDocument/2006/relationships/tags" Target="../tags/tag47.xml"/><Relationship Id="rId27" Type="http://schemas.openxmlformats.org/officeDocument/2006/relationships/image" Target="../media/image15.svg"/><Relationship Id="rId26" Type="http://schemas.openxmlformats.org/officeDocument/2006/relationships/image" Target="../media/image14.png"/><Relationship Id="rId25" Type="http://schemas.openxmlformats.org/officeDocument/2006/relationships/tags" Target="../tags/tag46.xml"/><Relationship Id="rId24" Type="http://schemas.openxmlformats.org/officeDocument/2006/relationships/image" Target="../media/image13.svg"/><Relationship Id="rId23" Type="http://schemas.openxmlformats.org/officeDocument/2006/relationships/image" Target="../media/image12.png"/><Relationship Id="rId22" Type="http://schemas.openxmlformats.org/officeDocument/2006/relationships/tags" Target="../tags/tag45.xml"/><Relationship Id="rId21" Type="http://schemas.openxmlformats.org/officeDocument/2006/relationships/image" Target="../media/image11.svg"/><Relationship Id="rId20" Type="http://schemas.openxmlformats.org/officeDocument/2006/relationships/image" Target="../media/image10.png"/><Relationship Id="rId2" Type="http://schemas.openxmlformats.org/officeDocument/2006/relationships/tags" Target="../tags/tag27.xml"/><Relationship Id="rId19" Type="http://schemas.openxmlformats.org/officeDocument/2006/relationships/tags" Target="../tags/tag44.xml"/><Relationship Id="rId18" Type="http://schemas.openxmlformats.org/officeDocument/2006/relationships/tags" Target="../tags/tag43.xml"/><Relationship Id="rId17" Type="http://schemas.openxmlformats.org/officeDocument/2006/relationships/tags" Target="../tags/tag42.xml"/><Relationship Id="rId16" Type="http://schemas.openxmlformats.org/officeDocument/2006/relationships/tags" Target="../tags/tag41.xml"/><Relationship Id="rId15" Type="http://schemas.openxmlformats.org/officeDocument/2006/relationships/tags" Target="../tags/tag40.xml"/><Relationship Id="rId14" Type="http://schemas.openxmlformats.org/officeDocument/2006/relationships/tags" Target="../tags/tag39.xml"/><Relationship Id="rId13" Type="http://schemas.openxmlformats.org/officeDocument/2006/relationships/tags" Target="../tags/tag38.xml"/><Relationship Id="rId12" Type="http://schemas.openxmlformats.org/officeDocument/2006/relationships/tags" Target="../tags/tag37.xml"/><Relationship Id="rId11" Type="http://schemas.openxmlformats.org/officeDocument/2006/relationships/tags" Target="../tags/tag36.xml"/><Relationship Id="rId10" Type="http://schemas.openxmlformats.org/officeDocument/2006/relationships/tags" Target="../tags/tag35.xml"/><Relationship Id="rId1" Type="http://schemas.openxmlformats.org/officeDocument/2006/relationships/tags" Target="../tags/tag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8.xml"/><Relationship Id="rId1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57.xml"/><Relationship Id="rId8" Type="http://schemas.openxmlformats.org/officeDocument/2006/relationships/tags" Target="../tags/tag56.xml"/><Relationship Id="rId7" Type="http://schemas.openxmlformats.org/officeDocument/2006/relationships/tags" Target="../tags/tag55.xml"/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0" Type="http://schemas.openxmlformats.org/officeDocument/2006/relationships/slideLayout" Target="../slideLayouts/slideLayout2.xml"/><Relationship Id="rId2" Type="http://schemas.openxmlformats.org/officeDocument/2006/relationships/tags" Target="../tags/tag50.xml"/><Relationship Id="rId19" Type="http://schemas.openxmlformats.org/officeDocument/2006/relationships/tags" Target="../tags/tag61.xml"/><Relationship Id="rId18" Type="http://schemas.openxmlformats.org/officeDocument/2006/relationships/image" Target="../media/image22.svg"/><Relationship Id="rId17" Type="http://schemas.openxmlformats.org/officeDocument/2006/relationships/image" Target="../media/image21.png"/><Relationship Id="rId16" Type="http://schemas.openxmlformats.org/officeDocument/2006/relationships/tags" Target="../tags/tag60.xml"/><Relationship Id="rId15" Type="http://schemas.openxmlformats.org/officeDocument/2006/relationships/image" Target="../media/image20.svg"/><Relationship Id="rId14" Type="http://schemas.openxmlformats.org/officeDocument/2006/relationships/image" Target="../media/image19.png"/><Relationship Id="rId13" Type="http://schemas.openxmlformats.org/officeDocument/2006/relationships/tags" Target="../tags/tag59.xml"/><Relationship Id="rId12" Type="http://schemas.openxmlformats.org/officeDocument/2006/relationships/image" Target="../media/image18.svg"/><Relationship Id="rId11" Type="http://schemas.openxmlformats.org/officeDocument/2006/relationships/image" Target="../media/image17.png"/><Relationship Id="rId10" Type="http://schemas.openxmlformats.org/officeDocument/2006/relationships/tags" Target="../tags/tag58.xml"/><Relationship Id="rId1" Type="http://schemas.openxmlformats.org/officeDocument/2006/relationships/tags" Target="../tags/tag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2.xml"/><Relationship Id="rId1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3.xml"/><Relationship Id="rId1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4.xml"/><Relationship Id="rId1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5.xml"/><Relationship Id="rId1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6.xml"/><Relationship Id="rId1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1950085" y="4187825"/>
            <a:ext cx="6123305" cy="10712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 fontAlgn="auto">
              <a:lnSpc>
                <a:spcPct val="12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十多年从业经验,专注实战操作研究，独创《人气战法》《黄金战法》《绝对龙头战法》，熟知散户操作心理，建立完整盈利模式，精湛的短线技术，准确把握市场热点，帮助散户们在操作中确定方向，深受全国用户喜爱！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909185" y="43033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909185" y="46177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4290060" y="3625850"/>
            <a:ext cx="4839335" cy="384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rgbClr val="742F0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刘</a:t>
            </a:r>
            <a:r>
              <a:rPr lang="en-US" altLang="zh-CN">
                <a:solidFill>
                  <a:srgbClr val="742F0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 </a:t>
            </a:r>
            <a:r>
              <a:rPr lang="zh-CN" altLang="en-US">
                <a:solidFill>
                  <a:srgbClr val="742F0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涛</a:t>
            </a:r>
            <a:r>
              <a:rPr lang="en-US" altLang="zh-CN">
                <a:solidFill>
                  <a:srgbClr val="742F0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 | 执业编号:A1120619060024</a:t>
            </a:r>
            <a:endParaRPr lang="en-US" altLang="zh-CN">
              <a:solidFill>
                <a:srgbClr val="742F0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5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13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日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20</a:t>
            </a:r>
            <a:r>
              <a:rPr lang="zh-CN" altLang="en-US"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：</a:t>
            </a:r>
            <a:r>
              <a:rPr lang="en-US" altLang="zh-CN"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15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</a:t>
            </a:r>
            <a:endParaRPr sz="2600" dirty="0">
              <a:solidFill>
                <a:srgbClr val="915C09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7" name="图片 6" descr="刘涛_1661826554142"/>
          <p:cNvPicPr>
            <a:picLocks noChangeAspect="1"/>
          </p:cNvPicPr>
          <p:nvPr/>
        </p:nvPicPr>
        <p:blipFill>
          <a:blip r:embed="rId4"/>
          <a:srcRect b="9903"/>
          <a:stretch>
            <a:fillRect/>
          </a:stretch>
        </p:blipFill>
        <p:spPr>
          <a:xfrm>
            <a:off x="8133080" y="675640"/>
            <a:ext cx="3101340" cy="508381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279525" y="906145"/>
            <a:ext cx="7658100" cy="2343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en-US" altLang="zh-CN" sz="6000" b="0" i="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 </a:t>
            </a:r>
            <a:endParaRPr lang="zh-CN" altLang="en-US" sz="6000" b="0" i="0" dirty="0">
              <a:solidFill>
                <a:schemeClr val="bg1"/>
              </a:solidFill>
              <a:effectLst/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09600" y="1209040"/>
            <a:ext cx="815530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90000"/>
              </a:lnSpc>
            </a:pPr>
            <a:r>
              <a:rPr lang="en-US" altLang="zh-CN" sz="600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 </a:t>
            </a:r>
            <a:r>
              <a:rPr lang="zh-CN" altLang="en-US" sz="600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系统培训第</a:t>
            </a:r>
            <a:r>
              <a:rPr lang="zh-CN" altLang="en-US" sz="600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四章：</a:t>
            </a:r>
            <a:endParaRPr lang="zh-CN" altLang="en-US" sz="6000" dirty="0">
              <a:solidFill>
                <a:schemeClr val="bg1"/>
              </a:solidFill>
              <a:effectLst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  <a:p>
            <a:pPr algn="ctr">
              <a:lnSpc>
                <a:spcPct val="90000"/>
              </a:lnSpc>
            </a:pPr>
            <a:r>
              <a:rPr lang="zh-CN" altLang="en-US" sz="600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核心趋势</a:t>
            </a:r>
            <a:r>
              <a:rPr lang="zh-CN" altLang="en-US" sz="600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篇</a:t>
            </a:r>
            <a:endParaRPr lang="zh-CN" altLang="en-US" sz="6000" dirty="0">
              <a:solidFill>
                <a:schemeClr val="bg1"/>
              </a:solidFill>
              <a:effectLst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             </a:t>
            </a:r>
            <a:r>
              <a:rPr lang="zh-CN" altLang="en-US" sz="2400" b="1">
                <a:solidFill>
                  <a:schemeClr val="bg1"/>
                </a:solidFill>
              </a:rPr>
              <a:t>中线趋势</a:t>
            </a:r>
            <a:r>
              <a:rPr lang="zh-CN" altLang="en-US" sz="2400" b="1">
                <a:solidFill>
                  <a:schemeClr val="bg1"/>
                </a:solidFill>
              </a:rPr>
              <a:t>拐点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17650" y="5521960"/>
            <a:ext cx="96329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绝大多数个股的短线加速拉升都需要得到活跃的资金推动，个股的中线趋势也需要活跃资金来延续，资金可以进进出出，但是不能持续流出，会出现短期资金匮乏而引起的破位</a:t>
            </a:r>
            <a:r>
              <a:rPr lang="zh-CN" altLang="en-US"/>
              <a:t>走势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2580" y="807720"/>
            <a:ext cx="11461115" cy="572516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790950" y="4693285"/>
            <a:ext cx="6927850" cy="3987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20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中线一个月左右，趋势看智能辅助线发散情况，以及慧眼</a:t>
            </a:r>
            <a:r>
              <a:rPr lang="en-US" altLang="zh-CN" sz="20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k</a:t>
            </a:r>
            <a:r>
              <a:rPr lang="zh-CN" altLang="en-US" sz="20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线</a:t>
            </a:r>
            <a:endParaRPr lang="zh-CN" altLang="en-US" sz="20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     </a:t>
            </a:r>
            <a:r>
              <a:rPr lang="zh-CN" altLang="en-US" sz="2800" b="1">
                <a:solidFill>
                  <a:schemeClr val="bg1"/>
                </a:solidFill>
              </a:rPr>
              <a:t>长线看</a:t>
            </a:r>
            <a:r>
              <a:rPr lang="en-US" altLang="zh-CN" sz="2800" b="1">
                <a:solidFill>
                  <a:schemeClr val="bg1"/>
                </a:solidFill>
              </a:rPr>
              <a:t>60/120</a:t>
            </a:r>
            <a:r>
              <a:rPr lang="zh-CN" altLang="en-US" sz="2800" b="1">
                <a:solidFill>
                  <a:schemeClr val="bg1"/>
                </a:solidFill>
              </a:rPr>
              <a:t>日线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635" y="726440"/>
            <a:ext cx="10818495" cy="57816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   </a:t>
            </a:r>
            <a:r>
              <a:rPr lang="zh-CN" altLang="en-US" sz="2800" b="1">
                <a:solidFill>
                  <a:schemeClr val="bg1"/>
                </a:solidFill>
              </a:rPr>
              <a:t>长趋势线不易跌破，长线是</a:t>
            </a:r>
            <a:r>
              <a:rPr lang="zh-CN" altLang="en-US" sz="2800" b="1">
                <a:solidFill>
                  <a:schemeClr val="bg1"/>
                </a:solidFill>
              </a:rPr>
              <a:t>金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9550" y="726440"/>
            <a:ext cx="11603990" cy="59410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  <a:sym typeface="+mn-ea"/>
              </a:rPr>
              <a:t>                  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长线纠结，则中线看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智能辅助线</a:t>
            </a:r>
            <a:endParaRPr lang="zh-CN" altLang="en-US" sz="28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3700" y="850900"/>
            <a:ext cx="11633200" cy="56311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3242945" y="74295"/>
            <a:ext cx="76212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60</a:t>
            </a:r>
            <a:r>
              <a:rPr lang="zh-CN" altLang="en-US" sz="2800" b="1">
                <a:solidFill>
                  <a:schemeClr val="bg1"/>
                </a:solidFill>
              </a:rPr>
              <a:t>日线形成上传后，长线拐点</a:t>
            </a:r>
            <a:r>
              <a:rPr lang="zh-CN" altLang="en-US" sz="2800" b="1">
                <a:solidFill>
                  <a:schemeClr val="bg1"/>
                </a:solidFill>
              </a:rPr>
              <a:t>形成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750" y="1101725"/>
            <a:ext cx="11874500" cy="46551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2973705" y="0"/>
            <a:ext cx="7410450" cy="7232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2800" b="1">
                <a:solidFill>
                  <a:schemeClr val="bg1"/>
                </a:solidFill>
                <a:sym typeface="+mn-ea"/>
              </a:rPr>
              <a:t>           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两线夹角越大，股价上升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趋势越强</a:t>
            </a:r>
            <a:endParaRPr lang="zh-CN" altLang="en-US" sz="28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2565" y="942975"/>
            <a:ext cx="11909425" cy="46291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                    </a:t>
            </a:r>
            <a:r>
              <a:rPr lang="zh-CN" altLang="en-US" sz="2800" b="1">
                <a:solidFill>
                  <a:schemeClr val="bg1"/>
                </a:solidFill>
              </a:rPr>
              <a:t>总结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3" name="C9F754DE-2CAD-44b6-B708-469DEB6407EB-1" descr="wp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463675"/>
            <a:ext cx="12192000" cy="458660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组 29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04060" y="1740535"/>
            <a:ext cx="8183880" cy="337693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027555" y="2723515"/>
            <a:ext cx="8134350" cy="2382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320925" y="2995295"/>
            <a:ext cx="7550785" cy="1706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9088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-</a:t>
            </a:r>
            <a:r>
              <a:rPr lang="en-US" alt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988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75" y="0"/>
            <a:ext cx="12305665" cy="69221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组 29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04060" y="1740535"/>
            <a:ext cx="8183880" cy="337693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027555" y="2723515"/>
            <a:ext cx="8134350" cy="2382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320925" y="2995295"/>
            <a:ext cx="7550785" cy="1706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9088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-</a:t>
            </a:r>
            <a:r>
              <a:rPr lang="en-US" alt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988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175" y="0"/>
            <a:ext cx="12322810" cy="69316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组 29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04060" y="1740535"/>
            <a:ext cx="8183880" cy="337693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027555" y="2723515"/>
            <a:ext cx="8134350" cy="2382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320925" y="2995295"/>
            <a:ext cx="7550785" cy="1706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9088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-</a:t>
            </a:r>
            <a:r>
              <a:rPr lang="en-US" alt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988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     A</a:t>
            </a:r>
            <a:r>
              <a:rPr lang="zh-CN" altLang="en-US" sz="2800" b="1">
                <a:solidFill>
                  <a:schemeClr val="bg1"/>
                </a:solidFill>
              </a:rPr>
              <a:t>股上涨还缺什么？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sp>
        <p:nvSpPr>
          <p:cNvPr id="21" name="圆角矩形 20"/>
          <p:cNvSpPr/>
          <p:nvPr>
            <p:custDataLst>
              <p:tags r:id="rId1"/>
            </p:custDataLst>
          </p:nvPr>
        </p:nvSpPr>
        <p:spPr>
          <a:xfrm>
            <a:off x="824230" y="1760221"/>
            <a:ext cx="3235960" cy="4197350"/>
          </a:xfrm>
          <a:prstGeom prst="roundRect">
            <a:avLst>
              <a:gd name="adj" fmla="val 2258"/>
            </a:avLst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2" name="圆角矩形 21"/>
          <p:cNvSpPr/>
          <p:nvPr>
            <p:custDataLst>
              <p:tags r:id="rId2"/>
            </p:custDataLst>
          </p:nvPr>
        </p:nvSpPr>
        <p:spPr>
          <a:xfrm>
            <a:off x="4491991" y="1760221"/>
            <a:ext cx="3235960" cy="4197350"/>
          </a:xfrm>
          <a:prstGeom prst="roundRect">
            <a:avLst>
              <a:gd name="adj" fmla="val 2258"/>
            </a:avLst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5" name="矩形 24"/>
          <p:cNvSpPr/>
          <p:nvPr>
            <p:custDataLst>
              <p:tags r:id="rId3"/>
            </p:custDataLst>
          </p:nvPr>
        </p:nvSpPr>
        <p:spPr>
          <a:xfrm>
            <a:off x="1129030" y="3065145"/>
            <a:ext cx="2796540" cy="2642235"/>
          </a:xfrm>
          <a:prstGeom prst="rect">
            <a:avLst/>
          </a:prstGeom>
        </p:spPr>
        <p:txBody>
          <a:bodyPr wrap="square" lIns="0" tIns="0" rIns="0" bIns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外因：印巴冲突上，中国军火秀肌肉，巴铁压倒性的优势直接促使和平谈判，直接促进了中美贸易谈判的结果，中国将在</a:t>
            </a:r>
            <a:r>
              <a:rPr lang="en-US" altLang="zh-CN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90</a:t>
            </a: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天内将美国商品加征关税从</a:t>
            </a:r>
            <a:r>
              <a:rPr lang="en-US" altLang="zh-CN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125%</a:t>
            </a: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降至</a:t>
            </a:r>
            <a:r>
              <a:rPr lang="en-US" altLang="zh-CN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10%</a:t>
            </a: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，美国将在</a:t>
            </a:r>
            <a:r>
              <a:rPr lang="en-US" altLang="zh-CN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90</a:t>
            </a: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天内将对中国商品加征关税从</a:t>
            </a:r>
            <a:r>
              <a:rPr lang="en-US" altLang="zh-CN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145%</a:t>
            </a: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降至</a:t>
            </a:r>
            <a:r>
              <a:rPr lang="en-US" altLang="zh-CN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30%</a:t>
            </a: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，双方降幅相同</a:t>
            </a:r>
            <a:endParaRPr lang="zh-CN" altLang="en-US" sz="14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8" name="矩形 27"/>
          <p:cNvSpPr/>
          <p:nvPr>
            <p:custDataLst>
              <p:tags r:id="rId4"/>
            </p:custDataLst>
          </p:nvPr>
        </p:nvSpPr>
        <p:spPr>
          <a:xfrm>
            <a:off x="1052195" y="2440941"/>
            <a:ext cx="2780030" cy="4425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kern="0">
                <a:solidFill>
                  <a:schemeClr val="accent1"/>
                </a:solidFill>
                <a:latin typeface="+mn-ea"/>
                <a:cs typeface="+mn-ea"/>
              </a:rPr>
              <a:t>外</a:t>
            </a:r>
            <a:r>
              <a:rPr lang="zh-CN" altLang="en-US" sz="2400" b="1" kern="0">
                <a:solidFill>
                  <a:schemeClr val="accent1"/>
                </a:solidFill>
                <a:latin typeface="+mn-ea"/>
                <a:cs typeface="+mn-ea"/>
              </a:rPr>
              <a:t>因</a:t>
            </a:r>
            <a:endParaRPr lang="zh-CN" altLang="en-US" sz="2400" b="1" kern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9" name="矩形 28"/>
          <p:cNvSpPr/>
          <p:nvPr>
            <p:custDataLst>
              <p:tags r:id="rId5"/>
            </p:custDataLst>
          </p:nvPr>
        </p:nvSpPr>
        <p:spPr>
          <a:xfrm>
            <a:off x="4839971" y="3065146"/>
            <a:ext cx="2607310" cy="2335530"/>
          </a:xfrm>
          <a:prstGeom prst="rect">
            <a:avLst/>
          </a:prstGeom>
        </p:spPr>
        <p:txBody>
          <a:bodyPr wrap="square" lIns="0" tIns="0" rIns="0" bIns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5</a:t>
            </a: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月</a:t>
            </a:r>
            <a:r>
              <a:rPr lang="en-US" altLang="zh-CN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7</a:t>
            </a: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日，《推动公募基金高质量发展行动方案》（下文简称《行动方案》）正式亮相。这份力争用三年左右时间形成行业高质量发展</a:t>
            </a:r>
            <a:r>
              <a:rPr lang="en-US" altLang="zh-CN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“</a:t>
            </a: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拐点</a:t>
            </a:r>
            <a:r>
              <a:rPr lang="en-US" altLang="zh-CN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”</a:t>
            </a: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的《行动方案》，用</a:t>
            </a:r>
            <a:r>
              <a:rPr lang="en-US" altLang="zh-CN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25</a:t>
            </a: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条政策举措给公募基金行业戴上</a:t>
            </a:r>
            <a:r>
              <a:rPr lang="en-US" altLang="zh-CN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“</a:t>
            </a: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紧箍咒</a:t>
            </a:r>
            <a:r>
              <a:rPr lang="en-US" altLang="zh-CN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”</a:t>
            </a: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。形成回报增</a:t>
            </a:r>
            <a:r>
              <a:rPr lang="en-US" altLang="zh-CN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—</a:t>
            </a: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资金进</a:t>
            </a:r>
            <a:r>
              <a:rPr lang="en-US" altLang="zh-CN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—</a:t>
            </a: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市场稳</a:t>
            </a:r>
            <a:r>
              <a:rPr lang="en-US" altLang="zh-CN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”</a:t>
            </a: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的良性循环</a:t>
            </a:r>
            <a:endParaRPr lang="zh-CN" altLang="en-US" sz="14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31" name="矩形 30"/>
          <p:cNvSpPr/>
          <p:nvPr>
            <p:custDataLst>
              <p:tags r:id="rId6"/>
            </p:custDataLst>
          </p:nvPr>
        </p:nvSpPr>
        <p:spPr>
          <a:xfrm>
            <a:off x="4719956" y="2440941"/>
            <a:ext cx="2780030" cy="4425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kern="0">
                <a:solidFill>
                  <a:schemeClr val="accent2"/>
                </a:solidFill>
                <a:latin typeface="+mn-ea"/>
                <a:cs typeface="+mn-ea"/>
              </a:rPr>
              <a:t>内因</a:t>
            </a:r>
            <a:endParaRPr lang="zh-CN" altLang="en-US" sz="2400" b="1" kern="0">
              <a:solidFill>
                <a:schemeClr val="accent2"/>
              </a:solidFill>
              <a:latin typeface="+mn-ea"/>
              <a:cs typeface="+mn-ea"/>
            </a:endParaRPr>
          </a:p>
        </p:txBody>
      </p:sp>
      <p:sp>
        <p:nvSpPr>
          <p:cNvPr id="32" name="圆角矩形 31"/>
          <p:cNvSpPr/>
          <p:nvPr>
            <p:custDataLst>
              <p:tags r:id="rId7"/>
            </p:custDataLst>
          </p:nvPr>
        </p:nvSpPr>
        <p:spPr>
          <a:xfrm>
            <a:off x="8226426" y="1760221"/>
            <a:ext cx="3235960" cy="4197350"/>
          </a:xfrm>
          <a:prstGeom prst="roundRect">
            <a:avLst>
              <a:gd name="adj" fmla="val 2258"/>
            </a:avLst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3" name="矩形 32"/>
          <p:cNvSpPr/>
          <p:nvPr>
            <p:custDataLst>
              <p:tags r:id="rId8"/>
            </p:custDataLst>
          </p:nvPr>
        </p:nvSpPr>
        <p:spPr>
          <a:xfrm>
            <a:off x="8550911" y="3065146"/>
            <a:ext cx="2607310" cy="2335530"/>
          </a:xfrm>
          <a:prstGeom prst="rect">
            <a:avLst/>
          </a:prstGeom>
        </p:spPr>
        <p:txBody>
          <a:bodyPr wrap="square" lIns="0" tIns="0" rIns="0" bIns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2025</a:t>
            </a: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年</a:t>
            </a:r>
            <a:r>
              <a:rPr lang="en-US" altLang="zh-CN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1</a:t>
            </a: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月</a:t>
            </a:r>
            <a:r>
              <a:rPr lang="en-US" altLang="zh-CN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1</a:t>
            </a: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日起全面实施的退市新规，标志着中国资本市场进入</a:t>
            </a:r>
            <a:r>
              <a:rPr lang="en-US" altLang="zh-CN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“</a:t>
            </a: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有进有出</a:t>
            </a:r>
            <a:r>
              <a:rPr lang="en-US" altLang="zh-CN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”</a:t>
            </a: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的新阶段。这项被称为</a:t>
            </a:r>
            <a:r>
              <a:rPr lang="en-US" altLang="zh-CN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“</a:t>
            </a: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史上最严</a:t>
            </a:r>
            <a:r>
              <a:rPr lang="en-US" altLang="zh-CN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”</a:t>
            </a: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的退市制度改革，通过四大类强制退市标准和配套机制，旨在清除劣质企业、优化市场生态</a:t>
            </a:r>
            <a:endParaRPr lang="zh-CN" altLang="en-US" sz="14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34" name="矩形 33"/>
          <p:cNvSpPr/>
          <p:nvPr>
            <p:custDataLst>
              <p:tags r:id="rId9"/>
            </p:custDataLst>
          </p:nvPr>
        </p:nvSpPr>
        <p:spPr>
          <a:xfrm>
            <a:off x="8454391" y="2440941"/>
            <a:ext cx="2780030" cy="4425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kern="0">
                <a:solidFill>
                  <a:schemeClr val="accent1"/>
                </a:solidFill>
                <a:latin typeface="+mn-ea"/>
                <a:cs typeface="+mn-ea"/>
              </a:rPr>
              <a:t>内因</a:t>
            </a:r>
            <a:endParaRPr lang="zh-CN" altLang="en-US" sz="2400" b="1" kern="0">
              <a:solidFill>
                <a:schemeClr val="accent1"/>
              </a:solidFill>
              <a:latin typeface="+mn-ea"/>
              <a:cs typeface="+mn-ea"/>
            </a:endParaRPr>
          </a:p>
        </p:txBody>
      </p:sp>
      <p:cxnSp>
        <p:nvCxnSpPr>
          <p:cNvPr id="35" name="直接连接符 34"/>
          <p:cNvCxnSpPr/>
          <p:nvPr>
            <p:custDataLst>
              <p:tags r:id="rId10"/>
            </p:custDataLst>
          </p:nvPr>
        </p:nvCxnSpPr>
        <p:spPr>
          <a:xfrm>
            <a:off x="2273301" y="5639436"/>
            <a:ext cx="337820" cy="0"/>
          </a:xfrm>
          <a:prstGeom prst="line">
            <a:avLst/>
          </a:prstGeom>
          <a:ln w="47625" cap="rnd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>
            <p:custDataLst>
              <p:tags r:id="rId11"/>
            </p:custDataLst>
          </p:nvPr>
        </p:nvCxnSpPr>
        <p:spPr>
          <a:xfrm>
            <a:off x="5941061" y="5639436"/>
            <a:ext cx="337820" cy="0"/>
          </a:xfrm>
          <a:prstGeom prst="line">
            <a:avLst/>
          </a:prstGeom>
          <a:ln w="47625" cap="rnd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>
            <p:custDataLst>
              <p:tags r:id="rId12"/>
            </p:custDataLst>
          </p:nvPr>
        </p:nvCxnSpPr>
        <p:spPr>
          <a:xfrm>
            <a:off x="9675496" y="5639436"/>
            <a:ext cx="337820" cy="0"/>
          </a:xfrm>
          <a:prstGeom prst="line">
            <a:avLst/>
          </a:prstGeom>
          <a:ln w="47625" cap="rnd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8" name="椭圆 37"/>
          <p:cNvSpPr/>
          <p:nvPr>
            <p:custDataLst>
              <p:tags r:id="rId13"/>
            </p:custDataLst>
          </p:nvPr>
        </p:nvSpPr>
        <p:spPr>
          <a:xfrm>
            <a:off x="2034540" y="1333500"/>
            <a:ext cx="890270" cy="890270"/>
          </a:xfrm>
          <a:prstGeom prst="ellipse">
            <a:avLst/>
          </a:prstGeom>
          <a:solidFill>
            <a:schemeClr val="accent1">
              <a:alpha val="15000"/>
            </a:schemeClr>
          </a:solidFill>
          <a:ln w="381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9" name="椭圆 38"/>
          <p:cNvSpPr/>
          <p:nvPr>
            <p:custDataLst>
              <p:tags r:id="rId14"/>
            </p:custDataLst>
          </p:nvPr>
        </p:nvSpPr>
        <p:spPr>
          <a:xfrm>
            <a:off x="2064385" y="1332865"/>
            <a:ext cx="829945" cy="829945"/>
          </a:xfrm>
          <a:prstGeom prst="ellipse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0" name="椭圆 39"/>
          <p:cNvSpPr/>
          <p:nvPr>
            <p:custDataLst>
              <p:tags r:id="rId15"/>
            </p:custDataLst>
          </p:nvPr>
        </p:nvSpPr>
        <p:spPr>
          <a:xfrm>
            <a:off x="5664836" y="1333500"/>
            <a:ext cx="890270" cy="890270"/>
          </a:xfrm>
          <a:prstGeom prst="ellipse">
            <a:avLst/>
          </a:prstGeom>
          <a:solidFill>
            <a:schemeClr val="accent2">
              <a:alpha val="15000"/>
            </a:schemeClr>
          </a:solidFill>
          <a:ln w="381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1" name="椭圆 40"/>
          <p:cNvSpPr/>
          <p:nvPr>
            <p:custDataLst>
              <p:tags r:id="rId16"/>
            </p:custDataLst>
          </p:nvPr>
        </p:nvSpPr>
        <p:spPr>
          <a:xfrm>
            <a:off x="5694681" y="1332865"/>
            <a:ext cx="829945" cy="829945"/>
          </a:xfrm>
          <a:prstGeom prst="ellipse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2" name="椭圆 41"/>
          <p:cNvSpPr/>
          <p:nvPr>
            <p:custDataLst>
              <p:tags r:id="rId17"/>
            </p:custDataLst>
          </p:nvPr>
        </p:nvSpPr>
        <p:spPr>
          <a:xfrm>
            <a:off x="9399271" y="1333500"/>
            <a:ext cx="890270" cy="890270"/>
          </a:xfrm>
          <a:prstGeom prst="ellipse">
            <a:avLst/>
          </a:prstGeom>
          <a:solidFill>
            <a:schemeClr val="accent1">
              <a:alpha val="15000"/>
            </a:schemeClr>
          </a:solidFill>
          <a:ln w="381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3" name="椭圆 42"/>
          <p:cNvSpPr/>
          <p:nvPr>
            <p:custDataLst>
              <p:tags r:id="rId18"/>
            </p:custDataLst>
          </p:nvPr>
        </p:nvSpPr>
        <p:spPr>
          <a:xfrm>
            <a:off x="9429116" y="1333500"/>
            <a:ext cx="829945" cy="829945"/>
          </a:xfrm>
          <a:prstGeom prst="ellipse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44" name="图形 23" descr="333438303937363b333438313038303bd7e9d6afbcdcb9b9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317116" y="1585596"/>
            <a:ext cx="324485" cy="324485"/>
          </a:xfrm>
          <a:prstGeom prst="rect">
            <a:avLst/>
          </a:prstGeom>
        </p:spPr>
      </p:pic>
      <p:pic>
        <p:nvPicPr>
          <p:cNvPr id="45" name="图形 25" descr="333438303937363b333438313039323bcfeec4bfbcc6bbae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5947411" y="1585596"/>
            <a:ext cx="323850" cy="323850"/>
          </a:xfrm>
          <a:prstGeom prst="rect">
            <a:avLst/>
          </a:prstGeom>
        </p:spPr>
      </p:pic>
      <p:pic>
        <p:nvPicPr>
          <p:cNvPr id="46" name="图形 26" descr="333438303937363b333438313037333bcad0b3a1bebad5f9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9698991" y="1604011"/>
            <a:ext cx="289560" cy="289560"/>
          </a:xfrm>
          <a:prstGeom prst="rect">
            <a:avLst/>
          </a:prstGeom>
        </p:spPr>
      </p:pic>
    </p:spTree>
    <p:custDataLst>
      <p:tags r:id="rId28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</a:t>
            </a:r>
            <a:r>
              <a:rPr lang="zh-CN" altLang="en-US" sz="2800" b="1">
                <a:solidFill>
                  <a:schemeClr val="bg1"/>
                </a:solidFill>
              </a:rPr>
              <a:t>短期调整，</a:t>
            </a:r>
            <a:r>
              <a:rPr lang="zh-CN" altLang="en-US" sz="2400" b="1">
                <a:solidFill>
                  <a:schemeClr val="bg1"/>
                </a:solidFill>
              </a:rPr>
              <a:t>不改上升</a:t>
            </a:r>
            <a:r>
              <a:rPr lang="zh-CN" altLang="en-US" sz="2400" b="1">
                <a:solidFill>
                  <a:schemeClr val="bg1"/>
                </a:solidFill>
              </a:rPr>
              <a:t>趋势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003415" y="914400"/>
            <a:ext cx="4822190" cy="50774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</a:rPr>
              <a:t>平均股价出现周线弱势金叉，不确定性的政策落地，年报接近于尾声，市场在周五出现缩量十字星变盘点，下周是否出现放量是形成周线破局的开始，成交量达到</a:t>
            </a:r>
            <a:r>
              <a:rPr lang="en-US" altLang="zh-CN" b="1"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</a:rPr>
              <a:t>1.5</a:t>
            </a:r>
            <a:r>
              <a:rPr lang="zh-CN" altLang="en-US" b="1"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</a:rPr>
              <a:t>万亿市场有科技与消费并存拉升的市场投资机会。</a:t>
            </a:r>
            <a:endParaRPr lang="zh-CN" altLang="en-US" b="1">
              <a:latin typeface="标准粗黑" panose="02000503000000000000" charset="-122"/>
              <a:ea typeface="标准粗黑" panose="02000503000000000000" charset="-122"/>
              <a:cs typeface="标准粗黑" panose="02000503000000000000" charset="-122"/>
            </a:endParaRPr>
          </a:p>
          <a:p>
            <a:endParaRPr lang="zh-CN" altLang="en-US" b="1">
              <a:latin typeface="标准粗黑" panose="02000503000000000000" charset="-122"/>
              <a:ea typeface="标准粗黑" panose="02000503000000000000" charset="-122"/>
              <a:cs typeface="标准粗黑" panose="02000503000000000000" charset="-122"/>
            </a:endParaRPr>
          </a:p>
          <a:p>
            <a:r>
              <a:rPr lang="zh-CN" altLang="en-US" b="1"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</a:rPr>
              <a:t>由于中美贸易战在短期内难以得到彻底解决，为对冲出口减少的刺激政策同样难以一蹴而就，很难会有大规模、超预期的刺激政策出台，再考虑到贸易战对中国经济肯定会有冲击，中国经济大概率维持稳健复苏，但</a:t>
            </a:r>
            <a:r>
              <a:rPr lang="en-US" altLang="zh-CN" b="1"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</a:rPr>
              <a:t>AI</a:t>
            </a:r>
            <a:r>
              <a:rPr lang="zh-CN" altLang="en-US" b="1"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</a:rPr>
              <a:t>、机器人等产业赛道已经展现出产业升级和技术突破可能，下游龙头企业加大资本开支抢占市场份额的确定性依然存在</a:t>
            </a:r>
            <a:endParaRPr lang="zh-CN" altLang="en-US" b="1">
              <a:latin typeface="标准粗黑" panose="02000503000000000000" charset="-122"/>
              <a:ea typeface="标准粗黑" panose="02000503000000000000" charset="-122"/>
              <a:cs typeface="标准粗黑" panose="02000503000000000000" charset="-122"/>
            </a:endParaRPr>
          </a:p>
          <a:p>
            <a:endParaRPr lang="zh-CN" altLang="en-US" b="1">
              <a:latin typeface="标准粗黑" panose="02000503000000000000" charset="-122"/>
              <a:ea typeface="标准粗黑" panose="02000503000000000000" charset="-122"/>
              <a:cs typeface="标准粗黑" panose="02000503000000000000" charset="-122"/>
            </a:endParaRPr>
          </a:p>
          <a:p>
            <a:r>
              <a:rPr lang="zh-CN" altLang="en-US" b="1"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</a:rPr>
              <a:t>站在中长期角度，稳经济</a:t>
            </a:r>
            <a:r>
              <a:rPr lang="en-US" altLang="zh-CN" b="1"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</a:rPr>
              <a:t>+</a:t>
            </a:r>
            <a:r>
              <a:rPr lang="zh-CN" altLang="en-US" b="1"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</a:rPr>
              <a:t>宽货币</a:t>
            </a:r>
            <a:r>
              <a:rPr lang="en-US" altLang="zh-CN" b="1"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</a:rPr>
              <a:t>+</a:t>
            </a:r>
            <a:r>
              <a:rPr lang="zh-CN" altLang="en-US" b="1"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</a:rPr>
              <a:t>新趋势，</a:t>
            </a:r>
            <a:r>
              <a:rPr lang="en-US" altLang="zh-CN" b="1"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</a:rPr>
              <a:t>A</a:t>
            </a:r>
            <a:r>
              <a:rPr lang="zh-CN" altLang="en-US" b="1"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</a:rPr>
              <a:t>股向下整理空间非常有限，年内科技牛大概率依然会出现</a:t>
            </a:r>
            <a:endParaRPr lang="zh-CN" altLang="en-US" b="1">
              <a:latin typeface="标准粗黑" panose="02000503000000000000" charset="-122"/>
              <a:ea typeface="标准粗黑" panose="02000503000000000000" charset="-122"/>
              <a:cs typeface="标准粗黑" panose="02000503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51205"/>
            <a:ext cx="6892925" cy="52406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       </a:t>
            </a:r>
            <a:r>
              <a:rPr lang="zh-CN" altLang="en-US" sz="2400" b="1">
                <a:solidFill>
                  <a:schemeClr val="bg1"/>
                </a:solidFill>
              </a:rPr>
              <a:t>关于核心趋势</a:t>
            </a:r>
            <a:r>
              <a:rPr lang="zh-CN" altLang="en-US" sz="2400" b="1">
                <a:solidFill>
                  <a:schemeClr val="bg1"/>
                </a:solidFill>
              </a:rPr>
              <a:t>篇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sp>
        <p:nvSpPr>
          <p:cNvPr id="3" name="椭圆 2"/>
          <p:cNvSpPr/>
          <p:nvPr>
            <p:custDataLst>
              <p:tags r:id="rId1"/>
            </p:custDataLst>
          </p:nvPr>
        </p:nvSpPr>
        <p:spPr>
          <a:xfrm rot="10800000">
            <a:off x="5987415" y="1505268"/>
            <a:ext cx="1887855" cy="1887855"/>
          </a:xfrm>
          <a:prstGeom prst="ellipse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" name="椭圆 3"/>
          <p:cNvSpPr/>
          <p:nvPr>
            <p:custDataLst>
              <p:tags r:id="rId2"/>
            </p:custDataLst>
          </p:nvPr>
        </p:nvSpPr>
        <p:spPr>
          <a:xfrm rot="10800000">
            <a:off x="4401185" y="1505268"/>
            <a:ext cx="1887855" cy="1887855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2671445" y="5326698"/>
            <a:ext cx="6932910" cy="772159"/>
          </a:xfrm>
          <a:prstGeom prst="rect">
            <a:avLst/>
          </a:prstGeom>
        </p:spPr>
        <p:txBody>
          <a:bodyPr wrap="square" lIns="0" tIns="0" rIns="0" bIns="0">
            <a:noAutofit/>
          </a:bodyPr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dirty="0">
                <a:solidFill>
                  <a:schemeClr val="accent4">
                    <a:lumMod val="50000"/>
                  </a:schemeClr>
                </a:solidFill>
                <a:latin typeface="+mn-ea"/>
                <a:cs typeface="+mn-ea"/>
              </a:rPr>
              <a:t>中线趋势相对短期趋势来说，稍微稳定，持续时间在</a:t>
            </a:r>
            <a:r>
              <a:rPr lang="en-US" altLang="zh-CN" sz="1400" b="1" dirty="0">
                <a:solidFill>
                  <a:schemeClr val="accent4">
                    <a:lumMod val="50000"/>
                  </a:schemeClr>
                </a:solidFill>
                <a:latin typeface="+mn-ea"/>
                <a:cs typeface="+mn-ea"/>
              </a:rPr>
              <a:t>2</a:t>
            </a:r>
            <a:r>
              <a:rPr lang="zh-CN" altLang="en-US" sz="1400" b="1" dirty="0">
                <a:solidFill>
                  <a:schemeClr val="accent4">
                    <a:lumMod val="50000"/>
                  </a:schemeClr>
                </a:solidFill>
                <a:latin typeface="+mn-ea"/>
                <a:cs typeface="+mn-ea"/>
              </a:rPr>
              <a:t>个星期以上，因为时间长的因素，容错率偏低，</a:t>
            </a:r>
            <a:r>
              <a:rPr lang="en-US" altLang="zh-CN" sz="1400" b="1" dirty="0">
                <a:solidFill>
                  <a:schemeClr val="accent4">
                    <a:lumMod val="50000"/>
                  </a:schemeClr>
                </a:solidFill>
                <a:latin typeface="+mn-ea"/>
                <a:cs typeface="+mn-ea"/>
              </a:rPr>
              <a:t> </a:t>
            </a:r>
            <a:r>
              <a:rPr lang="zh-CN" altLang="en-US" sz="1400" b="1" dirty="0">
                <a:solidFill>
                  <a:schemeClr val="accent4">
                    <a:lumMod val="50000"/>
                  </a:schemeClr>
                </a:solidFill>
                <a:latin typeface="+mn-ea"/>
                <a:cs typeface="+mn-ea"/>
              </a:rPr>
              <a:t>中线趋势的参考指标：</a:t>
            </a:r>
            <a:r>
              <a:rPr lang="en-US" altLang="zh-CN" sz="1400" b="1" dirty="0">
                <a:solidFill>
                  <a:schemeClr val="accent4">
                    <a:lumMod val="50000"/>
                  </a:schemeClr>
                </a:solidFill>
                <a:latin typeface="+mn-ea"/>
                <a:cs typeface="+mn-ea"/>
              </a:rPr>
              <a:t> </a:t>
            </a:r>
            <a:r>
              <a:rPr lang="zh-CN" altLang="en-US" sz="1400" b="1" dirty="0">
                <a:solidFill>
                  <a:schemeClr val="accent4">
                    <a:lumMod val="50000"/>
                  </a:schemeClr>
                </a:solidFill>
                <a:latin typeface="+mn-ea"/>
                <a:cs typeface="+mn-ea"/>
              </a:rPr>
              <a:t>慧眼</a:t>
            </a:r>
            <a:r>
              <a:rPr lang="en-US" altLang="zh-CN" sz="1400" b="1" dirty="0">
                <a:solidFill>
                  <a:schemeClr val="accent4">
                    <a:lumMod val="50000"/>
                  </a:schemeClr>
                </a:solidFill>
                <a:latin typeface="+mn-ea"/>
                <a:cs typeface="+mn-ea"/>
              </a:rPr>
              <a:t>k</a:t>
            </a:r>
            <a:r>
              <a:rPr lang="zh-CN" altLang="en-US" sz="1400" b="1" dirty="0">
                <a:solidFill>
                  <a:schemeClr val="accent4">
                    <a:lumMod val="50000"/>
                  </a:schemeClr>
                </a:solidFill>
                <a:latin typeface="+mn-ea"/>
                <a:cs typeface="+mn-ea"/>
              </a:rPr>
              <a:t>线，</a:t>
            </a:r>
            <a:r>
              <a:rPr lang="zh-CN" altLang="en-US" sz="1400" b="1" dirty="0">
                <a:solidFill>
                  <a:schemeClr val="accent4">
                    <a:lumMod val="50000"/>
                  </a:schemeClr>
                </a:solidFill>
                <a:latin typeface="+mn-ea"/>
                <a:cs typeface="+mn-ea"/>
              </a:rPr>
              <a:t>智能辅助线</a:t>
            </a:r>
            <a:endParaRPr lang="zh-CN" altLang="en-US" sz="1400" b="1" dirty="0">
              <a:solidFill>
                <a:schemeClr val="accent4">
                  <a:lumMod val="50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1" name="矩形 10"/>
          <p:cNvSpPr/>
          <p:nvPr>
            <p:custDataLst>
              <p:tags r:id="rId4"/>
            </p:custDataLst>
          </p:nvPr>
        </p:nvSpPr>
        <p:spPr>
          <a:xfrm>
            <a:off x="2671445" y="4886008"/>
            <a:ext cx="6932910" cy="3683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kern="0">
                <a:solidFill>
                  <a:schemeClr val="accent1"/>
                </a:solidFill>
                <a:latin typeface="+mn-ea"/>
                <a:cs typeface="+mn-ea"/>
              </a:rPr>
              <a:t>中线</a:t>
            </a:r>
            <a:r>
              <a:rPr lang="zh-CN" altLang="en-US" sz="2000" b="1" kern="0">
                <a:solidFill>
                  <a:schemeClr val="accent1"/>
                </a:solidFill>
                <a:latin typeface="+mn-ea"/>
                <a:cs typeface="+mn-ea"/>
              </a:rPr>
              <a:t>趋势</a:t>
            </a:r>
            <a:endParaRPr lang="zh-CN" altLang="en-US" sz="2000" b="1" kern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2" name="矩形 11"/>
          <p:cNvSpPr/>
          <p:nvPr>
            <p:custDataLst>
              <p:tags r:id="rId5"/>
            </p:custDataLst>
          </p:nvPr>
        </p:nvSpPr>
        <p:spPr>
          <a:xfrm>
            <a:off x="8274685" y="1933893"/>
            <a:ext cx="3168000" cy="1752599"/>
          </a:xfrm>
          <a:prstGeom prst="rect">
            <a:avLst/>
          </a:prstGeom>
        </p:spPr>
        <p:txBody>
          <a:bodyPr wrap="square" lIns="0" tIns="0" rIns="0" bIns="0">
            <a:noAutofit/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dirty="0">
                <a:solidFill>
                  <a:srgbClr val="00B0F0"/>
                </a:solidFill>
                <a:latin typeface="+mn-ea"/>
                <a:cs typeface="+mn-ea"/>
              </a:rPr>
              <a:t>短期趋势是股价的短期运行规律，短期运行趋势容易受到市场或者其他情况影响，所以不够稳定，容错率</a:t>
            </a:r>
            <a:r>
              <a:rPr lang="zh-CN" altLang="en-US" sz="1400" b="1" dirty="0">
                <a:solidFill>
                  <a:srgbClr val="00B0F0"/>
                </a:solidFill>
                <a:latin typeface="+mn-ea"/>
                <a:cs typeface="+mn-ea"/>
              </a:rPr>
              <a:t>高，通常，我们可以参考捕捞季节，智能交易，</a:t>
            </a:r>
            <a:r>
              <a:rPr lang="zh-CN" altLang="en-US" sz="1400" b="1" dirty="0">
                <a:solidFill>
                  <a:srgbClr val="00B0F0"/>
                </a:solidFill>
                <a:latin typeface="+mn-ea"/>
                <a:cs typeface="+mn-ea"/>
              </a:rPr>
              <a:t>五日线</a:t>
            </a:r>
            <a:endParaRPr lang="zh-CN" altLang="en-US" sz="1400" b="1" dirty="0">
              <a:solidFill>
                <a:srgbClr val="00B0F0"/>
              </a:solidFill>
              <a:latin typeface="+mn-ea"/>
              <a:cs typeface="+mn-ea"/>
            </a:endParaRPr>
          </a:p>
        </p:txBody>
      </p:sp>
      <p:sp>
        <p:nvSpPr>
          <p:cNvPr id="13" name="矩形 12"/>
          <p:cNvSpPr/>
          <p:nvPr>
            <p:custDataLst>
              <p:tags r:id="rId6"/>
            </p:custDataLst>
          </p:nvPr>
        </p:nvSpPr>
        <p:spPr>
          <a:xfrm>
            <a:off x="8274685" y="1474788"/>
            <a:ext cx="3168000" cy="3683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kern="0">
                <a:solidFill>
                  <a:schemeClr val="accent2"/>
                </a:solidFill>
                <a:latin typeface="+mn-ea"/>
                <a:cs typeface="+mn-ea"/>
              </a:rPr>
              <a:t>短期</a:t>
            </a:r>
            <a:r>
              <a:rPr lang="zh-CN" altLang="en-US" sz="2000" b="1" kern="0">
                <a:solidFill>
                  <a:schemeClr val="accent2"/>
                </a:solidFill>
                <a:latin typeface="+mn-ea"/>
                <a:cs typeface="+mn-ea"/>
              </a:rPr>
              <a:t>趋势</a:t>
            </a:r>
            <a:endParaRPr lang="zh-CN" altLang="en-US" sz="2000" b="1" kern="0">
              <a:solidFill>
                <a:schemeClr val="accent2"/>
              </a:solidFill>
              <a:latin typeface="+mn-ea"/>
              <a:cs typeface="+mn-ea"/>
            </a:endParaRPr>
          </a:p>
        </p:txBody>
      </p:sp>
      <p:sp>
        <p:nvSpPr>
          <p:cNvPr id="14" name="矩形 13"/>
          <p:cNvSpPr/>
          <p:nvPr>
            <p:custDataLst>
              <p:tags r:id="rId7"/>
            </p:custDataLst>
          </p:nvPr>
        </p:nvSpPr>
        <p:spPr>
          <a:xfrm>
            <a:off x="831215" y="1933893"/>
            <a:ext cx="3168000" cy="1752599"/>
          </a:xfrm>
          <a:prstGeom prst="rect">
            <a:avLst/>
          </a:prstGeom>
        </p:spPr>
        <p:txBody>
          <a:bodyPr wrap="square" lIns="0" tIns="0" rIns="0" bIns="0">
            <a:noAutofit/>
          </a:bodyPr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schemeClr val="accent5"/>
                </a:solidFill>
                <a:latin typeface="+mn-ea"/>
                <a:cs typeface="+mn-ea"/>
              </a:rPr>
              <a:t>一个股票一旦形成长期上升趋势，那么长线上升趋势不会轻易改变，所以最为稳定，容错率非常低，长期趋势以</a:t>
            </a:r>
            <a:r>
              <a:rPr lang="en-US" altLang="zh-CN" sz="1600" b="1" dirty="0">
                <a:solidFill>
                  <a:schemeClr val="accent5"/>
                </a:solidFill>
                <a:latin typeface="+mn-ea"/>
                <a:cs typeface="+mn-ea"/>
              </a:rPr>
              <a:t>60</a:t>
            </a:r>
            <a:r>
              <a:rPr lang="zh-CN" altLang="en-US" sz="1600" b="1" dirty="0">
                <a:solidFill>
                  <a:schemeClr val="accent5"/>
                </a:solidFill>
                <a:latin typeface="+mn-ea"/>
                <a:cs typeface="+mn-ea"/>
              </a:rPr>
              <a:t>日线季线，以及</a:t>
            </a:r>
            <a:r>
              <a:rPr lang="en-US" altLang="zh-CN" sz="1600" b="1" dirty="0">
                <a:solidFill>
                  <a:schemeClr val="accent5"/>
                </a:solidFill>
                <a:latin typeface="+mn-ea"/>
                <a:cs typeface="+mn-ea"/>
              </a:rPr>
              <a:t>120</a:t>
            </a:r>
            <a:r>
              <a:rPr lang="zh-CN" altLang="en-US" sz="1600" b="1" dirty="0">
                <a:solidFill>
                  <a:schemeClr val="accent5"/>
                </a:solidFill>
                <a:latin typeface="+mn-ea"/>
                <a:cs typeface="+mn-ea"/>
              </a:rPr>
              <a:t>日线半年线</a:t>
            </a:r>
            <a:r>
              <a:rPr lang="zh-CN" altLang="en-US" sz="1600" b="1" dirty="0">
                <a:solidFill>
                  <a:schemeClr val="accent5"/>
                </a:solidFill>
                <a:latin typeface="+mn-ea"/>
                <a:cs typeface="+mn-ea"/>
              </a:rPr>
              <a:t>为主</a:t>
            </a:r>
            <a:endParaRPr lang="zh-CN" altLang="en-US" sz="1600" b="1" dirty="0">
              <a:solidFill>
                <a:schemeClr val="accent5"/>
              </a:solidFill>
              <a:latin typeface="+mn-ea"/>
              <a:cs typeface="+mn-ea"/>
            </a:endParaRPr>
          </a:p>
        </p:txBody>
      </p:sp>
      <p:sp>
        <p:nvSpPr>
          <p:cNvPr id="15" name="矩形 14"/>
          <p:cNvSpPr/>
          <p:nvPr>
            <p:custDataLst>
              <p:tags r:id="rId8"/>
            </p:custDataLst>
          </p:nvPr>
        </p:nvSpPr>
        <p:spPr>
          <a:xfrm>
            <a:off x="831215" y="1474788"/>
            <a:ext cx="3168000" cy="3683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kern="0">
                <a:solidFill>
                  <a:schemeClr val="accent1"/>
                </a:solidFill>
                <a:latin typeface="+mn-ea"/>
                <a:cs typeface="+mn-ea"/>
              </a:rPr>
              <a:t>长期</a:t>
            </a:r>
            <a:r>
              <a:rPr lang="zh-CN" altLang="en-US" sz="2000" b="1" kern="0">
                <a:solidFill>
                  <a:schemeClr val="accent1"/>
                </a:solidFill>
                <a:latin typeface="+mn-ea"/>
                <a:cs typeface="+mn-ea"/>
              </a:rPr>
              <a:t>趋势</a:t>
            </a:r>
            <a:endParaRPr lang="zh-CN" altLang="en-US" sz="2000" b="1" kern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3" name="椭圆 22"/>
          <p:cNvSpPr/>
          <p:nvPr>
            <p:custDataLst>
              <p:tags r:id="rId9"/>
            </p:custDataLst>
          </p:nvPr>
        </p:nvSpPr>
        <p:spPr>
          <a:xfrm rot="10800000">
            <a:off x="5214620" y="2838133"/>
            <a:ext cx="1887855" cy="1887855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16" name="图片 4" descr="343439383331313b343532303032303bb8f6c8cbd0c5cfa2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736715" y="2254568"/>
            <a:ext cx="388799" cy="388799"/>
          </a:xfrm>
          <a:prstGeom prst="rect">
            <a:avLst/>
          </a:prstGeom>
        </p:spPr>
      </p:pic>
      <p:pic>
        <p:nvPicPr>
          <p:cNvPr id="17" name="图片 3" descr="343439383331313b343532303031393bd2b5bca8b9dcc0ed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147310" y="2251393"/>
            <a:ext cx="396000" cy="396000"/>
          </a:xfrm>
          <a:prstGeom prst="rect">
            <a:avLst/>
          </a:prstGeom>
        </p:spPr>
      </p:pic>
      <p:pic>
        <p:nvPicPr>
          <p:cNvPr id="18" name="图片 7" descr="343439383331313b343532303032333bc6f3d2b5bcf2bde9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963920" y="3587433"/>
            <a:ext cx="388800" cy="388800"/>
          </a:xfrm>
          <a:prstGeom prst="rect">
            <a:avLst/>
          </a:prstGeom>
        </p:spPr>
      </p:pic>
    </p:spTree>
    <p:custDataLst>
      <p:tags r:id="rId19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987040" y="12573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chemeClr val="bg1"/>
                </a:solidFill>
                <a:sym typeface="+mn-ea"/>
              </a:rPr>
              <a:t>           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短期趋势，关注短期上涨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空间</a:t>
            </a:r>
            <a:endParaRPr lang="zh-CN" altLang="en-US" sz="28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2940" y="751840"/>
            <a:ext cx="11135360" cy="46926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769870" y="5643880"/>
            <a:ext cx="68218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在正常个股的运行情况下，一波涨幅差不多在</a:t>
            </a:r>
            <a:r>
              <a:rPr lang="en-US" altLang="zh-CN"/>
              <a:t>15%</a:t>
            </a:r>
            <a:r>
              <a:rPr lang="zh-CN" altLang="en-US"/>
              <a:t>，这就是我们之前给大家讲的乖离率一般到</a:t>
            </a:r>
            <a:r>
              <a:rPr lang="en-US" altLang="zh-CN"/>
              <a:t>15</a:t>
            </a:r>
            <a:r>
              <a:rPr lang="zh-CN" altLang="en-US"/>
              <a:t>位置做成本。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987040" y="125730"/>
            <a:ext cx="67602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chemeClr val="bg1"/>
                </a:solidFill>
                <a:sym typeface="+mn-ea"/>
              </a:rPr>
              <a:t>    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短期趋势拐点向下，做成本信号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出现</a:t>
            </a:r>
            <a:endParaRPr lang="zh-CN" altLang="en-US" sz="28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9185" y="782320"/>
            <a:ext cx="9871075" cy="57810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987040" y="12573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chemeClr val="bg1"/>
                </a:solidFill>
                <a:sym typeface="+mn-ea"/>
              </a:rPr>
              <a:t>           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做妖股如何持仓，看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蓝线</a:t>
            </a:r>
            <a:endParaRPr lang="zh-CN" altLang="en-US" sz="28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5435" y="807720"/>
            <a:ext cx="11690985" cy="552831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987040" y="125730"/>
            <a:ext cx="71735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chemeClr val="bg1"/>
                </a:solidFill>
                <a:sym typeface="+mn-ea"/>
              </a:rPr>
              <a:t>    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蓝线只要不跌破，做完成本后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耐心持股</a:t>
            </a:r>
            <a:endParaRPr lang="zh-CN" altLang="en-US" sz="28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2755" y="758190"/>
            <a:ext cx="11012170" cy="588454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62000" y="1673225"/>
            <a:ext cx="47478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股价能否持续新高，关键是资金的推动，搭配智能交易线做好一个波动的进场和</a:t>
            </a:r>
            <a:r>
              <a:rPr lang="zh-CN" altLang="en-US"/>
              <a:t>出货。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3196590" y="16700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l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solidFill>
                  <a:schemeClr val="bg1"/>
                </a:solidFill>
                <a:latin typeface="PingFang SC"/>
                <a:ea typeface="PingFang SC"/>
                <a:sym typeface="+mn-ea"/>
              </a:rPr>
              <a:t>     </a:t>
            </a:r>
            <a:r>
              <a:rPr lang="zh-CN" altLang="en-US" sz="2800" b="1">
                <a:solidFill>
                  <a:schemeClr val="bg1"/>
                </a:solidFill>
                <a:latin typeface="+mj-ea"/>
                <a:ea typeface="+mj-ea"/>
                <a:sym typeface="+mn-ea"/>
              </a:rPr>
              <a:t>中线</a:t>
            </a:r>
            <a:r>
              <a:rPr lang="zh-CN" altLang="en-US" sz="2800" b="1">
                <a:solidFill>
                  <a:schemeClr val="bg1"/>
                </a:solidFill>
                <a:latin typeface="+mj-ea"/>
                <a:ea typeface="+mj-ea"/>
                <a:sym typeface="+mn-ea"/>
              </a:rPr>
              <a:t>趋势智能辅助线，慧眼</a:t>
            </a:r>
            <a:r>
              <a:rPr lang="en-US" altLang="zh-CN" sz="2800" b="1">
                <a:solidFill>
                  <a:schemeClr val="bg1"/>
                </a:solidFill>
                <a:latin typeface="+mj-ea"/>
                <a:ea typeface="+mj-ea"/>
                <a:sym typeface="+mn-ea"/>
              </a:rPr>
              <a:t>k</a:t>
            </a:r>
            <a:r>
              <a:rPr lang="zh-CN" altLang="en-US" sz="2800" b="1">
                <a:solidFill>
                  <a:schemeClr val="bg1"/>
                </a:solidFill>
                <a:latin typeface="+mj-ea"/>
                <a:ea typeface="+mj-ea"/>
                <a:sym typeface="+mn-ea"/>
              </a:rPr>
              <a:t>线</a:t>
            </a:r>
            <a:endParaRPr lang="zh-CN" altLang="en-US" sz="2800" b="1">
              <a:solidFill>
                <a:schemeClr val="bg1"/>
              </a:solidFill>
              <a:latin typeface="+mj-ea"/>
              <a:ea typeface="+mj-ea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96290"/>
            <a:ext cx="12042775" cy="55302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6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i*1_1_4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1_4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DIAGRAM_USE_COLOR_VALUE" val="{&quot;color_scheme&quot;:1,&quot;color_type&quot;:1,&quot;theme_color_indexes&quot;:[5,6,5,6,5,6]}"/>
</p:tagLst>
</file>

<file path=ppt/tags/tag27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i*1_2_4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2_4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DIAGRAM_USE_COLOR_VALUE" val="{&quot;color_scheme&quot;:1,&quot;color_type&quot;:1,&quot;theme_color_indexes&quot;:[5,6,5,6,5,6]}"/>
</p:tagLst>
</file>

<file path=ppt/tags/tag28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f*1_1_1"/>
  <p:tag name="KSO_WM_TEMPLATE_CATEGORY" val="diagram"/>
  <p:tag name="KSO_WM_TEMPLATE_INDEX" val="20233205"/>
  <p:tag name="KSO_WM_UNIT_LAYERLEVEL" val="1_1_1"/>
  <p:tag name="KSO_WM_TAG_VERSION" val="3.0"/>
  <p:tag name="KSO_WM_UNIT_SUBTYPE" val="a"/>
  <p:tag name="KSO_WM_UNIT_NOCLEAR" val="0"/>
  <p:tag name="KSO_WM_DIAGRAM_GROUP_CODE" val="l1-1"/>
  <p:tag name="KSO_WM_UNIT_TYPE" val="l_h_f"/>
  <p:tag name="KSO_WM_UNIT_INDEX" val="1_1_1"/>
  <p:tag name="KSO_WM_UNIT_VALUE" val="144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添加文本，简明扼要地阐述您的观点。根据需要可酌情增减文字，以便观者准确地理解您传达的思想。单击此处添加文本具体内容，简明扼要地阐述您的观点。根据需要可酌情增减文字，以便观者准确地理解您传达的思想。单击此处添加文本具体内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2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3205_2*l_h_a*1_1_1"/>
  <p:tag name="KSO_WM_TEMPLATE_CATEGORY" val="diagram"/>
  <p:tag name="KSO_WM_TEMPLATE_INDEX" val="20233205"/>
  <p:tag name="KSO_WM_UNIT_LAYERLEVEL" val="1_1_1"/>
  <p:tag name="KSO_WM_TAG_VERSION" val="3.0"/>
  <p:tag name="KSO_WM_UNIT_TEXT_FILL_FORE_SCHEMECOLOR_INDEX_BRIGHTNESS" val="0.15"/>
  <p:tag name="KSO_WM_DIAGRAM_GROUP_CODE" val="l1-1"/>
  <p:tag name="KSO_WM_DIAGRAM_VIRTUALLY_FRAME" val="{&quot;height&quot;:376.54998779296875,&quot;left&quot;:60.475006103515625,&quot;top&quot;:98.77500610351562,&quot;width&quot;:846.5499877929688}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单击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f*1_2_1"/>
  <p:tag name="KSO_WM_TEMPLATE_CATEGORY" val="diagram"/>
  <p:tag name="KSO_WM_TEMPLATE_INDEX" val="20233205"/>
  <p:tag name="KSO_WM_UNIT_LAYERLEVEL" val="1_1_1"/>
  <p:tag name="KSO_WM_TAG_VERSION" val="3.0"/>
  <p:tag name="KSO_WM_UNIT_SUBTYPE" val="a"/>
  <p:tag name="KSO_WM_UNIT_NOCLEAR" val="0"/>
  <p:tag name="KSO_WM_DIAGRAM_GROUP_CODE" val="l1-1"/>
  <p:tag name="KSO_WM_UNIT_TYPE" val="l_h_f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VALUE" val="136"/>
  <p:tag name="KSO_WM_BEAUTIFY_FLAG" val="#wm#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。单击此处添加文本具体内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3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3205_2*l_h_a*1_2_1"/>
  <p:tag name="KSO_WM_TEMPLATE_CATEGORY" val="diagram"/>
  <p:tag name="KSO_WM_TEMPLATE_INDEX" val="20233205"/>
  <p:tag name="KSO_WM_UNIT_LAYERLEVEL" val="1_1_1"/>
  <p:tag name="KSO_WM_TAG_VERSION" val="3.0"/>
  <p:tag name="KSO_WM_UNIT_TEXT_FILL_FORE_SCHEMECOLOR_INDEX_BRIGHTNESS" val="0.15"/>
  <p:tag name="KSO_WM_DIAGRAM_GROUP_CODE" val="l1-1"/>
  <p:tag name="KSO_WM_DIAGRAM_VIRTUALLY_FRAME" val="{&quot;height&quot;:376.54998779296875,&quot;left&quot;:60.475006103515625,&quot;top&quot;:98.77500610351562,&quot;width&quot;:846.5499877929688}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单击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32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i*1_3_4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3_4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DIAGRAM_USE_COLOR_VALUE" val="{&quot;color_scheme&quot;:1,&quot;color_type&quot;:1,&quot;theme_color_indexes&quot;:[5,6,5,6,5,6]}"/>
</p:tagLst>
</file>

<file path=ppt/tags/tag33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f*1_3_1"/>
  <p:tag name="KSO_WM_TEMPLATE_CATEGORY" val="diagram"/>
  <p:tag name="KSO_WM_TEMPLATE_INDEX" val="20233205"/>
  <p:tag name="KSO_WM_UNIT_LAYERLEVEL" val="1_1_1"/>
  <p:tag name="KSO_WM_TAG_VERSION" val="3.0"/>
  <p:tag name="KSO_WM_UNIT_SUBTYPE" val="a"/>
  <p:tag name="KSO_WM_UNIT_NOCLEAR" val="0"/>
  <p:tag name="KSO_WM_DIAGRAM_GROUP_CODE" val="l1-1"/>
  <p:tag name="KSO_WM_UNIT_TYPE" val="l_h_f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VALUE" val="136"/>
  <p:tag name="KSO_WM_BEAUTIFY_FLAG" val="#wm#"/>
  <p:tag name="KSO_WM_UNIT_PRESET_TEXT" val="单击此处添加文本，简明扼要地阐述您的观点。根据需要可酌情增减文字，以便观者准确地理解您传达的思想。单击此处添加文本具体内容，简明扼要地阐述您的观点。根据需要可酌情增减文字，以便观者准确地理解您传达的思想。单击此处添加文本具体内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3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3205_2*l_h_a*1_3_1"/>
  <p:tag name="KSO_WM_TEMPLATE_CATEGORY" val="diagram"/>
  <p:tag name="KSO_WM_TEMPLATE_INDEX" val="20233205"/>
  <p:tag name="KSO_WM_UNIT_LAYERLEVEL" val="1_1_1"/>
  <p:tag name="KSO_WM_TAG_VERSION" val="3.0"/>
  <p:tag name="KSO_WM_UNIT_TEXT_FILL_FORE_SCHEMECOLOR_INDEX_BRIGHTNESS" val="0.15"/>
  <p:tag name="KSO_WM_DIAGRAM_GROUP_CODE" val="l1-1"/>
  <p:tag name="KSO_WM_DIAGRAM_VIRTUALLY_FRAME" val="{&quot;height&quot;:376.54998779296875,&quot;left&quot;:60.475006103515625,&quot;top&quot;:98.77500610351562,&quot;width&quot;:846.5499877929688}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单击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35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i*1_1_1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5"/>
  <p:tag name="KSO_WM_DIAGRAM_USE_COLOR_VALUE" val="{&quot;color_scheme&quot;:1,&quot;color_type&quot;:1,&quot;theme_color_indexes&quot;:[5,6,5,6,5,6]}"/>
</p:tagLst>
</file>

<file path=ppt/tags/tag36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i*1_2_1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5"/>
  <p:tag name="KSO_WM_DIAGRAM_USE_COLOR_VALUE" val="{&quot;color_scheme&quot;:1,&quot;color_type&quot;:1,&quot;theme_color_indexes&quot;:[5,6,5,6,5,6]}"/>
</p:tagLst>
</file>

<file path=ppt/tags/tag37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i*1_3_1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5"/>
  <p:tag name="KSO_WM_DIAGRAM_USE_COLOR_VALUE" val="{&quot;color_scheme&quot;:1,&quot;color_type&quot;:1,&quot;theme_color_indexes&quot;:[5,6,5,6,5,6]}"/>
</p:tagLst>
</file>

<file path=ppt/tags/tag38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i*1_1_3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1_3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solid&quot;:{&quot;brightness&quot;:0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39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i*1_1_2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1_2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i*1_2_3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2_3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solid&quot;:{&quot;brightness&quot;:0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41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i*1_2_2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2_2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42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i*1_3_3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3_3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solid&quot;:{&quot;brightness&quot;:0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43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i*1_3_2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3_2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44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x*1_1_1"/>
  <p:tag name="KSO_WM_TEMPLATE_CATEGORY" val="diagram"/>
  <p:tag name="KSO_WM_TEMPLATE_INDEX" val="20233205"/>
  <p:tag name="KSO_WM_UNIT_LAYERLEVEL" val="1_1_1"/>
  <p:tag name="KSO_WM_TAG_VERSION" val="3.0"/>
  <p:tag name="KSO_WM_UNIT_VALUE" val="59*71"/>
  <p:tag name="KSO_WM_DIAGRAM_GROUP_CODE" val="l1-1"/>
  <p:tag name="KSO_WM_UNIT_TYPE" val="l_h_x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45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VALUE" val="90*8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2_1"/>
  <p:tag name="KSO_WM_UNIT_ID" val="diagram20233205_2*l_h_x*1_2_1"/>
  <p:tag name="KSO_WM_TEMPLATE_CATEGORY" val="diagram"/>
  <p:tag name="KSO_WM_TEMPLATE_INDEX" val="20233205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46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x*1_3_1"/>
  <p:tag name="KSO_WM_TEMPLATE_CATEGORY" val="diagram"/>
  <p:tag name="KSO_WM_TEMPLATE_INDEX" val="20233205"/>
  <p:tag name="KSO_WM_UNIT_LAYERLEVEL" val="1_1_1"/>
  <p:tag name="KSO_WM_TAG_VERSION" val="3.0"/>
  <p:tag name="KSO_WM_UNIT_VALUE" val="22*22"/>
  <p:tag name="KSO_WM_DIAGRAM_GROUP_CODE" val="l1-1"/>
  <p:tag name="KSO_WM_UNIT_TYPE" val="l_h_x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47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22235]}"/>
</p:tagLst>
</file>

<file path=ppt/tags/tag48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22235]}"/>
</p:tagLst>
</file>

<file path=ppt/tags/tag49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2_1"/>
  <p:tag name="KSO_WM_UNIT_ID" val="diagram20233203_2*l_h_i*1_2_1"/>
  <p:tag name="KSO_WM_TEMPLATE_CATEGORY" val="diagram"/>
  <p:tag name="KSO_WM_TEMPLATE_INDEX" val="2023320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75.45001220703125,&quot;left&quot;:63.05000610351563,&quot;top&quot;:110.47499389648438,&quot;width&quot;:840.2999877929688}"/>
  <p:tag name="KSO_WM_DIAGRAM_COLOR_MATCH_VALUE" val="{&quot;shape&quot;:{&quot;fill&quot;:{&quot;solid&quot;:{&quot;brightness&quot;:0,&quot;colorType&quot;:1,&quot;foreColorIndex&quot;:5,&quot;transparency&quot;:0.20000000298023224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1_1"/>
  <p:tag name="KSO_WM_UNIT_ID" val="diagram20233203_2*l_h_i*1_1_1"/>
  <p:tag name="KSO_WM_TEMPLATE_CATEGORY" val="diagram"/>
  <p:tag name="KSO_WM_TEMPLATE_INDEX" val="2023320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75.45001220703125,&quot;left&quot;:63.05000610351563,&quot;top&quot;:110.47499389648438,&quot;width&quot;:840.2999877929688}"/>
  <p:tag name="KSO_WM_DIAGRAM_COLOR_MATCH_VALUE" val="{&quot;shape&quot;:{&quot;fill&quot;:{&quot;solid&quot;:{&quot;brightness&quot;:0,&quot;colorType&quot;:1,&quot;foreColorIndex&quot;:5,&quot;transparency&quot;:0.20000000298023224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51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3203_2*l_h_f*1_3_1"/>
  <p:tag name="KSO_WM_TEMPLATE_CATEGORY" val="diagram"/>
  <p:tag name="KSO_WM_TEMPLATE_INDEX" val="2023320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VALUE" val="135"/>
  <p:tag name="KSO_WM_DIAGRAM_GROUP_CODE" val="l1-1"/>
  <p:tag name="KSO_WM_DIAGRAM_MAX_ITEMCNT" val="4"/>
  <p:tag name="KSO_WM_DIAGRAM_MIN_ITEMCNT" val="2"/>
  <p:tag name="KSO_WM_DIAGRAM_VIRTUALLY_FRAME" val="{&quot;height&quot;:375.45001220703125,&quot;left&quot;:63.05000610351563,&quot;top&quot;:110.47499389648438,&quot;width&quot;:840.2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请单击此处添加正文，文字是您思想的提炼，请言简意赅的阐述您的观点。单击此处添加正文，文字是您思想的提炼。单击此处添加正文，文字是您思想的提炼，请言简意赅的阐述您的观点。单击此处添加正文，文字是您思想的提炼。单击此处添加正文，文字是您思想的提炼，请言简意赅的阐述您的观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3203_2*l_h_a*1_3_1"/>
  <p:tag name="KSO_WM_TEMPLATE_CATEGORY" val="diagram"/>
  <p:tag name="KSO_WM_TEMPLATE_INDEX" val="20233203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75.45001220703125,&quot;left&quot;:63.05000610351563,&quot;top&quot;:110.47499389648438,&quot;width&quot;:840.2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单击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3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3203_2*l_h_f*1_2_1"/>
  <p:tag name="KSO_WM_TEMPLATE_CATEGORY" val="diagram"/>
  <p:tag name="KSO_WM_TEMPLATE_INDEX" val="2023320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VALUE" val="140"/>
  <p:tag name="KSO_WM_DIAGRAM_GROUP_CODE" val="l1-1"/>
  <p:tag name="KSO_WM_DIAGRAM_MAX_ITEMCNT" val="4"/>
  <p:tag name="KSO_WM_DIAGRAM_MIN_ITEMCNT" val="2"/>
  <p:tag name="KSO_WM_DIAGRAM_VIRTUALLY_FRAME" val="{&quot;height&quot;:375.45001220703125,&quot;left&quot;:63.05000610351563,&quot;top&quot;:110.47499389648438,&quot;width&quot;:840.2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请单击此处添加正文内容，文字是您思想的提炼，请言简意赅的阐述您的观点。单击此处添加正文，文字是您思想的提炼。单击此处添加正文，文字是您思想的提炼，请言简意赅的阐述您的观点。单击此处添加正文，文字是您思想的提炼。单击此处添加正文，文字是您思想的提炼，请言简意赅的阐述您的观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3203_2*l_h_a*1_2_1"/>
  <p:tag name="KSO_WM_TEMPLATE_CATEGORY" val="diagram"/>
  <p:tag name="KSO_WM_TEMPLATE_INDEX" val="20233203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75.45001220703125,&quot;left&quot;:63.05000610351563,&quot;top&quot;:110.47499389648438,&quot;width&quot;:840.2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单击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5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3203_2*l_h_f*1_1_1"/>
  <p:tag name="KSO_WM_TEMPLATE_CATEGORY" val="diagram"/>
  <p:tag name="KSO_WM_TEMPLATE_INDEX" val="20233203"/>
  <p:tag name="KSO_WM_UNIT_LAYERLEVEL" val="1_1_1"/>
  <p:tag name="KSO_WM_TAG_VERSION" val="3.0"/>
  <p:tag name="KSO_WM_UNIT_VALUE" val="140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75.45001220703125,&quot;left&quot;:63.05000610351563,&quot;top&quot;:110.47499389648438,&quot;width&quot;:840.2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请单击此处添加内容，文字是您思想的提炼，请言简意赅的阐述您的观点。单击添加正文，文字是您思想的提炼。单击此处添加正文，文字是您思想的提炼，请言简意赅的阐述您的观点。单击添加正文，文字是您思想的提炼。单击此处添加正文，文字是您思想的提炼，请言简意赅的阐述您的观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3203_2*l_h_a*1_1_1"/>
  <p:tag name="KSO_WM_TEMPLATE_CATEGORY" val="diagram"/>
  <p:tag name="KSO_WM_TEMPLATE_INDEX" val="20233203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75.45001220703125,&quot;left&quot;:63.05000610351563,&quot;top&quot;:110.47499389648438,&quot;width&quot;:840.2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单击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7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3_1"/>
  <p:tag name="KSO_WM_UNIT_ID" val="diagram20233203_2*l_h_i*1_3_1"/>
  <p:tag name="KSO_WM_TEMPLATE_CATEGORY" val="diagram"/>
  <p:tag name="KSO_WM_TEMPLATE_INDEX" val="2023320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75.45001220703125,&quot;left&quot;:63.05000610351563,&quot;top&quot;:110.47499389648438,&quot;width&quot;:840.2999877929688}"/>
  <p:tag name="KSO_WM_DIAGRAM_COLOR_MATCH_VALUE" val="{&quot;shape&quot;:{&quot;fill&quot;:{&quot;solid&quot;:{&quot;brightness&quot;:0,&quot;colorType&quot;:1,&quot;foreColorIndex&quot;:5,&quot;transparency&quot;:0.20000000298023224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58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x"/>
  <p:tag name="KSO_WM_UNIT_INDEX" val="1_2_1"/>
  <p:tag name="KSO_WM_UNIT_ID" val="diagram20233203_2*l_h_x*1_2_1"/>
  <p:tag name="KSO_WM_TEMPLATE_CATEGORY" val="diagram"/>
  <p:tag name="KSO_WM_TEMPLATE_INDEX" val="20233203"/>
  <p:tag name="KSO_WM_UNIT_LAYERLEVEL" val="1_1_1"/>
  <p:tag name="KSO_WM_TAG_VERSION" val="3.0"/>
  <p:tag name="KSO_WM_UNIT_VALUE" val="108*108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75.45001220703125,&quot;left&quot;:63.05000610351563,&quot;top&quot;:110.47499389648438,&quot;width&quot;:840.2999877929688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DIAGRAM_USE_COLOR_VALUE" val="{&quot;color_scheme&quot;:1,&quot;color_type&quot;:1,&quot;theme_color_indexes&quot;:[5,6,5,6,5,6]}"/>
</p:tagLst>
</file>

<file path=ppt/tags/tag59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x"/>
  <p:tag name="KSO_WM_UNIT_INDEX" val="1_1_1"/>
  <p:tag name="KSO_WM_UNIT_ID" val="diagram20233203_2*l_h_x*1_1_1"/>
  <p:tag name="KSO_WM_TEMPLATE_CATEGORY" val="diagram"/>
  <p:tag name="KSO_WM_TEMPLATE_INDEX" val="20233203"/>
  <p:tag name="KSO_WM_UNIT_LAYERLEVEL" val="1_1_1"/>
  <p:tag name="KSO_WM_TAG_VERSION" val="3.0"/>
  <p:tag name="KSO_WM_UNIT_VALUE" val="100*108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75.45001220703125,&quot;left&quot;:63.05000610351563,&quot;top&quot;:110.47499389648438,&quot;width&quot;:840.2999877929688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DIAGRAM_USE_COLOR_VALUE" val="{&quot;color_scheme&quot;:1,&quot;color_type&quot;:1,&quot;theme_color_indexes&quot;:[5,6,5,6,5,6]}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x"/>
  <p:tag name="KSO_WM_UNIT_INDEX" val="1_3_1"/>
  <p:tag name="KSO_WM_UNIT_ID" val="diagram20233203_2*l_h_x*1_3_1"/>
  <p:tag name="KSO_WM_TEMPLATE_CATEGORY" val="diagram"/>
  <p:tag name="KSO_WM_TEMPLATE_INDEX" val="20233203"/>
  <p:tag name="KSO_WM_UNIT_LAYERLEVEL" val="1_1_1"/>
  <p:tag name="KSO_WM_TAG_VERSION" val="3.0"/>
  <p:tag name="KSO_WM_UNIT_VALUE" val="108*108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75.45001220703125,&quot;left&quot;:63.05000610351563,&quot;top&quot;:110.47499389648438,&quot;width&quot;:840.2999877929688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DIAGRAM_USE_COLOR_VALUE" val="{&quot;color_scheme&quot;:1,&quot;color_type&quot;:1,&quot;theme_color_indexes&quot;:[5,6,5,6,5,6]}"/>
</p:tagLst>
</file>

<file path=ppt/tags/tag61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13&quot;:[19972048],&quot;70&quot;:[3322475]}"/>
</p:tagLst>
</file>

<file path=ppt/tags/tag62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2417]}"/>
</p:tagLst>
</file>

<file path=ppt/tags/tag63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2417]}"/>
</p:tagLst>
</file>

<file path=ppt/tags/tag64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2417]}"/>
</p:tagLst>
</file>

<file path=ppt/tags/tag65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2417]}"/>
</p:tagLst>
</file>

<file path=ppt/tags/tag66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2417]}"/>
</p:tagLst>
</file>

<file path=ppt/tags/tag67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2417]}"/>
</p:tagLst>
</file>

<file path=ppt/tags/tag68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2417]}"/>
</p:tagLst>
</file>

<file path=ppt/tags/tag69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22019]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22019]}"/>
</p:tagLst>
</file>

<file path=ppt/tags/tag71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2417]}"/>
</p:tagLst>
</file>

<file path=ppt/tags/tag72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2417]}"/>
</p:tagLst>
</file>

<file path=ppt/tags/tag73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19&quot;:[20342742],&quot;70&quot;:[3322475]}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8.xml><?xml version="1.0" encoding="utf-8"?>
<p:tagLst xmlns:p="http://schemas.openxmlformats.org/presentationml/2006/main">
  <p:tag name="KSO_WPP_MARK_KEY" val="5d6e9262-ca8a-4070-8ad5-698f89e303ea"/>
  <p:tag name="COMMONDATA" val="eyJoZGlkIjoiZWRlYjNmNTQ1MzZkMTYyOWVmOTkwZmFjYjg5ZTRlZDgifQ=="/>
  <p:tag name="commondata" val="eyJoZGlkIjoiNDI1NGQ4MDY4NjMxYWVlMzc3ODM2NDE0MmU1ODUxYzYifQ=="/>
  <p:tag name="resource_record_key" val="{&quot;13&quot;:[19972048],&quot;19&quot;:[20342742],&quot;70&quot;:[3312563,3314338,3312530,3314312,3324109,3324630,3318477,3315857,3320071,3314290,3323785,3327011,3317789,3330155,3312140,3328082,3314398,3321989,3312345,3319356,3318903,3332761,3321502,3323868,3322475,3316230,3322005,3313621,3318990,3328119,3312479,3312419,3321780,3321442,3312142,3313566,3322195,3318988,3331400,3314227,3318475,3321480,3331402,3403044,3322133,3327686,3319360,3312417,3321782,3330472,3322019,3322421,3322227,3322235]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item1.xml><?xml version="1.0" encoding="utf-8"?>
<s:customData xmlns="http://www.wps.cn/officeDocument/2013/wpsCustomData" xmlns:s="http://www.wps.cn/officeDocument/2013/wpsCustomData">
  <extobjs>
    <extobj name="C9F754DE-2CAD-44b6-B708-469DEB6407EB-1">
      <extobjdata type="C9F754DE-2CAD-44b6-B708-469DEB6407EB" data="ewoJIkZpbGVJZCIgOiAiNDAxMjY1ODQzODA5IiwKCSJHcm91cElkIiA6ICIxNjY5NTI4NDIiLAoJIkltYWdlIiA6ICJpVkJPUncwS0dnb0FBQUFOU1VoRVVnQUFCWFFBQUFIQ0NBWUFBQUJQS1VHNUFBQUFBWE5TUjBJQXJzNGM2UUFBSUFCSlJFRlVlSnpzM1hkNFZHWCs5L0gzOUV4Nmh4UWdoQTVDNklJZ1JSQVVRVVZSRkhWdHVQYlZ0ZXV1NjlyTFQ5ZUNhME5YWFpWVlViR0FJRmhBQmFSSWtkNENDWVJBZXU4ejgvd3h5V0dHVEtoUmljL25kVjE3YmVhME9YUFB5V0ErOHozZjJ6UnM2bE1lUkVSRVJFUkVSRVJFUk9TRVovNjlUMEJFUkVSRVJFUkVSRVJFam93Q1hSRVJFUkVSRVJFUkVaRVdRb0d1aUlpSWlJaUlpSWlJU0F1aFFGZEVSRVJFUkVSRVJFU2toVkNnS3lJaUlpSWlJaUlpSXRKQ0tOQVZFUkVSRVJFUkVSRVJhU0VVNklxSWlJaUlpSWlJaUlpMEVBcDBSVVJFUkVSRVJFUkVSRm9JQmJvaUlpSWlJaUlpSWlJaUxZUUNYUkVSRVJFUkVSRVJFWkVXUW9HdWlJaUlpSWlJaUlpSVNBdWhRRmRFUkVSRVJFUkVSRVNraFZDZ0t5SWlJaUlpSWlJaUl0SkNLTkFWRVJFUkVSRVJFUkVSYVNFVTZJcUlpSWlJaUlpSWlJaTBFQXAwUlVSRVJFUkVSRVJFUkZvSUJib2lJaUlpSWlJaUlpSWlMWVFDWFJFUkVSRVJFUkVSRVpFV1FvR3VpSWlJaUlpSWlJaUlTQXVoUUZkRVJFUkVSRVJFUkVTa2hWQ2dLeUlpSWlJaUlpSWlJdEpDS05BVkVSRVJFUkVSRVJFUmFTRVU2SXFJaUlpSWlJaUlpSWkwRUFwMFJVUkVSRVJFUkVSRVJGb0lCYm9pSWlJaUlpSWlJaUlpTFlRQ1hSRVJFUkVSRVJFUkVaRVdRb0d1aUlpSWlJaUlpSWlJU0F1aFFGZEVSRVJFUkVSRVJFU2toVkNnS3lJaUlpSWlJaUlpSXRKQ0tOQVZFUkVSRVJFUkVSRVJhU0VVNklxSWlJaUlpSWlJaUlpMEVBcDBSVVJFUkVSRVJFUkVSRm9JQmJvaUlpSWlJaUlpSWlJaUxZUUNYUkVSRVJFUkVSRVJFWkVXUW9HdWlJaUlpSWlJaUlpSVNBdWhRRmRFUkVSRVJFUkVSRVNraFZDZ0t5SWlJaUlpSWlJaUl0SkNLTkFWRVJFUkVSRVJFUkVSYVNFVTZJcUlpSWlJaUlpSWlJaTBFQXAwUlVSRVJFUkVSRVJFUkZvSUJib2lJaUlpSWlJaUlpSWlMWVFDWFJFUkVSRVJFUkVSRVpFV1FvR3VpSWlJaUlpSWlJaUlTQXVoUUZkRVJFUkVSRVJFUkVTa2hWQ2dLeUlpSWlJaUlpSWlJdEpDS05BVkVSRVJFUkVSRVJFUmFTRVU2SXFJaUlpSWlJaUlpSWkwRUFwMFJVUkVSRVJFUkVSRVJGb0lCYm9pSWlJaUlpSWlJaUlpTFlRQ1hSRVJFUkVSRVJFUkVaRVdRb0d1aUlpSWlJaUlpSWlJU0F1aFFGZEVSRVJFUkVSRVJFU2toVkNnS3lJaUlpSWlJaUlpSXRKQ0tOQVZFUkVSRVJFUkVSRVJhU0VVNklxSWlJaUlpSWlJaUlpMEVBcDBSVVJFUkVSRVJFUkVSRm9JQmJvaUlpSWlJaUlpSWlJaUxZUUNYUkVSRVJFUndPbXcvV3JIRG5VNmZyVmp5NG5QYXRHZlhYTHNkUDJJaU1qQjlDK0RpSWlJaUxSSXJXUENtZi92djdKbytwMzA2SkI0WE1lYU1DeU5XYy9jeU8yWGpjRnlVSGh5d3dValdEVDlUaDY5Y2FMZjh1QWcrMkdQTzNad0QxNjU3MUkrZi9ZbTJyYU9QcTV6L0RWWkxXWkNneDNFUjRlUmtoaUQzV29CdkNIM1d3OWV5YjFYbm5sY3h3OTFPbGcwL1U0V1RiK1RpRkFuQUQwN0pyRm8rcDBzZVBtMjR6Ny80ZjA2RzhlZmN1Ykp4M1NNSUx1TmxNUVlCdlZNWmVMSVBsd3o4VlFBN3JwOHJISHNwZ3p1MVlGRjArL2s4MmR2YXJSdTRzZyt6SHZ4Vmw2NDg2SkcxMWFnYlJlOGZCc1AzM0J1bzNWUDMzb0JpNmJmeWJramVoL2xLenQrRGUvVm91bDMrbjA1OGVMZFUxZzAvVTZ1UFcvWUlmZS85cnhoUEh2N1pFWU82T3EzL0xKeGcxZzAvVTQrZXVvNkFCNzQ4d1J1blRLYXNPQ2c1bjhSUittREo2NWwwZlE3T1h0NDJxLytYSC8wNnllUTl4Nlp5a3YzWHNMQUh1MS9rK2ViT0xMUFlYK1BHOVpQSE5ubnFJNmRFQnZCbHkvY3dxTHBkL0wxeTdjUkZSNTh2S2Q3eEM0YU8rQ1E1enQ1eklDQXY3c2kwdkpaZis4VEVCRVJFUkU1RnJkZk5nYUgzWXJMN2VHV2kwZjdyVXZmazh2Q243ZHcvcWkrQWZkZHRuNG5IMzM5TXdCdFcwZHo0NFVqY1RwczVCZVZFZXl3TTI1b1R6NzY1bWRjTG5lamZYdDFTbWJxdVVPSmp3N251c2ZlcGFpMG9zbHpETExiNk5ZK0FZQkx4dzNpc2Y5OGVkalhOWEZrSDI2ZE12cXcyeDNzdEd1Znh1WDJHSS8vZmM4VXJCWUxGck1KazhtRXhXTEdackY0Lzk5cXdXYTFZTGRaY2RpdG1FMG12MlBkTSswVGx2NnlnLzdkVTJpZkdNdk9yRHkvOWUwVFkzbnJ3U3NQZTA0dXQ0Y3hOL3lMK0pod1kxbDhWQmhPaDQzb2lCQUFURUNyNkhCR25keXR5V0R3a1RmbXNPQ25qVWM2RkljMW9Ic0s0NGIySkRvaWhPandFR0lpUWdseE5nN292MW14K2JpZUp5WWloR3NtRHNObXRkQzVYV3RlKzl0bHhycFB2bDNObkI5LzhkdmVZakZqdDFxdytRUjNEU0dNM2VZTjJXMVdxN0dzenVXbXFxYjJ1TTd4WUdhVGliY2Z1c3B2bWNOKzRNL0dWLzkyR1c2UDl6cHJGZTE5WDhjUFMyTm9uMDUrKzd3OWV3bGZMOXRFaU5QT09TUDZFT0swc3pWalA5LzVqR2xsZFczOWE3TFF0blUwQTN1MEp6VFl3YWlCM1hqZ2xjOVl0VGtUZ0QrTkg4eVVNNDR0cUFkWThOTkdubmwzUHBORzllT1V0QTZOMW4vODdTb1dyOWwrek1mL3RmelcxMDl6amZQOVU4Y1RHeFhhYUgxUmFRVVB2UEk1MFJFaEpMZUtJcGtvNmx5dVkzNitFNEhGYk9MK3FlT056dytiMWNLbFp3NWkyZ2ZmTnJsUGM0M3pLYjA2Y1Aya0VRRDA2ZEtXYVI5OHc3WG5EZmZidGwxQ2pQSHpIWmVOb2U2Z2Y5TWVlV1BPTVorSGlQeStGT2lLaUlpSVNJc3o1WXlCRE96UkhyZkhRMDF0SFYzYXRRS2dwczZGeStXbXZMS2ErT2l3SnF1L2NndExBVy9ZOGNnTjUrSjAyUGhwWFRwdnoxN0M5UHN2cDFPYmVLTENnM25sbzBYR1BzbnhVZno3bmltYzFDSEpXRFo1ekFDV3JVL25pWnZQRC9nOHZrSHBtRUU5R05hM2M4RHRscTFQNTRGWFBtKzB2Q0h3YW9xMVBwd05KRElzbU9UNEtMOWxMcGZicVBJckxxc2t2N2lNbWxvWE5iVjExTlRXVVYzai9YK3oyWHZlZzN1bEF0QzNhMXUvQVBlTDc5Y2U4cng4cFNURzhzWS9MamNldis3ek0zZ0RrSGNmbmNxYm55OCs0bU1lcnhDbmc5TU9xaGIxVlZaWnpiNjhZdUlpRzRkU3ZoNjljU0s5dTdUQll2YU9hWGlJa3prdi9BV0FTWGUrek45OWdoNm53MGJITnZIR3Z0RStWWHgvUG04WXAvYnBaRlNtOXU3U2xuY2V2cG9GeXpaeTlUbEQvWjd6cHNranVXbnlTQUJXYmM3a3I4OThjS1F2KzRpWVRCeXltank1VlZTalplRWhRWVNIK0ZmVk5yeVdpOGNPSk1ScEo3KzRuTGUrOEgrUER3UzZWakwzRlhEWi9XOXd4NS9HMGk0aG1uMzVKZGlzRm1yclhOaXRsdU5xaWRJUVpyWkxpS0ZmdDNhTjFtL04zTS85VThmN0xRdXllNS92NW90R2NjTUYzdkV1cTZobTBsMHZIL041SE94RXUzNmFhNXk3cFNhUUZCZlphSDF1WVJuZy9UeHBFQllTRlBCemV2bUduY2Q4SGtlcXFXRDF4Z3RIY3UzNUI0TFJDYmRPbzdhdWNmQnN0Wmg1OExwempEdEV5aXRyQ0hIYW1UUzZIL25GWmN5WXR6emc4emJYT1ArMExwMVBGNjdoM0JHOUdkNnZNNW43QzJpZkZPdTNiV1RZZ2V1a1hXSXNibmZqTHlsRnBHVlNvQ3NpSWlJaUxjN1NYOUw1MC9oVGVQajEyU3hadTUxdlhya0RpOW5FZlM5K3dvb051d0NNVzZXMzdjN2hnWmMvQStDeXN3Wno1cENUQUlnT0QrSHhtOCtqWFVJTU5iVjFMUHg1QzZOUDdrN0czbnc2dFlubm9qRURXYjcrUUtpUWt1aXRkQ29wcjJMaHlpMTh1bkExTy9iazBxOWJ1eVA2NDl4a2FycFByOE1XK0QvTEY2N2NndHZUOUIvZ0tRbXhUYmFiK0dEK0NrN3FrRVJ0bllzNmw1dTZPaGNKc1JFTTZkMFJnQlViZDFGVUVyaTZlTldtREVLZERrNGIwQTJYMjRQZFpxVjlZaXhWTmJXVWxsZXplMThocDEvL3IwTzlYQUE4UUp0V1VWUlcxeHF2dlNIRU01dE1SdVZuWlZXTnNjL3UvWVU4L2M1WEFOeHp4WmtreEVZYzlubU8xbzQ5T1N4YnY1Tzhvakx5aThxNCtJeUIyS3dXbHY2eWc0ZW16NmJDNTN5Rzl3c2N3b1AzL2ZTOWpkbGtPbEFSZWN2Rm8rbmJ0UzBlRDl6MS9FZXMyNzZIa3pvbThYKzNYRUNkeThYM3E3WWErOFZFaFBpRnFFNkhqYmF0b3dsMU9pZ29LUWNnSWpRWWk5bEVXVVUxSnBPSkVLY2RqK2RBUlhaemNiazlUTDduVmI5bHFVbHgzSGJwR0FEdWZHNG1sZFUxQkFmWnVmcmNVMm1mRk1zM3l6WTFxaFl0THFza05qS1VTYVA3QS9EU2g5OFJIUjVDUVVrNXJXTENTWXFMcEh1cXQzbzl5R0hqMFJzbkVoUGhyWmFPanc3amY0OWR3MStmK1lCVm16Tlora3M2UldXVkFjOTM0b2crUnNnODgrdVY3TXN2YWJSTnh0NThBUDQ3WndsZkxsN0h0THN1eG1hMThQRHJzOW0xTngrTDJjVEZZd2NHUEw3ZGFvSDZMMDFjelJ5R25XalhUM09OODhmZi9FeDRpTk5ZM2pXbE5ZTjZwaHFQQi9jOFVDWDkwSFhuQkh5K2crODRPRlk5T3lieHhGL094Mlk1OE1YWG5CZit3aGZmcjZXdXpoWHdNN25oRG9ZR3BrWmJlTCt3K01lZnh4dGg5TkpmZHZEVWY3OWkycDBYazl3cWltdlBIMDU4ZERqVFB2aTIwWjBlelRYT2JvK0haOTliUUZaT0lRbXhFYncrNndjMjc4eW1yVTlWYmxxblpHTHJ2NWo2ZnRWV3FtdnJqSFViZHV3TmVBNGkwaklvMEJVUkVSR1JGdWZpTXdaU1UxdkhkZWNQNTRaSkk3RFVWNVRlY2RsWWF1ci9ZRTNQeWdXZ3R0WkZWbTRSQU9XVjFjWXh3b0lkZEUxcERZRGRadVdlSy96N3hKcE1jTjlWNDR4S3NleThZbDc5ZUJFL3J0bE96NDVKUEgzckJjeis0UmMrWExDUzIvNzFvZCsrSS9wM0lTZS9oSTA3cy8yV20wMG16aDNaaHk4WHI2UEtwL3EycWJZTkRlSHpzVWhOaXZPckNEYVpEbFFkMXRTNUdKTFdzY2w5My9ueUovcDBhWVBUWVdQQlR4dkp5aTNpaWdtbnNIRGxGaDUvY3k0QS83aG1QS2NjNGhnQTA5Ny9oamsvcm1QU25TOGJsWWVYLytNL2xKUlgwcU5ESXMvODlVSnE2bHljL2RjWGpkNjNGVlUxck5teUc2RFoyd2swMkwyL2tMdWUvOGg0Zk1IcC9iRlpMVlJXMS9xRnVZZnovSXl2Q1FsMjBMTmpNamRjTUlLeXltcnVmRzRtYVozYWNOMGtiNFhmck85V3NXWkxKZzY3amI5ZWNqb21FM3o4elNxeTg0b3htMHk0UFI1ZW1ybVFOejlmekxpaFBibDgvQ2xzU04vTCsvT1dzNytnaEYrMjdXRmJaZzV2UFhnbHdVRjJibjVxQnAzYXR1SytxOGJoYm9iQUs1QjkrU1ZjTWVFVUhEWXJjeGF2WTJ2bWZ2YmxGd09RVjFSR2FVVVZyOXgzS2NtdG9uanZ5MlY4dmR5L0hVYWR5MDFsZFMzM1hYMFdUb2VORlJ0MjhkM0t6ZnpuZ1N1SmlReWhyczd0MTJmVVlqWXh0TGYvdGVUeFFFUjlkZUdHOUwxc1NHOGNQblZ1MTRvYkwvUldtMjdldFk4WFAvanVrSzhydDdDTURzbngyS3dXU3NxcitIYjVadHdlRDYxOVdvTGNPKzBUY2dwTGVlcVdTY1JFaFBET25LVnNUTS9tOFp2UE8yUjdsV054b2wwL3pUWE9IMyt6eXUveHhKRjlqRURYNmJBWlh5cjlGaXdXYzZQZXNhRk9CMEYyRzIvT1c4NThuMVl1N3p4OE5RRC9uYjJVQmNzT0xLODVxRHEzZi9kMjNIUEZPT0xxMjBwc1RNL21nVmMvcDdxbWpqdWVtOG0vNzdtRW1JZ1FKbzdzUTY5T3lUejE5ancyNzlwbjdOOWM0d3plWHU0ZkxsaHBQQjR6cUVlVFgwSmRNZUVVdjhjejVpNWo3ZGJkaDMwT0VUa3hLZEFWRVJFUmtSYkhZalpUVmxtTnhXSW1PanpFV0I0UjZqUXEwa3oxZFZVbUU4WWtYdzJ0QkFBeTloV3dlTTEyN0RZcnhlV1ZsSlJWVWxKZVJYRlpKWlhWTlZ3L2FRUUxmOTZDb3o0RUxTcXRZT0hQVy9CNHZQMEtveU5DR05xbkUyOTg5aU0vYjhvd2pqdDV6QUFtbkpwR1ZVMHQ5Ny8wS1NzMjdqTFczWFg1R1F6dDNaRjJDVEU4K05vWGJNdmNmOGpYMmRTdHZzYjZZV2xHQU9BcnlHN2oxWThYOGVySEIxcEdET3ZibWZ1dUdnZkFYNTc2SDd2MjVqWGF6OWNQYTdheGJQMU9QbDI0aGdFOVVocXRkOWh0aDYxTURqU0owNGRQWG52SWZWcEZoeGs5aEdNaUR0M3lJSkNwNXd6bHlyT0hORnFlVzFqS2xQdW1IL1h4RGlWalh3SGdyWDRFYjB1TGplblpiRXpQeG1hemNPWFpRemp2dEw2Y2Q1cC9MK2VMeGc3Z29yRURlUHpOdWN4YnNwNWJMaDVGU21LczBaTzJSMm9pRDk5d0xpczI3S0ovOXhRYU9uZFVWdGV5YzI4ZUhYeHV2ZS9mdlIzSjhWSE0rWEhkSWErVm8zWEI2ZjBKZFRwWXZXVTNXVG1GOU96b2JUVmlzMXBJaUkwd2VrTmZOMm00RVQ0MnlOeFh3Q3NmTDJKWWZWOWRpOFhNMDMrOWtKVEVHTW9xcTFtMlBwM09iVnRSVStjeXZsUjU5ZU5GWk80cjhGWk5GNWRUVUZ4MnlBcE5zOG5FclJlUE50cWEvT2V6SDQvb2RUVUV4OHZXcFJ1OWdIMWxaT2VUbFZ0a2pHVk9ZU20xOVgxZTA3TU8vVHR6dEZyQzlYT3M0OXlVTTA0NXlmamN1T3JCdDloZlg0RjY0K1NSakJ2U2s3VmJkM1BmaTdPYXBUb1hJQ3VuaUpkbUxxUm54eVJPcmI4ZVg1cTVrT3k4WW1PQ3hzTnAyenFhck53aWt1T2p1UHFjb1F6cjI5a1kwKzlXYk9ieHQrWlNYZVA5SWpFN3I1aHJIMzJIUjIrY1NKZDJyZWlRSE1mTDkxM0t3cFZiZUcvdU1yYnZ6Z240SE1jeXpuMjd0dVhoNjgvbHFmL09ZOUhQVzRrSWRmTDZwei80dGE4NWM4aEpUQjR6QUlBYkhuL1A3d3VyV3BlM1F2bHdyWDFFNU1Ta1FGZEVSRVRrRDZaLzl4UTZ0MnRGKzhSWTRxUERmdS9UT2FSYi91LzlZOXJ2NGRkbkE1Q2FITWUwT3k4Mmx0dHRWcjVkdm9tM3ZsakN1S0U5R2Q2dk05M2FKN0RnNWRzQ0h1ZkRyMWN5YWtBM0FLd1dDOUhoSVVaQVBHL0plbDZhdVpEUkE3dHg5ckEwdXJWUDROTm5icVMyemtWY2xIZGNsNnc5TUpHUzNXcmhMeGVQWXNJd2I2c0hpOWxFaUU5bG1NVnNNbTV4YnRNcWlwZnZ2WVJYUC82ZW1WOGZxSzQ2Mkg4ZU9QVEVZMDBGcWg4L2ZmMGhaelIvNWI1TEQzbGNnT2RtZk0xRHIzMUJXV1Yxd0VDM3dlb3R1N2wzMnNkK3l6NzZ2NmFmUHp1dkdMZkhnOTFxTlNyY2ZFV0dCUi8xTFBPK0xCWXpnYm9LMjYzTis2ZFB0L1lKL1B1ZVN3Q01jQ2NpMU1tM3I5NEJlQ3NyLy9QWllrWU5iTnlyTnlrdUVydFBtNDJvOEJBNkpNZlJrQzhXbFZidzg2WU1GcTdjd3JiTS9VYjFzdE5oNCtIcnoyWGQ5aXpBVzUzWHYzc0tGNTQrZ0RrL3JtdlcxM2NvRFpYalpSWFZiTitUUTVkMnJja3BLS0d3dm9KMWYzNEpXVG1GeHZhK1BWTmYrbkNoMFo2aFEzSWMvM25nQ2dBV3I5bk9ucHhDNHFMQ1NJaU5vSGVYTmxSWDEvTDk2bTBCeitIR3lTUDkybzNjTlBrMGxxMS9nd25EMHBqLzB3WWpZUE1WNm5Rd3NyLzMvVGh0UUZlRzkrOUNRWEU1dC96Zi80eHRJc0tjVkZiWEdsWC9JVUVPOXVVVmM5dS9QalRDeCtiUVVxNmZZeGxuaDkxS1NOQ0IzLy9nb0lZSnc4eGNjdVlnWTNsNFNCQTc5bmp2cEdpZjZPMzl1bk52UG1VK2QxSWNyOXpDVWo2WXY0S2Eyam9qMFAxZy9nb21qdXpEdzljSGJ2ZndwL0dEK2RQNHdYN0w3cG4yTVkvZGRKNWZYL1QxTzdMNGV2a21CblJ2L1BuNC9sZkwrZk41dzBpSWpjQnNNbkhhZ0s1MFQwM2tzdnZmTU80aThYVXM0M3o5cEJHRUJqdDQ4TnB6ZUh2MkVwTGpveGg5Y3JjbXgrS2xleTlwdE95NUdWOHo2N3ZWVGU0aklpY3VCYm9pSWlJaWZ4Q2h3UTcrZnZWWkRPN1ZlQmIzUHhxbnc4YWtVZjI0OUt4QkJObHRaR1RuTSszOWIvbm5kV2R6MlZtRDZkMmxMYk8rVzAxbWZRWGN3ZktMdkZXODdSTmpqVjY3Qjl1WFg4SkxNeGZ5N1lyTjlPK2V3dW1EdXZ0Tk1MTnlZd2J2ZjdVQzhQYlhmZURQWjVOYVB5Rk5VV2tGRDd6NnVkRTZBTHk5U1Y5NC94dDI3czNqaGd0R1lyTmF1R255U05JNkovUEVtM01EaGhpQkFzOGo4ZG5DTlVaZlhyUFp4RmxEZStHd1d5a3VxMlRCVHhzUHM3ZFhhTENER1k5ZEF4eG8xWERhd0c0TTd0V0JMUm43cUtuMVZ2TzUzZTZqcXZDNjl0RjNLQzZycEdmSEpGNjhlMHFqOWZuRjVYeFpIL2hOR0pibU4rWkhZczNXM1d3TTBCdlNkM3cvZXVwNlFvTVBCRTROd2Zqd3ZwMlo5K0t0ZnZ2WmZYcHArcTc3NU50VlJ1am5xMkdaeFd6bW5UbExlV2ZPMGtiYnZQYjNQeGtUK1FFODh2cHM2bHh1cmp4N0NCTkg5bUhOMXQwOE5IMDJnM3FtTW01b1R3QUtTeXFvclhOeFNscEhvdzFJcDdiZXlmdDJadVUyYTNYdW9ZU0hCakZwbExjdjdqdGZMcVc4c29iZW5kc1FGaExFcys4dFlMWFBOZi9hSjk5VFZWUExwV2NPSWpvaWhGV2JNMW13YkNORGVuZWtkVXk0RWVJQlRMdDdDbUVoUVg2QjJjYjA3SUNCN3RuRDBwZzBxcC9mTXJQSnhCMlhqV0hDc0RUR0RlbkpQZE0rcHZpZ1BxVVhuekhRZU44Ymd2K0dDYVlhdkh5di81Y2R2aFhJNzh4Wnl1dWZIbCtGYWdPVGlSUCsram5XY1o0d0xJMmJKNS9XNkhoaElVNi8xenk0VndkV2I5bE5pTk5PNTNiZVN1M0QzYlhRWEZ4SCtibTFZMDh1WC82NGp2R245ako2Z3AvVUlZbEhiNXg0eVAxV2JjNGtJdFJKU21Jc2o3dytPMkNZZTZ6amZOKy9aL0g4blJlUkZCZkp5U2UxNTlPRmE4Z3ZManZpMXdTd0xUTnd4YkNJblBnVTZJcUlpSWo4QWJSdEhjM3pkMXhFZEVUSTRUZitBN2o1b2xHY1ZSOVU3TmlUeXo5ZStZejhvakx1bmZZSmo5OTBIcDh1WE0yU3RkdjlLbWdiMU5TNUdrMVNzMnR2UHEvVXR5Zm9rWnJBWldjZHFNNUs2NXhNNXY0Q0hwNCttMVdiTXpDWlRNWWY5S1VWVlZndFpwNjQrWHhqOHE1dHUzT1k5ZTFxL243MVdkejc0aXkvZ09MK3FlTXhtVXc4K2RaYy9uTHhLRUtkRGs3dDA0a2ZWbS9qcTZVYkFKaTdlRDA3OXVUeXlBM25FaEhxWk5QT2JPNS8rVE84VTR3MXpmY1c1ZGMrK1I3d2hsYjNUeDF2VEQ1V1ZGcHgyR3RrODY1OWZEQi9CYWNQNnQ3b2xtUzcxWUk5MUVtb000aUMybkxqT1E2dXhqVUZuRWJJNjRNbnZDMFhmSU03WDNsRlpVWm9OclJQcDZNT2RKZXQzOG1NdWNzT3VZMHpLSEM3Q0l2RmpETkFtd2hqUDU5OWNndEx1ZWplMTJqVEtwcThvbEw2ZDAvaHhndEg4dE82ZE81NzhSUGNIZy9EKzNYbW9qR05KOXZ5bmNBSzROSnhnemh6U0UvaitHdTM3aUdvdm1kcVpGZ3cyWG5GM1AzOFIrd3JLS0YvOXhSV2J0ekYxZWNNSlRJc21NUzRTSjZiOGZVaFgyOXpPdU9Va3doeDJpa3VxK1NMNzlmaXNOa1lNNmc3dlRvbDgvUmZMK1NtSjJld3FiNTM5SHR6bHpIbHpKT0pqZ2locktLYXgvN3pKUmF6aWNjQ2hHQU4xMXBObll2S3FoclNzL0xZbXJHdjBYYVR4d3pnK2trakFHK0xncXFhT2tLY2RyLzJLOTFUdmRXdmR6ejdvVEdwVktqVHdmaytvZG1FVzZjeC9mN0xzZHNzV013SDN2T3FtbHBNbVB6YU1kaXRsb0R0UTQ3SHh2VHNFL3I2T2RaeFBwU0M0bktXclU5bmVML09oQVVIY2RxQWJreWY5UU5EZTNjeWdsN2Y5alhOSVM0cWpLRzlPM0pLMm9Fdk9tYy9mek5QdkRtWE0yNTZMdUErNTQ3b3pkakJKMUZZV3NGOUwzNWlMSC94ZzI5WnZjVWIwUDdsb2xIZTExVGY0dWRna1dIQm1FMG1mdG0yaHpjL1gweW5OdkZzQzlCdTRYakdPYmV3bEw4ODlULytlZTNaUFBqYTUrUVdsakZtVUhlRzkrdHlSR016WSs2eWdMMThSYVJsVUtBcklpSWk4Z2Z3d0o4bitBVjFNK1l1WS91ZVhBcUtBLyt4MmRKTmUvOGI0cVBDR05BamhRN0pjYnozeUZTLzlmZFBIZC9rdnE5KzhuMmp3QzhxUEpneGc3b0RHRE9DTnhqY3F3T1R4d3pneHpYYldmanpGbnAxU3ViR0MwY1NFZW8wcWszLytlcm52SGozRkJZczI4ajBUMzVneG1QWDRIVFl1UGZLTTdudTBYZW9xWE14cUdlcWNjdHZUa0VKMXozNkRrL2NmRDdmck5oa2hMa0FzVkdoM0Q5MXZCRndwU2JGOGRhRGgyNjkwT0Q4TzE0MkpoS0xDSFZ5MzFYampNbUlhdXBjeEVTR0VoTVp1T3JYYWJkaHNaaXgyNng4TUg4RjY3ZG44Y2diY3dCdjZOQ3BUVHlMMTJ6bnU1KzNVRlJhd2JranZHMFJlbmR1WTB4NGRqd2FLbUdEN0Zhait0RDN0dkxtOVBSL3Y4SmEvM3gycTRXN0xqOEQ4TGFQYUdnSDBPQ3NvYjNvMDZVTmdERWVBSnQyWmpPaVh4ZXVtelNjVHhldVlmZitBdU9jVzhkRVVGcFJSWFI0Q04xVEV3NTdQbXUzN3FGYit3Ukt5cXRZdlRtVFdkK3R3dVB4dGlFWU43UW5iODllWXZSYlhiekcreVhGTFUrL3o0UmhhV1RuRnY4cXQweS9OM2NaRHB1VnJKeENTc3FyZU91TEpZRDNWdkwwK3R2a3l5dHJLSytzNGRablB1QytLOGRSWGxWdGhMa0FnM3FtTXZXY29kN3pYcnVkMHdkMXgyd3lzWEpqQmxVMXRlelBMMkgweWQySUNIV3k0S2VOdlBUUlF0b254dkxRZGVld043ZVE2Yk4rTUk1bE1adTRidElJTGp5OXY3SHNtWGZuYzk1cGZlbllKcDdhT2hmM3Yvd3A5MDhkejhnQlhXblRLcW8rQkp2SnpyMTVsRmRWVTFSYWdkUGgvZUxGZDBJd3EwOFY5dC8rUFl0ckpnNWorcXp2V2JuUkd5Nis4L0RWdEcwZHpZNW03cUY3SWw0L3h6dk92Z3BLeXYzYTZ0UzUzQlNXbFBQUjF6L3orajh1Snk0cWxQR245dUwwazcyZnZkdDM1NUNkVjN5TW94bFl4emJ4UmsvdUJtSEJRWXdhMkkyL04vSHZoTTFxd1dveDQvRjRxL0xMS3FxWmROZkxWRmJYOHZXeVRVWkxHSmZidzhUYlh3cDRqRm5QM0VCMGVBaVYxZDZldFFlSHVjMDF6bmxGWmR6MDVBempjZnZFV0liMjdvamI0d25ZcGdFT2ZERTEvNmNOQWRlTFNNdWdRRmRFUkVTa2hidnE3Q0Ywckova3ByQ2tuRnVlL29DTTdQemYrYXgrWFpYVnRkengzRXdXVGI4VDhQWmxMU212T3VRK0haTGpzRFpSWlJjUjZ1UzBBWTE3VmZxS0RnL2hvZXZPOFp0Qi9QTHhwL0RDKzkrd2VkYytybnJ3TGFQRnczOCsrNUViTHh4SmgrUTQ3cjltUEc5K3ZwajdyL0dHQjRVbEZmem5zOFdVVmxReDllRzNqZHQrelNZVGswYjM0K3B6aHhvdERzRGJqOUp4QlAvWjdxM3U4aDVyY0s4TzNIWDVXTDhKNDc1ZHZvbFB2bDNWMU83Y2N2Rm92eDZPMlhuRlJyalNNTW5ZaW8yN1dMaHlDN1YxTHM0ODVhVEQzcko4Y0NVMHdPUjdYZzNZY3FHaFJVUzdoQmhlKy91ZkR2ZHlqOHQzSzdjWVAzZnltU0JxMWVhTVJpMHArblJwWXdTNkI2K3oxZCt1WDExellCejZkbTNMak1ldTRZUDVLM2oxaysrWnQyUjlvK2VmZHRmRmRHcDc0SmI1aFQ5dllmS1lBVVNHQlROeVFGZEcxbCtMN1pOaXNWc3QzSERCU0NhTzdOdm9PQUNaMllIYmloeXYvZmtsWEgzdVVFNnYvNktqZ2Uvakszd21uMnVvdDc1aXdpbTg5Y1VTekNZVDkwOGRiMVMyamgzY0E0QWx2K3pnOW1jL05QWkxiaFhGeVNlMUp5bzhoQ0ZwSGZucmxORllMR1k2dFdsRmtOMUdiWjJMNVBnby9qNzFMR01pTm9BWFAvaU9PVCt1ODVzd3pPWDI4TkQwMmRUVXVSZzd1QWV4a2FGTXUvdGk3bm5oRTlidnlPS2I1WnVZTUN5dFVlVzVieFg0NWVOUG9XdEtheWFQR2NES2pSa01TZXRBMjliUkZKZFY4c09xcmNjNG1vR2RhTmRQYzQyenNaM0xFN0R0emM2OWVmeXdlaHNqKzNmaDJ2T0hHd0hqNTR2V0huckFqa0ZaUlJXNWhXVlVWRlhUTGlFR2dITnYvemM5VWhNUCs1bHZNbm5EVDVlNzhlZll3U0pDbmQ2K3p6VjFKTVJHRUJYbS9lek5EL0NsYW5PT2MwU29remYrY1RrTGxtM2lnL2tyakgyejg0cDU4TlhQR3oyMzFXcmhwWHNhOTlJVmtaWkhnYTZJeUc4ay9vcFJ2L2NwaU1odkpPZXRiMzdUNTJ1WXdScmc4VGZuL3VIRDNFRGVtYk9VYjFkc1B1UTI3ejR5dFZIMWJZTU5PL1lhSWRQZ1hoMTQ0TThUR20zanJaVHovZ0crTldNL2I4MWVZbFM3QVg3QnhjeXZWOUtuYTF0TzZkV0JZWDA3TTZoWEIreFdDMjZQaDhmZi9KTFNDbS80N0J1SXhrV0ZjZDZsVURhQUFBQWdBRWxFUVZScGZRbXkyN3d0RjE2ZmpkMW01ViszVFNiRWFXZGplamEzUC9zaDU0L3F4OVJ6aDFKYjUrS3FCOS9pN09GcFhEQzZ2M0ZNZ0QrZk44d0ljMTF1RHhhemlUTk9PWWt6VGpucGtHTVVTRXhFQ0lteGtZQjNzcUFodlR0eTM3UlBlT2JkK1d6YXVZOXU3VnZ6MFBUWnh2WlI0Y0ZjTS9GVTV2eXdqZzNwZTVrd0xJMGJMeHhwckQrNDVZTGRhdUh6WjI5aXlkb2RnRGNBYWFqeTdOdTFyVEdoMHErbGI3ZDJ4cys3OXhjZVlzdkdHbHBOTkJWczI2Myt0L01iQXJTYjZKTFNPbUJQVmZCT0hoVWVFaFJ3M1RmTEEwK01kN3hDbkhhUzRpS1BlcitHY05UdDhiQjIyeDZHcEhXZ3NLU0MzZnNMeU1vcDRxZDE2WDdiYjB6Znk4a250YWRQMTdiMDcrNTlMOWJ2eU9LUjErZFFXbEZGaU5QT3kvZGRhcngrbDh2TmN6Tys1dlB2QTRkL0RiOWpkcXVGa1FPNkVoWWN4Tk4vdllCTC9qYWRkNy84aVc3dEUram44NTREdEk0SkI2QzJ6c1d6N3kzZzlYOWN3Y0FlN1RscmFDOWpjcXhQdmwxRlhZQXZLSTdIaVhUOU5PYzROeVVxUEpqQ0V1L0VlVzkrOWlQRCtuWTJ3dHpzdkdLK1hOejhFL3V0MjU3RnBMdGVadUxJUGthbGJtR0pkOUs0TzU2YnlkMlhuMEZGZFMwUHZ2cTUwVWY0d3RQN00yRlltbEZoN0Z2TjNaU2Eyam9ldUdhQ1gyc09sOHZOcHZSc1RoL1UzZmdpckRuSE9iKzRuTFJPeWNSRmhUSGxqSUY4dm1pTnNWOVNYT1N2L3NXWWlQeStGT2lLaUlpSXRHQ3Rvc01KcXYrRE9MZXdsR1hyZC83T1ovVDd1T3Z5TTR6YjVvOUZTbUlzVC96bGZJQkcxWHUrVm0vWnpYdHpmMkpyeG41T0g5U2RzT0FndnlDMWdjY0RUN3c1bDNjZm1VcDRTSkRSVG1EV3Q2dWJmSS8yRjVSdzR4UHZjYzZJM3J3NzV5ZTZwTFRtd2V2T0ljUnBwNnlpbW9kZm4wMWtXREFYamZVRytGOTh2NWJNZlFWRzRGbGFjV0RTcjNsTDFuUDFPVU41L0syNVhIZitjRnJIaERQcnU5VzhOL2VuSmwvYjM2NGViMVNpK2hvMXNCc21remNZTnB0TURPaWV3ait2TzRmM3Yxck9UWk85UWUzeURidU1Tc0pMemp5WnM0YjI0cXlodmJqcHlSbFlMV2EvM3JPQmV0YzZnK3dreFh2RHc2Vy83T0QvL3ZzVkFHODllS1hmeEZuTnpXSXhHNU1SMWRUV3NlSW9mMytpNmtQemZ0M2FzZkJuYjlYdnRzejl6Smkzbk14OUJieDQ5eFNqZXY1d2JuemlQU09uTTJIaTdpdk9vRjFDRElVbEZkejM3MC84dG5YWXJEeDN4MFVBalNaS0FraE5qdU8yUzA0SDRKbDM1amU2RmY1bzVCV1ZjZW5mWCtmOFVmMjRadUtweHBjZk4xOTBHbWNON2NXQ256Ynl6THZ6ZWVTR2lVWWcyK0M1R1F0NCtyOWZHWDFHYlZZTGlmVzlwc0Y3NjN0RHE1aUdNUEx6Uld0NTk4dWZlUHVocS9oMDRXcW16L3FCMXo3NW5qc3VHME5KZVJVUHZmWUZLemJ1T3VRNWV6emU5aGlod1VIMDY5Nk9GLzczVGNCS3lRWmRVN3dUY3UwdktDRTlLNDgzUC91UnFSTlA1YTdMeHdMZW9QKzlBSDJaajNlY1Q2VHJwN3l5NWxjYjV4NnBpVngxemxDcWFtcjUyNzluQWQ3MkM4VmxGY1lYVDFzeTlsSG5Danl4WDNOZXp3MHFxMnNwTGE4aUl0UkpYRlFZRjQ4ZGFMUlVLYTIvMjZPcEN1T21qcmQ5VHk0ZDI4UlRVMXRIVGtFSjc4MWRodGxzNHU5WG44VXRGNC9pdmhkbjhjdTJQYzA2em1uMW45bDdjNHY4MmxYc3pTM2k0ZGRuTnpxVzFXSmgybDBYSDlGckVwRVRtd0pkRVJFUmtSWXNOVG5PK0hsN2dBbFgvbit4SVgwdit3OHpLYytRdEk3RzVHQUhjd2JaNkZJL3kzcFRWVzVMZjluQlBkTzh3VWl2VHNuY1BQazAvanh4R09OdmVZRWFueG5pRTJJakdIMXlkODRkMGJ0UlZkeDVwL1dsZFd3RTh4YXY0NmYxT3h2TmVKNWZYTTdNQlQ5ejdmbkRtVGl5RHhhTG1lS3lTbTUvZGlaVjFiVThmK2RGaERvZDdNazUwRjgwUHNwYlhWanEwM0ppM3BMMXJOcWN5YmJNL1Z4My9uQUFKbzdzWS9SK1BGSU91OVhvOGJodSt4N2VtYk9VLzd2MUFnYjJTR0htZ2hVc1hydURJV2tkdUdiaXFTeGN1WVVRcDUxemh2Y0dZUEhhSGF6Ym5zWDIzVGtzL1dVSGczdDE0THpUK3ZMRW0zUEpMeTdqdEFGZDZkY3RoYWZmK1FxYjFjTHI5MThPY01nQXhXb3hCNXhNeldvNTBBUFZZalliQVhvZ3RTNFhEZk5kM1g3cEdPS2p3d0J2RzRheXl1b205d3NrT1Q0S2dKNGRrNHlnT3Erb3pLZ1czN1UzMzIreXVvUDVockVOVmNrUm9VNytPbVcwY1h2NCsvT1hzekU5MjI4LzMwbXhTc3NiQjdwcG5aTHAyVEdKc3NwcU12Y2ZYMHNHajhjYlZqVlVMN285SGlxcmEzRzV2Sy9MNVhaVFdWMkwyK05mdmRxMmRUUkQwanFTRkI5SlVud1VTZkdSeEVXRjRmSEFIYzkreU9tRHVqT3lmMWUvZ0g5L1FRa3Zmdmd0cDZSMXhPbXdNWFpRRDE3NWFCRmZmTCtXOEpBZzV2KzBrZHpDMGlNNjd6cVhtNysvOUNsOXVyWmw2Uzg3R3EyZmR2Y1VZaU5ES1NtdlpIQXY3NFJaYTdic0JtRGp6bXhxNjF6WTZxK2p6SDBGT0d4V1l3d2FITzg0bjJqWFQzT1BzOU5oNDdFYkp6S2tkMGNBby9keTM2NXRlZkM2Yy93K0gwZjA2OExEMTUvTEk2L1BNVnJITkdqTzY5blg1bDM3ZVBxZCtkeDMxVGc2dDJ0RlJLaVQ0ckpLbnlyYlExZm1ta3plL3pWOG52ejVrZjgyMnFaaDhzNnc0Q0R5aXNxQTVoM252bDNhQXJEeW9NbmtFdU1pZWZuZVM0L28yQ0xTTWluUUZSRVJFV25CZ253Q3lxb21Ka0Q1LzhHY0gzNDVvcFlMRG52VExSZnVldjRqTEdZekU0YjE0dHJ6aCtPcC95dTl2Tkk3cVUybnRxM28wU0dSaXNvYXhnM3gvcEcrcjZDRTZJZ1FodmJ1UkdweUxHbWQycERjS3NydjJMbUZwYXphbkdsTUNEVWtyUU5EMGpwUVcrZGk4NjU5Yk1uWXgvYmRPYXpjdUl1THhnemt6Q0U5Q1hGNnEyNDM3OXJIdzYvUEp0VHA0TFcvWDBaY1ZCalZOWFg4OUVzNnAvYnBSSWpUUVZyblpNQmJrZFdndUt5eVVlWG01NHZXOHY1WHk1c2NuM3V1UEpOZW5aTDlsdDF3d1VqaW9yeUI1K3dmZm1IbHhneGUvT0Jic25LS3lNZ3U0TXNmZjZGSGFnSUxsbTBrSmlLRWk4WU94RzZ6NHZaNGVQK3I1VVNIaDFCU1hrbHdrSjFySmc0anhHbG44cGdCdlB6UlFxNDZaeWcycTRVL2pSL011bTFaUnRpZXZpZVhRVDFUY1Rwc2pXNzVmKzZPaStqWk1hbkoxd0F3OWR5aFREMTNhSlByYjNuNmZUYnR6T2FteWFjWllVdFpSVFZ2ZlByaklZOTdNSXZGVFBza2IvV3cyK014S2lsaklrTHAyN1V0VlRXMXZEOS9oWEVkQVpoTUpzd21NSnZOV014bUxCWXprV0hCT0IwMnVxYTA1cFMwanB6YXA1TVI3djIwTHAwUDU2L0U2YkRScVcwcktxcHFjSHM4WE9UVFptVmZnQzh5R25wekxsKy9NMkFmNDhOeE9tellyZGI2Yy9ZK2JnZzN6U1lUVG9jTmk4VWJyRnZNM2dwc3M4bHNqSXZUWVNNbE1ZYnJKZzF2ZkhBVFBIdjdaT05oWlhVdEt6YnVZbGlmVHJTS0R1ZTF2LzNKdVA1L1hIdWdwVW1nQ3RuRHFhcXBEUmptQXFUV3YzZStmYWFyYW1wNTR1YnpqSUMzd1pDMERzeDQ3QnJtTGw3UFcxOHNObG9rSE04NG42alhUM09NYzhOZEE2SEJEaVBNM2I0N2gwKytYYzI5VjU3SjJNRW5HZFhFSDMremluN2QycEdTR01PcGZUcnh6c05YODlMTTcvejZYQi9QT0llSEJORTlOWkUrOWNHbjU2Q005cXVsRy9CNFBLUm41UkVjWkNjeTFNbUFIdTBCS0FwUS9kN3dlc0g3dTNEZCtTTll2U1V6WUZ1R3NKQWcvalQrRkFEMjVCVDZmVVkzeHpqSFJZVVpYK3Irdk5FLzBNMHZMdWVkT1VzYkhjTVpaT2ZhODRZQmpjZENSRm9XQmJvaUlpSWkwdUlkYjhzRmdGUDdkT0srcThZWmp4c3FwMzdlbE1GVjV3d2hOakswMFdReTN5N2ZSSGxsRFg4YVA3aFJxNGFpMGdwbWZiZWE5NzlhUVZWTkxUTy8vcG1yemhuQzRKNGRNSm04dDUvMzdKaEV6NDVKdlBYRkVpcXFhdWpXUHNGb3NUQmozakxlLzJvNVYwd1l3aVhqQm1FeG02aXVxZU9lYVI5ei9xaCtUQnJkeisvNUZ2dUVYNEdNRzlxejBRUlh2dXcyL3o4Tk9yYUo1K3poYVFCa1pPZno3ZkpOQUh5OWJCT2ZQM3VUMzdZWGp4M0l4V01IR28vTkpwTnhXKytEcjMzQnJWTkdFK0swc3llbmtLZmYrWXFTOGlyKzllNEM3cjdpRE1ZTjZjbVlRZDRKc3pMM0ZiQWhmUyt6bjd2WnJ4ZGxTUlBCeXJFNmYxUS96aDdtZlcwZUR6ejU5anoyRnh5Nnd2dGdQVklUY1Rwc1ZOWFUxcitXTTdHWVRYUnUxOG92c0R5Y0svLzVKcy9lUHRsdllpNjN4OE9zYjFmejc1bmY0YTVQWFo2N2ZiTGZtQUJrN0NzZ1BTdTMwVEViQXJERFhSTk5tZmZpcmNiUHNaR2hmbzk3ZEVqMGUzejZvTzUrMTlYWnc5STRlMWdhcjN5MENMZkh3NTc5aFd6Zm5VTjZWaDY3OXViaGROajQyOVZuc1h0L0lWOHQzY0NuMzYybXRLS0srNmVPWi9USjNVaEpqREdPTmJ1SnZxTE40ZTRYUG1iSG5oeWl3ME40OGU0cEZKZFYwam9td2doejg0dkxlZUxOdVF6dDA1RnpodmNtSXRSSno0NUpmdjF1ajJlY1QrVHI1M2oxN255Z2RVdDJYakhUWi8zQU44czNjZG00UVVZZmI1ZmJ3d3YvKzVwUEY2NGhQQ1NJLzd2MUFycW10Q1krT293Ykx6eU5aZXQzVWxIbC9UTHRlTWJaYXJYd1pIMDdIWUNjd3NhLzUvTi8yc2lNeDY1cDlBWFNxb09xWGh0c1RNL0c3Zkcyb0xsbzdBQ2pEYzZoZkxad3pXRzNPVnBEMHJ6WHF0dmpZZFZtLzNNdEthOWsxbmVyQVpnMHVoK2pCblNqenVVeVdwd0FSMXdkTENJbkpnVzZJaUlpSXRMaVplY1ZVMUxldUpldHJ3N0pjVmd0QVNZWXFyZDZTeVkxZFM3Y2JqZDVoV1c4UFhzSjRKMmc2Uit2Zk1iWVFUMklEQS9HaElueXFtcFdidHpGekFVcmNiazl2UG41WW02ZE1wckNrZ3BXYmM3Z2g5WGJXTHhtdTE4cmhtMlorN2wzMmlja3hVVXlvbjhYQnZmcVFPZTJyU2dwcjJUR3ZHVlUxOVJ4MS9NZmNkYXB2Wmo5dzFxak1uanVrdlVNNkpGQ2lOUEJRNjk5d2JiZE9hUWt4aklrclNNdXQ1dUtxaHJtTDkxdzJBcmwvUVVsWkI1aXdyeHU3UlA4UXFIdHUzTjQ0czI1M0hIWkdKNThhNTV4Njdlbi9wYjdJMVZRVXM3bmk5Wnd4aWs5dWVQWm1jYjc5T1hpZGFRa3hoQVI2bVR4MmgzY09tVTA3Mzc1RXhWVk5VWXZ5c3JxR3BhdFMyZGxmWS9KVDc1ZHhRK3J0eDN4Y3dlU2xWUEVtaTI3aVFvTFpzS3dOQjUrZmJiZjVIWkhhdjMyTEw1ZXRvblFZQWRmTGQxQVJuWStGNTdlbng0ZGtvaUpDREVxV2c4bFBTdVA5S3c4M3A2OWxGc3VIa1ZsZFMyTGZ0N0NCd3RXR3Jlbmc3ZUtkZHZ1SEZLVDQzQzUzSlJWVkxNMVl4OHZ6VnpZcU1vdU9NaE9tMWJSdU53ZWxxMDd0cDdhZ2ZyeUhxMjg0akxPdU9rNXFnUGNPYkFsWTMranlSc2ZmV01PR2Z2eUdYOXFMNEtEN1B4MzlsSzJaT3cvN3ZNNDJQTXp2aVlrMkVINm5qeXFhbXJKTFN6am5TOS9JcitvbkNXL2JPZWtEb2w4djNvYnI4LzZnZUt5U3BadjJNbXk5VHU1ZnRJSW5wM3h0WEdjNHgzbkUvWDZhUTV2ZlBZalBUc204Y0g4RmZ4MzlsTGpjL0IvWHkxbjlNbmRjWHM4UFBuV1hEYnYyZ2RBU1hrVk56MDVnMnNtbnNxazBmMTU4cTI1UnBoN3ZPTmNVRnhPYm1FWkVhRkI1QlNXOHVwSGl3SnV0MmxudGhIbzF0YTVXTHgyTzI5OXNTVGd0aG5aK1R6eDVsd3VPMnN3aWJFUmpZTHlCaDRQNUJlWDhlV1A2NWo1OWNxalB2ZkQyYjIva0IvWGJDYzhKT2lRLy83dDJWOVlQNm1uOTV5S1NpdVl0MlNEMGFaRFJGb20wN0NwVDZuUVhrVGtOeEIveGFqZit4UkU1RGVTODlZM3Y5bHpqZXpmaFg5ZWV6Ymc3UUg2ejFjLy84MmVXdzZ3V3N6RVJJUWVkWlduMldRaU5OaHgyRERhWWpGanRaZ0RobU8vdHZqb01ISUtqcitTSzlUcE9HU1Ayc090L3pYRVJvWWFmUzJQaGRsa0lqRStrajM3Q3h1dE01bkFackZnc1hodmp6ZWJUWmhNcHZyYjVyMzNtOWZVMWxGV1dZM05hcUZIaDBRMjdOamJxRStyL1Bxc0ZqTnV0d2UzeDRQVFlUdXFMeXlPeHgvNStvbU9DS0Vnd0FScENiRVI1QlNXTnRrNklURXUwcTgxd1c4bDFPa2dxTDVpdXJ5eStnL1hqc0J1dGVEeWVJNnBCWXVJbkpoVW9Tc2lJaUlpY3B6cVhPNmpEblBCZTZ2czRjSmNBSmZML2J2OUlkNGNZUzV3MkxEMnR3NXpnZU1LY3dHanBVQWdIZy9leXNRakNOaHE2MXpHaEZ6eTI2dnorZDM2cmNKYytHTmZQNEhDWFBEZVRYRW92MGVZQzk3UG45L2pNK2kzVW5PQ0JQMGkwbnlhdnVkTVJFUkVSRVJFUkVSRVJFNG9DblJGUkVSRVJFUkVSRVJFV2dnRnVpSWlJaUlpSWlJaUlpSXRoQUpkRVJFUkVSRVJFUkVSa1JaQ2dhNklpSWlJaUlpSWlJaElDNkZBVjBSRVJFUkVSRVJFUktTRlVLQXJJaUlpSWlJaUlpSWkwa0lvMEJVUkVSRVJFUkVSRVJGcElSVG9pb2lJaUlpSWlJaUlpTFFRMXQvN0JFUkU1TmlFV2kyMERuS1FWMTFEY1cwZG50LzdoSnFCMVdTaWJZalRlSnhlVmhGd3UzQ2JsWGlIblYzbGxkUjVqdTZWbTRHazRDQUEzQjdJcXF3S3VGMmkwMEc0emZ2UDVONktha3JxNm83cWVacGJzTVZDWEpDZHdwcGFTbXFQL2x6NlIwY1FiTEdRV1ZGSlZrVVZ0UUhHclcyd2t6YjFZMU5ZVTh2R2tqSmpYWStJVU1LczN2SFlXVjdCL3FxYW96NkhNS3VGQ0xzTmg5bU13MnhtVDBWVnM0K3J4UVJKemlBU25FRWtPb053V3N6TXlOamJyTThoSWlJaUlpTHllMUtnS3lMU1FnMkppMlpxYWhzQUh0dTRuZFdGSlkyMkNUSWYyNDBZVlc2MzhmT2QzVkt4MXgvblg1dlRxWFI1MTRWWkxmeWxTM3RqdTBjM2JBZThvYXpwTU1kM2VUeTRBeXlQZGRoNU1xMnI4WGp5NGxVQnQ3czBKWW1SOFRIVWVqeDhuMVBBSzlzemp1aDFBVVRhYmZ5clQzY0FLbHd1THY5cGJjRHRwclJMNHVTWVNBQ2UzN3FUSDNNTGovZzVtdE5WcVcwWUhoOURzTVg3SHN6Zmw4ZjBIWmxIZlp6ejJ5VFFNVFFZZ09rN01wbS9MNi9STnFmR1JYTnVjaXNBMWhTVnNMSCtQUVc0cUcwU1hjTkRBSGdqZlRmenNuT1AraHhHdDQ1alNydEU0L0hyNmJ2NTZoaU9jeWhCWmd1UHBYWEY0WFB0LzVoYlFHWkY0T0JlUkVSRVJFU2twVkdnS3lMU1FuVUxEd1hBRFd6eHFhUnNFR3l4OFBhZ3RHTTY5Z1dMVnhrLzk0b01ONEpocStsQVZHc3ptK2tkR2Q1bzMyZjZkQ2ZSNlRqazhlZGw1L0pHK3U1ak9yZDJJVTZHeDhkNHo4Rmt3bW95TVNRMnltK2IzT29hdHBhV0gvV3hUZlgvQS8vWDZ2RTA3bEVVS0dqK05meFNWTUtaQ1hIRzQ2RnhVYnk5Y3pjMTdpT3ZUTGFiVGJRUENUWWVidzV3dmZ3VzBzdjgzNU9HYXVBamRYRzdSR3ltdzMxZEFNVzFkY1E3N01ianF6dTBaY2NSWEE5cmkwcFlXMVI2Vk9ja0lpSWlJaUx5VzFPZ0t5TFNBcG1BbnBGaEFKVFUxakV3SnFyUk5odUxqeStZT3I5TmE4YTBqdk9yZEh5bVQzZWp0WVA1b0dEdDFRRTkrZDh4M05wdXJROWxBYU1TdUVHUXhVeERidGxRTlR3MXRhMWZ1RG84UHByaDhkRisreTNPSzJUcmxwM0c0MVpCZHE3dDJBN0FMeEIwbUMzODQ2Uk9BTXpkbThQQW1FaEcxSWZGdm03dDBwNWJmYXFSQVdaazdHWFdubjFIL0RvbnRVbGdjdHNFQUR6QXJhczJNRDZ4RmFOYXh4N3hNY0FiMUw4enVNOWh0N3QreFRvS2Ftb0JieWh2cVgvWmxTNDN1ZFUxUmtoZjUvRmdBaXdtRXhiemdiRXhZL0tyOFBaWmhkWGtYZWZ5ZUtqMWVFaDBPbmkyYjQramVoMEFZMXJIY1hycnVNTnU5M05CTVU5dDJzRzR4UGhqcWpydkhoNUs5L292UUE2bHl1MVdvQ3NpSWlJaUlpYzhCYm9pSWkxUXg3QVF3dXY3bVViYXJOellxVjJqYmU1ZnQ1VzlsZFhIL0J3aEZndlJkcHZmc3FpREh2dUt0dHNJc2h4OTJIWjUrMlRPU0FnYzZyMDlxTGZ4OCtURnF6Z2pNZDY0N2Y5b09DMFdla2FFTlZwdU1XRXNYNTVmZEZUSGRCOUY3MTR6TU5vbnVGMVhWTXJleW1yTUp0TXh6VTU2dFB2MGo0NHdmblphelB6WFoxdy8zcjJQRG1IQmphcXRlMFdHOGM3ZzNnUnllZnRrTG0rZnpMcmlVaDVhdisyWXpnbjhLNklQeFh3a0c0bUlpSWlJaVB4L1FvR3VpRWdMZEhDTGdVQ3FYQzV1V2JYaE56aWJwbDNyVXlWNllkc0VMbWlUY016SFNna0o1cEoyU2NianhYbUZyS2dQWWExbUUxZW50c1ZaSHlodk80WjJDd0I3SzZ2WlhPTGROelUwR0h0OWtyaXJ2SklxbDV1NElEc3g5YUgyMFFTNkEySWlqZjBBNW1YbkJOd3V0L3JvSnhwckVHSzFFR3l4TkZwdU01azRPVUFGZDNQeWVQejdMamZGdDdyV0RkUWN3VDZBMFY3aXNxVnJqdW44UkVSRVJFUkUva2dVNklxSXREQldrNG1oY2Q0V0F4VXVOMXRMeTR6cXlySTZGNnNMaSt0L3JzTmlBcHZwNkdvbnE5MXVQSGhiQ255WW1jMzBrM3NaUWR6MUs5ZFRWbHNIZUt0MVgraDM0RGI3eTVhdW9kYmo1c3lFK0tONnZpcVhtOUk2RitDdDFneTFIZ2dsRzVaYlRTYnU2SlpxQkt5WkZaVzh0RzJYRWZSZDBUN1pDSFBUeXl1WXU5Yy9NTTBzcnpRbVA0dTIyM2kyYjhPa2FHNnVYN0VPZ0RxUEd6TW1mc2d0SUsrNnByNDYxZnQ4ajI3WVJsRnRIVlBhSlRJeHVUVndkRDEweC9wVUlPZFYxL0p6UVhIQTdXNVl1ZDc0dVV0WUNNUGpZM2dqUFJQWFFkbHhTb2lUQkdjUVMvTU9UTlRXVkdBK0tEYktHTk1hdDRjdHBmNzljL2RWVlZQaGNsRmFXMGRLU0xEUjE3YXdwcGIxUG0wNzBpTERDYmQ1LzdOaGUxa0YyWlZWWkZaVUFwQmRWYzFsUzlmZ3RKaVptTnlhajNabk4rcnhlMVppUEZlMFR3YWczT1hpa2ZYYjJGNVd3YVVwU1ZUVXVmZzhhejkxOVNHNXpXUmlTa29TWDJUdE43NFFPTmp3K0dpbWRtZ2JjTjJSY25zOFRVNktKeUlpSWlJaWNxSlNvQ3NpMHNMMGlRb25vajVZK3lFbm4wVzVCVWFnbTFOVnpRdGJkeG5ibnBFUXg5V3BiWTdxK0xldDNzanVpaXJxUEI0allEc1NSMUtoR2NoN0dWbThsNUVGUU9zZ0I5TjhRdUtweTliaUJpYTNUV0JTZlZoWjQvYncwcmFNK2g2dkpucEdobkZXb2pkRWRnTnZwdS9CYmpiandSdE9BNFRick1RRk9RaTNXVWtNT2pCaFc1REZ6SU05T3hQcnNETTNPNGRRcTVXeENYR3NMU3d4UXV6U09oZEY5U0cyNzJpNDYzdlBIbTZFRXAwT3YzWVA4L2ZsSGpJTURyTmF1S3g5TWlQaVl6RGhyVDUrYVZ1R3NkNXVOdkhYTHFra09oM3NicFBBek4zWmZzSHV3YzVKYW1YOFBEYzdoM2QzWlRXNTdTWHRrb3hBTjZPaTB1OWFlcmhuRnlQUVhaU1R6N3pzWEw5OUhXWXo5M1h2Uk5md0VOS2l3bmxzdzNhSzY4ZHRSSHdNZjZvUGM4dnFYRHkwZmlzN3l5dTVwRjJTY1g0alc4WHc5MSsyQUhCWHR3NTBEZ3RoWUV3a0Q2N2JTazZBeXVXR1ByN0g0N2VhMkU1RVJFUkVSS1E1S2RBVkVXbGhWaFVXczY2NGxKNFJZWHliazQvRjlOczFHSDI1LzBsSHRmM2cyQ2pLNjZ0c1UwS0NqL2w1WjJabTB6YkV5Y0RvU094bUUwK2tkUTI0blJsNHVHZG53QnZFWHJYTVczMDVJYWtWWi9zRW03N2JwNFE0QVdnWDRxUi9kQ1JtdktGNUE5L0o1WHpiTEpoTUprYTJpdUdzeEhnVzdzL25pNzJCMnlpTTlabjBxODdqNFp2OWVjYmpaZm1GN0t1cUFyeVYxR01UNHJpb2JhSmZsZkxnMkNobVorMG5zOEs3M2ZENEdCS2QzbEM2VFhBUXQzVnB6KzQyQ2F3cUxEYUNjWUFLbDRzZUVhRzBxMzk5QUFPaUl4djFFcDZSc2Rmb3Nkdlpwejl4c2pQSTc4dUFWa0YydjNOS2NucUQzM25adVdSVlZwSG9kTkEyeExzc05TU1lSM3AxNGJFTjJ4blZPcGF6azFvWnZYSlhGUmJUT3lxQ2NZbnh4Z1IwSHVDTHJQMjBDbkp3ZTlkVW8zZHptTlZLZ3RNUk1ORDFWZVZ5Yy8rNkxZZmNwa0ZhWkRpWHBpUWRma01SRVJFUkVaRVRsQUpkRVpFV3h1V0I1emJ2NUpxT2JVa3ZxNkJUMkpGTkV1YnlRRVo1UmFQbE5yUFpxTXBzYmcyMzJEY2wwZWxnZEtzRGs0VUZXLzMvV2JxMGZiSzNRU3V3cGFTYzhqb1hJK3REd0tPUlZWblY1RG8zVUZ4VHkvcWlVaFprNTNGRmFySVJWZ0lNaklua3BrNHAvQzhqeTY5aTJXRTJFMkt4MERiWVNiL295SUNCcnNOc1prU3JBK2U3TksrUWt2cXFWWURWaFNXc0t5cGxWT3RZemtpTzkrdXpDN0MxdEp4cFczZFI1L0VZNy9QNm9sSWUzYkNkSzFQYitBVzdiWUtEV0Y5Y3l0czc5N0NyM05zS0lhZktQd2h0Mk41WGd0TVJjRks2V0llOXljbnF1b2VIMGowOEZJQ2ZDNHJKcXF4aVoza2xmLzlsQy84NHFUT1JOaXNoVml0Mmk1bCtVUkYrRTU4TnEyOFgwcURPNCtIZjIzYnhZMjRoVC9YdVpvUzVlZFUxUEw1eHV4RmtpNGlJaUlpSWlKY0NYUkdSRnFpa3JvNW5ONmNmMVQ0VkxoZDNyOTNjYUhtaTA4SHpmWHNFMktPeHBmbEYxTlczTWJDYnpad2NFM2xVNTNDd2VJZURDUUVxWnh0TVNEelFqM2RiYVRtdjdjaWt6dDEwazROZ3F5WGdoSEU3eWlwWWxsOUVYblVOMVc0MzU5WDN3YTF3ZWF0NEczclVwb1E0Q2JmNWg2b212UDFhKzBaSE1HZnZmbU41Z3RPQm8vNlcvejMxdldRUGRtcGN0TjlFWlFlM0tVZ0pjWEp2OTQ1R2lObWd5dVZtUmtZVzg3Sno2UmNkd2ExZDJodlB0Ykdrak1jM2JPZTIxUnNZbDlpS1NXMFNDSzd2SDN4U1JCaFA5ZTdHMS92eWVHMUhKcm5WTmVSVTF4RHJzT1AyZUxEV1YzUDdUa2gyRkYwMURtdDNSUlgvK0dVTGQzUkxaWFpXRHBFMkt6TjNaL1BYTHUwQnFQVjRzUGxVbEZlNTNEeTlPWjIxUlNVQS9HdHpPcy8yN1U1R2VTV1BienpRc3VGd2dpeG0vcTkzdCtaN0lTSWlJaUlpSWljd0JicnloNUFVRjBsVWVBZzJhK01aM2tWT0ZFMTNMajA2dlNQRCtWdVBqZ0hYcFlZR00zTklYOEE3MmRXY0p0b0FIS3ZwMnpPTWljcWk3YmJEQnJvTDl1VlI1Zkp1M3lVOGxNNUhXRTNjbEYzbGxieTJJN1BKOVlsT1I4QkFONk84a3FmckEvQkJQdWRjVnVmQzVmR0d0cU5ieDNKcFNwSVJ3TmE0UFh5Zm04L0krRmdzSnZoc3p6NnlLNnVOZlUvMXFUVGRmTkJFWXcxOEowUGJWVjdKMXRKeXYvVjdLcXFvcUhNWmdhNEgrQ0czZ0hkM1pWRllVOHVaQ1hGY2tkb0czMDZ4M2NORGViaFhGNTdZdUowdnN2YnpRMDQrZis3WWpnSDFiUk5NZUt0Ykcyd29MbVZkVVNuaE5xdFJNYjJqdEp6NzZ2dlZXazBtVmhRVUJUei9JMUZ5VU9oYVZPdXRkcjZ1VXp2SzZ1cTRmZFZHL3ZMekJrd211TGx6ZXpxR2VsdHZGTmJVTW0zckxnYkdSTklqSXBRWkdYdnBGeDJCMVdTaXRkUEJvTmdvNW1mbk50bWp1TTdqT2VhK3pRM2N6WmxtKzdpaFV6dWk3cGo4cXh3N2tNaXdBKzFNV2tXSEhXSkxFUkVSRVJINUkxQ2dLeTFTeHpieGpCN1lqVUc5VW1tZkdIdjRIVVJPQUJjc1h2VjduOEp4dTZOYkIxejFJWmp0Q0hyM3p0eWRUV0ZOTFFBWHRrMW9GT2h1TGluanR0VWJHKzMzY0s4dWhOUUhxdyt0MzBaUmJTM1ZMamNoRmd2bnQybmQ1UE9GMmdML3M1WWFHc3g5M1R2aUFXTkNPZkJXL1lLM3N2V2FEbTJOMWdBZTRLVnR1MWljVjhpODdGd21KTGJpaTZ6OWhObXNScFZwUTdWcmxkdk5xb0xpUnMvWk9TekU2TThMTUMrN2NiaGU1L0h3ZW5vbS96eXBNK3VLUzNsdlZ4WTd5aXFJdEZtNXUxc0hvN2V0ZDZ6S2FSL3F4R0Uya3hMaTVNbmUzWGhqUnlaTDg0dDRhdE1PVG9tTjR1clVOaFRWMXZGWjFqNWp2MW03OTVGZFZXMU1IQmZvSEJLY0RvYkVSZ2RjZnlpejkrNm5vTVo3UFpqd1RuNDJKU1dKeVBveERyZGFHWi9VaWczRnBkelVPWVh3K3BZYUdlV1ZQTEZwTzNkMzYwaEtpQk0zc0s2bzFHaS9FV0t4TURXMURhZkZ4L0RLOWd4MmxoK29nTGFiVFpneHNTeXZpR1Y1eHg1RU4yaVlXSzNHN1c2MlNkSk9qb2trK0JoYWd6U0gyQ2dGdWlJaUlpSWlmM1FLZEtWRmFST0QzRGNBQUNBQVNVUkJWQjBid2ZXVGhqT2lYNWZmKzFSRWZqY1ZMaGZwWlFkNjRZYmJiTVE2dkJXZTVTNFgrK3VyU1BOcS9QdW5CbHNzUEJsZ01qR2IyZHhvV1ZNYStxWWVLYzloS2lDcjNHNDhIcml0YXlyZ25ZRHM5ZlRkK0haVnlLcXNvcUErRkk1ejJBL1pvcUVwZXlvcUNiVmFzZmhrMEZVdU41L3N6Z1pnWFhFcEgyVHU1YUsyaVZTNzNmeDdXd1pMOHdvQmIvajQ0clpkQUJUWDFqRW5LNGR6a3crY3d3Y1plNmx3Tlk0Q2ZmdlBscnRjL0pCYkVQRGNOaFNYY2VlYVRld3FyOFFNbk5ZcWhzdFNrdjBtUmx1VVU4REwyM2ZSS1N5RWU3dDNKTmhpSWNKbTViYXVxZnhjVU13YjZidFprbGZJTDBVbFJOaHNSZ3VKUktlRG9mV1Z4TDY5bG1NY2RpNXNtd0JBVmtVVllUWXJwN2MrK2kvSGx1WVZzcmV5bW1pN2pYdTdkL1FMc0QzQWQvdnppWFhZdWEvN2dZcnlDcGViWmZsRmpHNFZSMVg5dUpueFZyWGV2MjRyVjZXMk1hcU5VME9EZWFKM04xN2N1c3NZdi90N2RLWnIrUEZWZWdmeTJvNU1GdXpMTy95R0lpSWlJaUlpdnpNRnV0SmlYSGg2ZjI2OGNHU1Q2N2ZzMmtkbGZlZ2o4a2UydGJUY3J4ZnVuOW9uRzcxbWwrY1g4ZEsyREdPZGI2aG9NWGtEc3VQaGU0dTdDWXkrcnI0c1BwVzczY0pES2F0djBSRHZhRHdoRjNqNzNqWk15clkzd09SbEhVTkRLS21ycGF6T1JYV0E0UFJJTkxSUGlMRFpLS3VySTd1eW1vVTVlZVJWSC9qTVNIUUdVZXZ4c0sreUdydTU2ZXJqOXpLeVdGZGNRbXBvTUJubGxhd3VMR20wVGJqVnltQ2YxZy9mN2MrbjVoQzlmelBMS3hrZUg4MmtOZ20wRGpvd1RuVWVEeDltWmpOcmo3Zmlkbk5KT2Y5WXQ1WGIveDk3NXgwZVJibTM0WHRyZXUrVkducnZYWW9VUlZBRVVWR09xTmcvQy9aak80Z2RqNzJpcUNpS0RVRVFrSTcwM2tJbklSRFNlODltKy9mSFpDYzcyZDBrSUNoNDN2dTZ1TmlkK3M3TzdHem1lWi8zK2JWclNVenRjajFEZytnV0VzVFd3bUtXWk9aeDFpblBOODdIbXhzU1lsejJGNnJYeWROM0Y1ZVJYT3A2RE9kQ3FjbU1uNU1BWFdhMjhPSEpNNXlwcXViVDNsMFV5L3BxMUxLWTdFeTRsNTRweldLWmZld1UxOFpGTWFWNUhHcWcwbUtSTTNZdkYzWVdsUkpTVXRYNGdoZUk0QUJmbXRlT1Zpa29ydmpMOWlzUUNBUUNnVUFnRUFqK0hvU2dLN2dzbVAzd1JQcDJhcW1ZdG5ibk1YWWNTaU0xSTUvVDJjSlZKYmowaVp3MjRxSnMxOWtWV1ZCalFnMFhiT2g0ZmU3ZmZVaVJvVHVuZDJlWFpidzBkU0t2dzNuYkVIb25VZGpzUnZSOG9yMjBqUU9sNWJ4eUpKV3Aydzk0M0ZhTWp4ZXpQUlRIV3BWVHdBMkpNZmhwTmJRTzhLVjFRS0k4VDQySzdpR0JBRFR6ODJGaVFveENrUFZFcGRucWR2cUk2SEE1a3NGZXUyOTN4UGw0TXlReWxDRVJvWVI3NlJYemlreG1QanA1aGxPVjFZckNhZ1UxSm1ZZU9zbjBWb215azFXamdpRVIwblpPVkZTeHE2aVVYVVhuRjBlUVdsbk5HMGRUUGM1L3AwZEhoWHNZcE90dFNWWWUwMXNta0Z4YXdRY25UMU5hbTYxN29LU01uazdSRVE3TWRqc1ZaZ3VWRmdzUlhsNzRhTlFNamdobFpVNEJTN0x5U0syczRwRzJMWmw3NnF4TFRxK0R3MlVWN0hNanFEZVY2K09qWFk3bFF2QnhTanI1ODlaZDhPMTZZbGl2dHN5OFp6d0ErU1ZDMEJVSUJBS0JRQ0FRQ1A3cENFRlhjTW56L1BSckZHSnVTWGtWcjMyMWtwMkgwLzdHVmdrRWx3WXFvSVZmbmV1MmZaQS9IMFYxNXFVako4azJHRm1UVzhBZmVVVWsrdmt3SUR5RUg4NW1VNy9LbEo5V1EwdC9YdzZWVllBZGpMVXUzRUN0RnJVS25MMnFRVHFkN01BTnJKZFhHNnpUVW0yMUtweWFUY0haRFd1d3VoZEluV21vRUpheGdYbkJPaDA5UTF5RlJYZkVlSHZKRHRpR09PMFVmZUZBQllyNGd1VFNjbkpyakM3TERRd1A0WkcyTFR4dU8weXY0NFZPU1UxcXJ6TnRBL3hvRytESHVMZ29aaDA2eVhmcFVqbStkZ0grc3JCYWFEU3pLbGZLOU0weEdBbXBMY29HWUxIWlpUSFdIWjU4eGh2eUN0R29WS3lvVjRodlVXWXVxWlhWRkJpTkZCbk42TlVxU3MwV3FpMVdLc3dXcXF4V1JrZEhNRFl1a3JtbnpzcUY0NDZVVmZMdzNzTnU0eXdjcEZaVTgxdFdIb0U2TFVuK1RZdGhNTmxzMHJVT1hCVVRjVkVFWFlGQUlCQUlCQUtCUUNDNG1BaEJWM0JKYy9Qb1Bselp0ODV0dDM3M2NkNzZkaldWMWE3aWlFRHd2MGlISUgrRklOVTVTQ3FJOUh6SE5qeWJmSnhLaTRWSDI3V1UzYWNuSzZyWVZwc042K0RxeUVodWJoWkxUbzJSTlRrRnJNNHR4R2l6OFhxM2RrVFVjNDIrMDZPRHg3WjgzcWNMUDUzTmtZdWwyWUF6VG9KbmlGNm5FQTRkQk9ucXB0VVhpWUZhUWM5T2pkWEdWVEVSaWl6WSt2aG8vbHB4emhFbjRVelAwQ0RGNTdiU2d6dDNlMkVKa3hKamlQZnh2aWh0VzVTUlE0YWhob3hNS2NaaWJLeGRGblJMVENaK3pjeEREVVI2ZXluT1M5dEFQeFlNNk81eHUrNks0V2xWVXFHeTlibUZjcEV4QjJlckRKeDFLbW8ydjM4MytmWENqQnlXWk9heHVhQ0lyWVhGV0d4MnhmbzJlMTNSc29hRS9DUi9QNTd1ME1yamZHZEt6UmJ1MnBYY3BHVUZBb0ZBSUJBSUJBS0I0RkpFQ0xxQ1M1YW9zRUR1bmpoRWZuOHFzNENYUGwrR3JaRWlTd0xCL3hJRHcwUGwxOVZXR3hhYmpVQ2RsbkF2cVVqVjg0ZE9LSmFmMGl5T25VVWxjdEVzclVyRlZiWDV1ekhlWGx3ZEcrbFJnR3dLTVQ1MXJ0YjhHcU1pNjNkeVlvemJQTmNnZmQxUFVhL1FZSmZvZ1JuN2pzaEYwUjVyMTVKK1ljSG4xYmJEWlJVOHZPK0l5L1JFWHg4ZWM0cUcyRkZVeXZlMXJ0YjZlTmNyTEZmbFJ0QWQ3WlJiWEdBMHNiZTR6TzIyYkVnRjFhYTFUR0JkYmlGaFhqcEdSRW5PM25LTFJWSDR6aE0rR2cxdG5RVHU5MDZlWmtCNEtNMzhmQm90OE9XbjBUQ2pYUXVPbDFkUmFhbHo1S3B3TDlvMnhQKzFhYzdBSmtSVTFHZFNRZ3lUM0Z3VDdwaTYvVUNEb3E0RDU4S0FEdFFxbFNLYVJDQVFDQVFDZ1VBZ0VBZ3VaNFNnSzdoa21YcDFQOVMxb29MWlltWG1uS1ZDekJVSW5BaldhUmtjVVNmbzdpMHVaV04rRWM5MlRFS0ZsSzA3dldVaVA1M05saDI2VWQ1NmhrV0dzelpQRXZ1R1JZVVI3T1NLWFpDZWpibjJlNVpiWTVRemJRTjBXZ3hXSzVaNkdiZmVHalUxVGtQaW81eGlDZ3FOcGlZZFI0UlRzVFNOQ21hMGJZSG0zUFRFSm1HMDJjaXVKL1JGZU9tNXBYbWNZdHJTckR5WDVSekUraWhqR0p5RlVJQm9ieSs2QmdmSzcxZm5GbmlNS0FCSlBONVZWSW9OdUNreFZwNmVWbG5OSzBjODU5ZzZhTzdudzV0T21jRjdpc3JZVWxEU2FJNXlzRjdINjkzYUVlM3R4ZG5xR3NWeGxKa3Q3Qzl4TDBJRERJd0lQV2ZCOTYva2FGa2xzNCtkVWt3TDFtbjV2RThYRDJzSUJBS0JRQ0FRQ0FRQ3dlV0ZFSFFGbHlRNnJZYVIvZXFHZG4rMmFCTm5jNHYveGhZSkJKY2VOeldMeGR1cEFObjJ3aElPbGxhd0xDdVBjWEZScEZaV3N5QTlpMktUbVJNVlZiS1RjMXhjRkd2ekN0R3FWRXgwY2tlZXJqS3d1YUR1ZXpicmNBb0E0VjU2WHUzU0Zvdk56aWVwWnpoZVhvVldwZUw2aEdqR3gwWHhmWG8yZitRWEFmQlUrN3BoNytsT3crd2JJdEZYNlp4czAwQ2t3bHZITDB4MnRsNnRZa1JVT0pNVFl4V1JGUnZ5aTBpcHpYQjFSN042YmEwZnVUQXFKa0xPSERiYjdhelBMV3EwTFJlamdGMWoyM1NPaFBEWGFuQk92YzB4R1Brb0pkM2p1ajFEZzlIVnk1MnRORnRrRjNWamhEckZPMVJiYmRRMElUY1p3TmFnTk83Y3ZpQkZyQU1vYzZDVjB5OWRZVm9nRUFnRUFvRkFJQkFJUENFRVhjRWxTZGMyOFhqWFB2UmJyRFlXcmQvM043ZElJTGkwNkJNYXpMQ291c0piemtQN0Y2Um5ZN1RaV0o2ZEwyZVNyczB0Sk5iSG03VzVVa2F1dDFyTnlPaHd3cHpFdFovUFpzdDVwU2FiRFJ0U3B1MXpIVnRMK2JmQVUrMWI4OURld3d5TkRKUGpFKzVQYW9hL1ZzUDJ3aEs2aGRTNVUwK1VWOUl4eUIrcjNZNUdwWEpia0V3Tk5HdGtLSHovOEJDeURUVVlhaU1sckhhN2k3U25BbFFxRldxazRmVnFGV2hxYzEzVHF3eVVXeXdFYXJXMEMvU25lMmdnL2NKQ1hJcGhwVlJVTWZmVVdVQ0tJNGp3MW1Pd1dqRmFiVmpzZHVKOXZibXBtZExObTIyb2tWL3IxU3FHUlliSjc3Y1ZsRkJ1OFZ4Y3JDRmErL3Z4WXVjMmpTNVhQNisySWNMYzVCZFhXcXpzS1NvajFLdHVYcXl2VjRQRjJudzBydnVjbTViQjNMU01KclhqNTRFOTVOZExzM0w1SlNPM1NlczFGVFZOKzF5aTYyVUhWN3VKenhBSUJBS0JRQ0FRQ0FTQ1N4RWg2QW91U2Rva1JzbXYweklMc0RSUTVWd2crRjhqMGt2UFEyMmI0eXhaTGM3TWxWMlpGcnVkYklPUnIvcDJkVmwzUW53MEUrS2ozVzczU1NkMzdhZXA2U1NYVnZCOHB5UmlhbU1VTEhZN2J4OVBvOEppWlZsMlBtMEQvZWtiRm93S3VLMUZQRmZGUnFLdEhZcHZzdGs1VUZyT014MlNhQmZvNnJoMXhEUjBDQXFRQmNKU3M0V1ZPZm1LNkFHQWFTM2ltL0t4dU1VTzNMTXJtVmU3dEcyd21OcnU0akxlUDNFYVUyMmtSSWhlcDRneWNFZHFaVFhsNWpyQmRtQjRxRUlrWHBWNy9sbkUvbG9OSFFMOXozdjkrbWhWS3ZvNzVTMERKSmRXOEdIS0dVcE1ac1k0NWY0R2FyWG5sWWQ3cVpCY1dzSG50Y0s4TTZPaXd4a1pFNEZXcGVMTmJ1Mko5ZkZXUkh0a09ZbnpBb0ZBSUJBSUJBS0JRSEFwSXdSZHdTVkplSENBL1BwRStvVjFid2tFbHp2NVJoTy9aZVhKeGFST1Z4bFkyMGdCclBPaFIyZ1EwYlZpcmgzNE9DV2RRMlVWOHZ2M1Q1N214YzV0YWUzdkM2QVFtSGNVbFdDdzJqaFNWdUZXMEQxV0xtM0hhTE5odE5ud1VxczVWbDdKTHhtNVdPMTJia3lNbGNYaFAwTktSUlVsWmdzcmN2SjVPTURWZFZwa012TjllaFliODVXUkxwbUdHcXF0Vm53MUdwZDFRQktzNTlWenBEb1hRMHVycW00d3V1R3Z4bUszYzZpc25HR1JZWEl4dGtXWi81eDc2Nkd5Y3U3ZmN4aVFyaWxub2IxdW1Rckd4VVdCR3Z5MVBpN3p6alF4SWtRZ0VBZ0VBb0ZBSUJBSS9tNkVvQ3U0SklrSXFYT21uVWpQK3h0YkloQmNtdng0TmdlVHpjNkUrR2plTzNIYUpZS2cybXIxV05pcktWUlpyT3dvS3FMYVl1WCtwR2JNUFhWV2thOExrcWo1K3RGVVh1alVobDh5Y3RoUldNSU5pVEZjRngvTkx4azVBSnlzcUFUQWFwZUV0a0tqaVExNWhld3JLUWNrd2ZXMW82bjh1ME5yZGhhV0FQQnJaaDViQ2tvWUdobEdVb0FmVWQ1NmZEVWFkR28xT3JVS2pVcjYxeFM1ZDE5dGNhOHRCU1ZNaUk4bTBkY0hHM0MwcklJLzhvdllXbENDeFVPeHhaU0thdHJYdW1RdGRqdW1XcUh3ZEdVMVM3TnlPVnRkNStoczdlOUxxMXBoRzJCbDl2bTdjMEZ5bWI1WnI3Q1hPeEw5ZkhpbFM5c21iZlB6MUxQRWVIdnphMWF1SE0vaGpoTVZWYng0NktUSCtYUDZkQ0ZBNjE3by9pdW9zbHFvcUkxSHFMRkovNXRzZGdvYUtjSjNvcnhLZHJGYjdYYU1WdWw4SGlncDQ0ZXoyUmV6eVFLQlFDQVFDQVFDZ1VCd1FWRU5tVDY3YVZWR0JJSy9rUGNldjRsdWJSTUFlT1N0SDlsLzNIWDRyRUJ3dVJFNWJjUUYzMmEwdHhlNU5lY3YzRGFGY0M4OWhZMklaYzVFZXVuSlA0ZmxBZG9GK3BGYVVlMVJYUFdFSXpOWHl0Q1ZpbHc1QzcyT0xHQ0FwQUEvd3ZRNmpwUlZ5SUxnaGFKVFVBQWRnaVR4MTI2SEpWbTVjbnpENVlCV3BVSmZtenRyczl1cHNZbVltejlML3J4MWY5bStodlZxeTh4N3hnT3dZYzhKWnM1WitwZnRXeUFRQ0FRQ2dVQWdFUHoxQ0lldTROTEVTWkd4bjZQQUl4RDhMM0d4eFZ6Z25NUmM0SnpGWElEajVlY1hUMkJERWlBQktRZkN4YXRjUjBwRkZTbm50WmZHT1Z4V3dlSGFPSXJMRVl2ZGpzVXFpb0lKQkFLQlFDQVFDQVFDd2VWQTA4dGpDd1FDZ1VBZ0VBZ0VBb0ZBSUJBSUJBS0I0RzlGQ0xvQ2dVQWdFQWdFQW9GQUlCQUlCQUtCUUhDWklBUmRnVUFnRUFnRUFvRkFJQkFJQkFLQlFDQzRUQkNDcmtBZ0VBZ0VBb0ZBSUJBSUJBS0JRQ0FRWENZSVFWY2dFQWdFQW9GQUlCQUlCQUtCUUNBUUNDNFRoS0FyRUFnRUFvRkFJQkFJQkFLQlFDQVFDQVNYQ1VMUUZRZ0VBb0ZBSUJBSUJBS0JRQ0FRQ0FTQ3l3UWg2QW9FQW9GQUlCQUlCQUtCUUNBUUNBUUN3V1dDRUhRRkFvRkFJQkFJQkFLQlFDQVFDQVFDZ2VBeVFRaTZBb0ZBSUJBSUJBS0JRQ0FRQ0FRQ2dVQndtU0FFWFlGQUlCQUlCQUtCUUNBUUNBUUNnVUFndUV3UWdxNUFJQkFJQkFLQlFDQVFDQVFDZ1VBZ0VGd21hUC91QmdnRUFvRkFJQkFJQk9lRFdxWENTeS85T1dzd21wdThua2F0UXExV1k3WlltN3hPa0w4UEFOVTFKc3dXSzJxVmlnQS9id0FxcTJ1dzJ1em4wSEtudG1qVWVPbTBlT20xdGYvcjBPdTBwSnpOTzYvdFhlcm90QnE4OVRwOHZmWDRldXV4Mm15Y3pTMlc1Ly9uN25FMGp3bmpuUVZyU1U3Si9CdGJLcmhRRE8vZGpsMkhUMU5wTVA3ZFRmbmJTWWdLd1dpMlVGeFdoY1ZxKzlQYjAyalVhTlJxVEdiTEJXamRYNE5lcDhYSHErNGVVRlpwb0xDMDh1OXVsa0J3enFoVVlEKy9uMzZCNElJZ0JGMkJRQ0FRQ0FRQ3dXWEpnSzZ0ZU9XQkNRQk1ldklUQ2twY1JZRUp3N3J6eUpRckFiang2VG4wNnRDY3FXUDdjemEzaUg5L3NFZ2hxc3g3OFhaYXhJYXo0UGVkekZtMFNaN3U0NlZqNlR2L0I4RExYeXhuelk2anRJeVA0SXNYYmdQZzdwZS80VVM2VW9COTRsK2phZHNzQ28xR2cxYWpydjBudmRabzFPaTBHcngwV2pRYTl3UG1KanorTWNWbFZXN25iZno4Q1FCU00vSzVjOWJYOHZTZTdadng5cU9UQWZoeDlXNCsvdm1QQmo2OUM4TURrNGZSc1ZVc0dyVWFsVXFGV3ExQ3ExR2owMmpRYWpYb2F2L3BkUnE4ZERwVUt1WDZHWGtsM1ByY1hNVXhCUG43a0Z0VXBsaHVaTDhPUEhmbjJDYTE2YjdYdnVWb1dvNTg3b3ZMcTVqdzJNY0F0RTZJVkp5M3Nrb0RQNzUrajhkdGpmbS9kOCtwcytESjIwWXpkbEFYQU1iUCtKQUFQMjl1SHplUXc2ZXlXTHhoZjVPMjhkeWRZeG5acndNQUkrOTdHOU01ZER4Y1RNWU82c0tUdDQwR1lIdnlLWjcrWUZHajYweTZzaWNQM2ppY2pMd1NudjdnRjJZL1BJbTRpR0RGTWxmYzlTWmZ2SEFiclJNaVhhN2JWLy92ZXJic1QySEYxa01YOW1EK0pqNTRjZ29oZ2I0WVRSYXVmdWk5UHkzcWp1N1hrU2R2RzBOUldTWHpsMi9uMXo4T1hLQ1dOcDEzSHJzUkw3MFdqVnFOdXZZZW9OUFdmdjlyNzNsNm5SYTlYb3RlcTNGWmYrbW1nN3cxZjNXaiszSCtibjIxZEN2emZ0dlc0UEl0WXNPWjkrTHRidWM1N3RudlBIWWpQZG9sdWwxbStaWmtabis5U2pGdHpTZVB1ajJHcG1DeVdCbDUzOXVBMUhFMXZIZTc4OXFPTS9OKzI4WlhTN2ZLNzE5OVlBSmh3Zjc4dnZVUXYvNXhnUHR2R01xTm8zb0R5bnRKaTlod1BuanFaczVrRnpIbmw0MGNTczA2NTMwNzM1TmYrSFFKZTQrbGM5UG9Qb1FGK1RINzY1Vk5FanFkN3lsUHZMdVFYVWRPbjNNNzNPSHY0OFh5OXg5eU8rK0xKVnY0WnRsMitYMVNRaVFwR2ZsTjJ1NkhUMDJoYytzNHZsKzFpK2l3SUJLaVFuajA3WjhvcXpRMHVGNno2RkRtUFBjdmZMeDBBTnc1NjJ0U0c5bG5ydzdOZVBuK0NmSTZ6cnp3NlJJMjdqM1pwRFlML3RrSVFWY2dFQWdFQW9GQThEOURVVmtWNGNIK1JJWUdNTEpmQjM3ZmV0ampzajNhSmRLalhTSWFUZDBEL05DZWJXa1dIVXBJb0o4ODdkcWgzU2t1cThSb3NqQi94UTU1ZWxKaVZKUGFaTFhaTVZzc1dDdzJUTFgveDRRSFVWeFdKUWtqSGtSZnRVcWxlTmpUNityK3ROZG8xQzRQZ3VjaVREWVZ2VTVMeDVheFRWcldiTEZpTWxzeG1zMFlUUlpNWmdzR294bWRWb1BaWXFWbGZBUkIvajdZN0hhZW5uYVZZdDAvOXB3NHAzYTFUb2lrUlZ5NDFFYXRsdjVkV2dFUUV4NGtMOU01S1o3RDV5RmtOSVRKWENlK3F0VXF4ZzN1eXBWOTJ6TzhUenVLU2l2WnREL2xndTd2VXNkUUkxMXpDVkVodlAzb1pGU29HbG1qam9ramVqQ3dheXNHZG0yRndXUm13KzdqaXZsNnJZWmJydTdIbEt2Nm90ZHFQQXBDVDk0MmhyR0RPbnZjei8rOXNVQWhhSTN1MzVGYnJ1cExURVF3ZVVYbExOdDhrQjlYNzNZUnFGNjYvenFHZEU5aTk1RXpQUDd1ejQwZVQweDRFQ0dCdmdBY1BaMXpRUnk2SS90MVFLV0M4R0IvRHAvSy90UGJPeC9DZ3Z4b0ZoUFc2SEoyTzVqTUZveG1pM1FmTUpreG1pM29OSTBMcEQzYUpjcGlMc0MxVjNSajBmcDlsRmZWL0ttMmU3cTNldUprZWk0NnJhdUVvdGRwYUJFcjNXOU9aeGNxN2dNT3pKYUw2NkpXcWFCcjJ3VDhmYnhZcy9Ob2c4c083TmFhQUY5dk9yU0lJU092NUx6MjUrd0tWNnZWZEUySzU1YXIrcUpXcWFnMm1Qamd4L1hudGQyTHliY3Jkc2hpYnJQb1VQNXp6M2lheDRZemZkWTgwcklLRzEyL3hpVGR6Nm9NSnF3Mkc0blJvUXp0MlpZbEd6MTNwSGpyZGN5Njd6ckY3L0VkNHdmeTNNZS9ZbXRBOWQ1ek5KM25QL21WTng2YzZMSGpWeUFRZ3E1QUlCRDhSZVRQVy9kM04wRWdFQWorMFRoY01NNDRQN0IvUGVzTzdIWkphTFBiNGVHYnJ5UWlKRURoMW5HbWE1c0Vwbzd0cjVnMnFGdHJCblZyclpqbUVJc3FEVVpaMEozMzJ6YVdiVTdHWXJGaXNkb3dXNjFZclRiTUZpdmZ6TG9UUHg4OVA2emF6U2NMRzNiUlBqNTFGR01HZEhJN3IyVjhCQ3MvZk1UdHZFa2plakpwUkUvRnRQRXpQbXpVU1hTdWZMOXlKK3QzSDhkaXNXSzJXcVgvTFZZbWorek4rQ3U2QXBKZ2R2aFVWcU9Pclg2ZFd3S1NVTjJ6ZlRQRnZEZS9XY1hkTDMvVHBEYWw1eFR6K05SUnNzdlYzOWVMMXgrODNtVzVCMjhjemx2ZjFqa0RmMTY3aDl5aWNsckdSYmdWQUwzMU9qbmlveWtFKy92eS9hcGR0R2tXUmV1RVNDSkRBL0hTYXpHYUxJd2QxRmtod0R1VEVCMHF2eDQvdEJ0V0Q4TGZ3Wk1aVFJJaC9rNldiMGttS01DSHV5Y000WU1mMW1PejIvSDExaE1WR3NoZEV3WjdYQzhtUElpN0pnd0JZTWVoTklXWUd4emd5K2orSFprd3JMdENvUGVFSXhxbEtRenBuc1F6ZDF5TjFXcmpURTRSQ1ZFaDNEZHBLSGE3NUhwM01MaDdFa082SjFGak1pdXVJUWUzang5SVJJaS9ZbHBFU0lEOE9pVEFWM1ltTnNUQ2RmdElqQXFsVDZmbWJ1YXE2TlkyQVpERXRldUhkMjl3VzhmUDVMSjA0OEZHOTNtdXpQcDhHYjdlZXN3V3E5Tjl3TWJNZThlVGxCQkpwY0hJcENjK09lOE9KWDlmTDU2OGJZeGlXbWlRSDQvZU9vcVpjNVkyYVJ0Zkw5dUdUcU5oeWxWOUZkTzk5SkxJdHZYZ0tUYnNrYTZ4U1NONjBxNTV0TXMyMmpTTDR2UEZtOTF1UHlvMGtHZnV1QnFBNzFmdUlxKzQzTzF5YlpwRmNUSTlqMW1mLzhiTGM1Y3A1c1ZHQlBQdHk5TUJ1UFc1dVdRWGxES3dhMnRldXY4NlRCWXJZeDU0eDJWN3pvSmcreFl4K1B0NFliYzMzZ0Uyb2s5N0FFNmV6U01rd0plUUFLbWpJYmVvRElQUmpGYWp4cy9IcThGdE9BdnhBVDVlYkR5V3puY3JkbkR6bUw3b2RWcUMvSDBvcXpUUXAyTUw0aUtEM1c2alU2czQrZldBcnEwOExwZVZYL3FuM2J2Sktabk0vYlh1L0JXVVZoSVZGb2hHcmVMK3ljTjQ5Y3NWekp2cDN0SHR3UEdaM0hwMVh5d1c2YjU4NTNXRDJIWGtORG1GWlM3TEIvaDY4OGJERTJrZUszVjRIRXJOb25Qck9BWjJhODB6ZDF6TkcxK3ZiREQ2YWZlUk04eGZzWU5wNHdhYzgvRUsvamNRZ3E1QUlCQUlCQUxCWlV5UjA3RDgwRnIzMXorZGRzMmplZlRXVWZqNzFqMXd2dkhRSkZJejh0ME9UM1RnclhlYXA1S2lGUFJhRGYyN3RLSkZYTGljazl1aFZTeFRydXJMMGJSczV2MjJEYTFHemExWDl3TmcwLzRVMGpJTENBMzBrd1hMM3pZZHBLaXNDcU9UWTZtZ3BJS0NrZ3EzN2JBalBZVGJiSC9lb2ZkM0V4c1J6RE4zdUVZaEJEcUphUCs1ZTd6SDlUZnNPYzVIUDIwQVlIaXZ0b0IwVFljRlNRN29ncEpLVEJZTHBSWFZiaCtZUFdHeVdEQmJyT2kwR3V6Mk9tZVZjKzZ5MFdUQmFxMFRSTmJ2UHM3UnRCd0dkV3Z0VnRDOWQ5SVZUQmpXc0dqbVRQM2gzZy9lTkp5d0lEL21MTnJFUFJPdmtLKzNobmp3eHVFZTU3MjdZTzBsTCtnQ0xQaDlKOGtuTXpsOHFzNEYyem9oMHFPZ3ExYXBlRzc2V0h5OGRCU1VWUERLRjh2bGVjMWp3L2ppaFdubjVLd004Sld1UllQUnpNcHRybzU4NS96V082NGJCRWpSS3V0M0g2ZDN4K2I4OTVFYm1EU2lweXpvK3ZubzVSaVhMMzdkNHZhNnZLSm5HOW14Nlk3bXNXR3l5Tk1RbS9lbjBxRmxqTUtkNmc2OVR0dm9NdjQrM2hkRjBPM2ZwUlhYWHRITlpYcFlzUFFkOXRKcG1mL1NkSS9yZi9qamV2N1k2MTZBMUdyVXZQTEFCRm00MzNmOExBbFJvVVNFK0RPc1YxdlNjd1lxSWdjOHNXTExJWHk4OUM2Q3J1TTdlT1JVRm10MlNLN1d3ZDJTYU5jOG1pQi81ZS9wNDFPbEdKM0djQWk3N2ppUm5zZmRMMytEM1E3NmVwMURPcWNPSHAxT2kxNm5SZXNVNzFDL0E4aG10Mk0wMWYzbURPcVdCTUNoMUV6dXYyRW9BN3EyUnVlMC90SjNIOFJxcy9INE96L1RzbmIwUXZzV01ZcjcxTE1mTFdiTGdWUUdkbXZOckh1dmJmUllIVHcyZFJTUFRSMGx2eDkvUlZkYUowUnkzMnZmY3MzZ0xselJzMDJqMjJqbzNycHg3OGsvSmVqYTdIYmUrVzZOb2xPeHVzYkVrajhPY010VmZlbmRvVGs5MmlZMjZaNE10WDlMNktYWGVwMFdkZjBzSWFSUkNhODhNRUYycnp2aVpHYmVNNTVodmRveXNsOEhZaU9EZWVHVEpRMW1TTTlmdnAweEF6b1JIUmJZOUFNVy9NOGdCRjJCUUNBUUNBU0N5eGpuSExaVzhaRi9ZMHYrT3Z4OHZGd2VyRnZGUjVDYWtlK1M2OW0vUzB0WmJIaGoza3BLS3FvVjh6UHppcm50bWdHeW14T2dXNXNFdXJWSllQeU1EOWw1K0RUZWVoMFRhOTJ1NjNjZlo4UHU0N1NNQzVmWFdmTEhBVVVHMzhkUDMwTEwrQWlQN1hlSXpwTkg5V2JDOEI0ZWwzdnhzOTlZdS9PWVM3NmZRK1FyTEszaysxVzc1T2tKVWFGY04xUTYxbjNIejdMMVlLcGlQVU9OeWVPK3poZXRScU1RMXFWcGFsbElNSmt0THZPZGNZanNpZEdoSkNWR1VXTXljKytyOC9uNWpYc0JlUEd6cGZKdytQZWV1SWxRcDZnTGQ2emVjWlQ1eTdjeisrdFZwSnpONTVFcFYxSlM0VDVEOThIWkN5NjRZMW5nSG1jeHR6RnVHemVBVHEzaU1GdXN2UERwRXNXd2VpK2RWaFp6Y3dyTDhOSnJHNzBtQW1xdnYveVNDdDVkc05iamNscU5tc1JvU1h6WmR2QVVBUHVPcFdPejI0a0lDVUN2MDJJeVc3aDM0bERDZy8wNWZpYVhoV3YzdXQyVzBXUlJPRktkT3hMcUMzRU5ZYlhhTUZtc0x1NVdqVVl0WjdrNmxta000MFVxbk9hbDE3cDh4NTFGTG92VjF1QTlRS3QxTDg2clZGSmNScmMya2d1NXVzYkVhMSt0SUNraGtsZi9UM0xjVHhzM2dOS0s2aWJuVXpzVEVTSkY3d0RrRmRVNWFxMjFIVzBEdTdabXpyTlRXYnZ6R0QrdjNTUFBMeXFya2p1STVHUFFxSWtLbFFTM3ZPSnlsemdOYjcxTzdxU0Noak5lQWI3Nnp6VEZlNzFXNHpJYW82Q2tra2xQZmlLL3Y2S0hKSnBtNUJVVDVPL3Iwcm5wNDZYRGFyTXplV1F2ai92OXA3THpVSnJienEvRkcvWngwK2crYU5RcWhqbGxHaTlZdVl1Y3dsS1g1VWYyN1VDWHBIaVNVeklWc1JiT2YxZW9WU3B1R3QyYjI4Y1BsRVg0ZGJ1T3lkbmdyM3l4bk5CQVg3cTJTYUJqeTFpK21YVW5YeTdkd3VMMSs5d1dWN1ZZYmZ5OFpnOFAzdVM1YzAvd3Y0c1FkQVVDZ1VBZ0VBZ3VZNnByVEdRVmxCSVhFWXkvcnhkVHIrNm55SEg5SjJLMldDbXJOS0RUYXZEMWxtd3lGZFUxRkpWV1VseW1kTHBVTzRtWXBSWFZpdmsybTUyTXZCS09wR1dqMGFqcDA2a0YvajVlTG9JaVFBQUFJQUJKUkVGVXBPY1VjU3F6Z0pGOU8zREwxWktqeTJDVXR2UFFUY041cVBiQnlqRnQ5aU9UQURpV2xzTXpIeTNHUzY5dDBDbnN3RkVzelJNYXRZcnRSOCt3KytnWnhYU0hvRnRhVWEwUWxIcTJieVlMdWlsbjh6eUtUUmVTWFVkT00rYi8zbFZNbTNYdnRWelJzdzBtczRVYm5wcERhVDBSM1IxbmM0dFp0ZjBJTnB1ZGFvTjc0VGt1SXNSbEdIdDluRVVUQnlFQmZySVk0czVKNVdCNDczWjBhQmxMeXpqUFlqeElUczlIMy83Ujdid2hQZHB3OCtnK0FMdzBkeG5aQlVwUndGRzQ3NlovZithMkxjOU5IeXZuL1lMME1QL0lmMy9ndEJzeG9yNm85RmZTdVhVOG4vejdWcmZ6VHA3TjQ1M3YxZ0JTOXVtMGNRT1k5Zmt5Q2tzcmVlV0JDZlJzMzZ6QjgrQ0lFWGovKzNVY1RjdFJ6S3N4V2RpOFA0WE4rMU5ZdCtzWWM1NmQycmlnVytzV3Iyd2tiMVd0VXNsRit6UWE2WVZPS3dtVFZwc2RxODFHbDZSNHhnM3BpdFZxWS9iWEt6MW1ZTjd6eW56Ris4a2plL0hBNUdFQS9MSnVMeC8rdUtIQnRqaXo2OGhwNXRZYjZqLzc0VW4wN2RRQ2dLYy9XSFRCaWttZEQzTVhiMWEwVDZmVjhQMnJkeE1SNHMvSjlEenVhbUpVaWpOYWpacG43eHlyS0J6MjluZHJ5Qyt1SUwrNGd0KzNIdWFxZ1ZJVXpTTlRyaVFrMEpjdmwzaDI2dmJ1MkFLOXJzNnRxdEdvZWZqbUsrVnplK0JraGp6UDRiaFdxYVRSSUd0M0hsTnM2Nk9mTmxEazlEdGl0ME5KZVJYelg3b1RnTWZmK1prZ2Z4OUY3bWxZa0Q4djNIV04yN2FWVjlWZ05GblFxRldFMXQ2L2lzdXFzTnJzNkhVYTJUWHF1SGY0K2VqbDN6MEhuVnJGRVI4VklyOWY4UHRPVnU4NHd1aituUmpZVmJxZnpQcDhHWW5Sb2Z6ckdpbEdhT0c2dlh5MVpDdnZQbjRqU1lsUkxGeTdsKzJIMGx6YTk4b1h5OG5NZDgzWmpRNEw0ajkzandNazkybDlsN1hqdC9lVkw1Y3orK3VWTHV0Zk83UWJkMTgvUkRIdG81ODJzR0tMYXdGRXMvWFBGWVpjdSt1WTIra0ZKWldzM242RTQyZHkySlo4U281VDJySS9oYlNzQXNXeVZwdWRoS2hRdWlURms1bGY0dUoyVjZ0VURPL2RqcWxqK3l2Yzl3dFc3dUt6UlJ2cmpzVmk1ZkYzZnVhSjI4WXdxbDhIL0h6MFBIampjQ1lNN2M3Q2RYdjVmZXRobDN2N3V0M0hoS0FyY0lzUWRBVUNnVUFnRUFndWMzNVl0WXZIYnBXR08wNmZNSmpTU2dPL2JicndRMnN2RlpKVE1oay80ME1HZFd2Tkt3OU1BT0QybVY5UlVGTEp4cytmOExqZWEvVnlWQTFHTTJQKzcxMFdiOWpQNGczN21mZmk3Zmo3ZUxIMVFDcHpGbTFpd3JEdWpZcEZ6Z1RXUG5qZk9ldHJ4ZlF1U2ZIY00zRUluVnJGa1ZkY1RraWdIM3F0aHN6OEV1SWpReWdwcithSDFidFlzZVdRMnlJLzNucWRRdmgxdUUxdGRqditUam1ISjlQejVIbFdtMDJlWjdaYW0rd0lQQmRtUHp5SkxrbnhMdE1kWXJaV3ErR0gxKzV1MHJZbVAvVXBiMys3aHFqUWdFYVgzWHNzM2FVSXpRdDNqZk1vanF0VU5FbGd2K0hLcGpuWHJEYWJpOURvSURhaUxnTXl1NkNVbzJrNURPNmVSSENBTHl1MkhwTHpjS3ZkdUtWSDlldWdFSE5CRXJZZXZXVWs5N3d5djBrdXpMOEtmMTh2T3JTTWNUdlBWRnY4eWM5SHo4eDd4aFBrNzhQYzUyL2orVTkrSlNJa29ORno4ZGpiUHpHaVQzdFdiVC9pTWk4OXA0am5Qdjcxbk5ycWlGenc5ZEV6L29xdXFGQ1JVMWpHZ1pNWmlzSk9Kb3VWOUp3aVdzU0dNM0ZFVDM1ZXM0ZEp0ZGZFa1ZOWnFGVXFIdi9YYUZRcStHSDFiazVsRnJqZFgzMzBXZzJUUi9hVzM2OW9vQkJqVTdoNllHZFp6TjF5SVBWdkZYUGRaWGc3dTVFYnl2bDJKajJuU0JiQi9YMjhlUEhlYStuVm9TNUhlOTV2MitSSUJJQTM1NjhpS2l5UUh1MFNBYmp0bWdFa1JvY3grK3VWYnI5Ymp6dkZBWUEwc3NCeHYxaTY4WUJpeVBzdjYvYlN2a1VNeldQQ1FBVXBHWG1BVk5UTVpMRVNFeDdFbzdlT2xKZTNXbTM4M3hzTEZOdC8vcTVyRkJtMDM2L2NoY2xpZFZzWTdiL3pWN0Z4NzBuaUlvSlo4T3BkZ0pRN25sVlFLdi9HbVN4VzJZMTcrL2lCTHBtcTF3eFd4bTBjU1pNSzVFa0ZLNlY3eXVaOUozbmg3bkZ5WjRxL2p4ZVZCcVA4dTVWZlV1RTJyenN0cTFBeEVzaEJmbkZkcEZCcHBZR2phVG5FUmdSenplQXVmTDl5RnhYVjBtK1owV1RCaVBLNEU2SkNaR0habVR1dUhjUzI1Rk5rbm1laE5rOGNPSkhoY2Q3cjgzNEhVSFFXeGtZRzgvRy9iMUVzbDVxUno1WUQwcWdYZlcwa3hyTjNYczIrWTJmNWZlc2gzbjdzUmpxM2psT3NzM3hMTWpzUHA5RzExbVZlZjU2L3J4Y0RhdS81OFZFaFBETGxTcElTSTVuOTlTckZzaVhsMWFUbkZEV3ArS0RnZndzaDZBb0VBb0ZBSUJCYzVpemRlSkIrblZveXNOWmQ4dmpVVVl3YjNJV1RaL01VVHFKTGthK1dicnNvMnkwcXE2TEtZTVRmMTBzV1piTUxTckZZYlFUNGVzdlY1cHRDUVVrbEQ3LzV2Y2Y1ZDF3M2lDdHJpOHc0Q0E3d1pWaXZ0bHc5c0ROdGF1TWhUbVVXOE9SN0Mvbmd5WnZ4OC9GaTFmWWpsRmNhZUdUS1NPNmJOSlRwMXcxbTc3RjA5aHhONTJoYU5tbFpCUmlNWmw2Ni8xcjZkR3h4SHArQ3hJcXRoM2hqbnF0RDZzK1NVMWdtaTJVZ2lYeUp0UVc5S3FwcnlNaHQra041YUpBZjkwNjhBa0RoYkx0MzBoVlVWTld3TGZtVVBDMjNxSXlOZTA4cTFyZE45MXh4cmJTaW11a3ZTU0o3ODVody9qdmpCcmZMT1lhN3FsUU5PM20xR3JVaW9zUEI0ZFFzS3F1Tjhucy9iMG5RbVg3ZFlKckhobkhkMEc0dVlyK0RaakZoUERKRkVvbHNkcnU4ZjZQSlFzdjRDQjZlY2lWdmZyUEs3YnAvQjFhYlhTR0dPdVBvUEtneW1QaG0yWFlldkdrNElZRytET25SUnM1Vy9uYkZEcmx3MU5QVHJwS3ZtekVET3RHblZxeThlVXdmZVp1L2J0alByMzk0cmlUdkNZMWFKYnNaVzhTR3l4MWZJRjBYcjg5YnlYYW5hK3ZUaFJ0NS9jR0ozSG50SU82OGRwQjhQSjhzL0lOL2plMVBzK2hRTXZOS21OZUUzRllITjQvcEs0dEZCMDVta0ZOUTJxUU9CbmRGeEtScllRUWdPZjIrK0hWems3WmxORms4dW9uL0RQV2Q0MUZoZ2JKTFByZW9uR0tualBlR2NEalpPN2VPNDducDF5anlRaGV0MzhkWFM3ZHlaWi8yc2pDMmRPTUJudnQ0TWJNZm5pUVgxaHJXcXkyZFdzWHg5cmVyMlpaOEN1ZXZjSTNKaklvNm9kbGt0dkQrRCt2SnlDdGh5Y1lETHZta2I5U0tmR2FMVmM2cGYrQjFTYlI5YXRvWXRoK3N1MmJjZmE0N0Q1L0d4eW16UFM0eW1KSDN2ZTMyMktlTzdjODFnN3NvTXQ2ZnZ2MHFha3htdVZpWlZxUG16ZHFSSUhHUklZcjFRd0o5R2RGWCtmdmppYjNIMGhuY1hjcmFEUThPcUYxZk9sK2VjbHo3ZFc1Sml6aGxIblIyZmltcG1YVWlyMS90ZCt5bTBiMjU5b3B1VEJqV25Xbi8rY3B0Y1RodnZZNy8zRE1lYjczTzVWN240NlZqNWozamVmQ05CZWRkUks4K1ZRWlRneG0xWVVGK2lsb0VBQmFMbGF4Nm95dnlpaXVvTWtqM2R5K2RscTVKOFF6dDJaWXVTZkg4dHVrZ1h5N1p3dHVQM3FpNDdzWU82dEpvdHJYSmJDRTVKWXRlSFpxUlcxVE94eis1TDVSNkpsc0l1Z0pYaEtBckVBZ0VBb0ZBOEEvZzFhOVc4TUpkMTlDM1Uwc0EyamFQcHEyYlN0MlhHaGRLMEwxcndoQ08xcnFTQUQ1WitBZHJkaHhsd3JEdWNnR2pHVy85U0c1Uk9aT3U3Tmxnc2FsV0NaSGNQbjRndVVWbEhFM0xvYWlza3F5Q1VwYTk5eUFCdnQ1c1BYaUtaejZzeStwTlBadFBiSGd3cDdNTENmRDE1cjh6YnFCdHMyajV3YzV1aDRYcjl2RFpMNXN3V2F6Yy9Nem5pdjFsNUpYdzNKMWpDUTN5bzEvbmx2VHJMSjNEeFJ2Mk41ajUyVlF1aGpzWGtJZlZnK1RHZk8veG0rVDM4NVp1WStPK2hpdXRBeFNYVjJPMTJtZ1JHKzdpVG9XNkt1aTVSZTZyeGpjRnJVWkQyMmJTZHlFbTNIMFZkWUQvZStNN3VTaWF3L250RG0rOWp1ZnVkQzBFOStKbnY1SGg1Q3dMOVBkaFVMZlc4dkJiWitIUW1aQkFYOTU0YUNKK1BucXlDa3BKeXl5UVJaY3ZsbXpoL2h1R2NzM2dMdVFYVi9EMXNvdlRBWEt1N0RxYzVwSlg3WTZGNi9aaU1sc1lNNkFUbi82eVVYWVNydDUraFBUY1lnQkc5R2t2WjAwRytmdTRMVXdVY2c1T2VXZjhuVG9jNmhNYzRNdEw5MTNMM2EvTUo2M1diYnZqVUJvejN2cUJjVU82RWhMb1IxWitDUXZYU2RFbGpvSmFiODVmUlZDQUR6ZGMyWXRXOFpHVWxGZXhhWDhLbS9hZGRObEhiRVF3dHpnVjR1cldKcUZKamxXQThUTStWR1E4aHdiNjhlb0RFMlRoVDZmVjhOWE0yejJ0cnVEcER4WjV2UDcrRFBlOTlxMzh1bFY4Qk84OUlkMERyRllic3o3L2pYdzNncDR6TnB0ZEZ0TUdkMC9peFh1dlJhT3VVOFMrWExKVnZ1YTd0a21RQzFIdU9YYUdsSXg4WnZ6M1I1NjU0Mm81L3pRaXhKK1g3NytPcWM5L2diT3lOdlg1TC9EejlwSUxnQVg2K1REbjJha0FEV2JLbnM0dVpOcC92bEpNKzJQUENkVHF1azRudTkxT1dhV0JlYjlKN1N5ck5MQnAzMG0wbXJxSWg0WUtZQ1lsdUdiZjF4LzVvRmFwUEhicWplclhVYzVUZGpDb1cydWVtMzZOUzFHMG90Sks5cC9Jb0h2YkJGckZSOUFzT2xSZU56Mm55TzMyM1JVdlhMcnhJRzk5dTVycUdoTyszbm9DL1gwSURmSmpUSDhwQnVOVVpvRmJNVmV0VWpIem5uRWtKVVJpdGxoWnV2RWdFMGRJT2ZMemZ0dktuZGNOSmlraGtwZnV1NDZuUHZqRnJXUDRYQ210YkRqeVo4NnpVeWtvcWVUN2xUdmxhZm5GRlV4NzRVdkZjamE3WGU3STgvSFN5eDNvRy9lZXhHYTNzKy80V1Q1YnZJbXMvQkp1R3RYSDR3aUcrbFFaVER6MnprLzBiTitNS29PUlNvUFI3WEwxOC84RkFoQ0Nya0FnRUFnRUFzRS9nc3BxSTArKzl3c1RSL1RrdmtsWEtCN2svbW0wYXg3TnZaT0cwaWF4cmpEYTZQNGRGVm10dDQ4ZnlQWERlaWljdUM4L01BR3oyU3JuRkRwNGFwcFVlTWNoOXZYdDFJSytuVm93ZnNhSDdENXlCbDl2UFluUm9YalZDaWthdFVwMkZBSnNQWmpLbGdNcHNwaW4xYWhsTGFHNHJJcWdBRjlHOWV2SXFINGRQUjZUWHFlbG9LUlNrWS9vS0dxMmVQMSt1VWdUd0lDdXJlU0grODM3VTloN0xOMWxlNTFheDhtdTRZdWR0ZXF0MXpINzRVa2tPWjJQQjI4YTNxVE12enRuZlUxcVJqNGxGZFhNWDc0ZGtMSVpIUS9PaTlidm84cGc1RWhhamx6RmZWUy9qbHpSczYxaU8vVUZEV2Y4ZmIwOENyU3FCcHk0RGVGd2oyblVLbG1NTkpyTUZEazV3YUxEQXJscVlHZDUrWi9XN0hIWlRxQ2ZON01mbWtSTWVCQTJ1NTNYdi9xZDhVTzZ5dk1YYjloUHY4NHQ2ZEV1a1R1dUhZakJhSEs3blV1WnBac09zbUtybEl2cHVMWUg5MmhEMXlvRGRqdmtGSlRSb1VVTWVwMldza29ER28wYWZ4OHZpc3VxS0t1U0JNMlM4cVk1UGV0VGFUQnl3MU9mVWxwaHdHcTFFaFRneTRBdXJYandwdUY0NjNYb3RCb21qZWlweVBqY2Z5S0QvVTVEdEZVcStPanBXOUJxMUN6ZmtreHVZUmx6bjcrTjRJQzZlOHZJZmgyWTg4dEdGcXlzSzFLb1VhdDRidnBZMlJYNlp3anc5ZWF0R1RjUUV4NzBwN2QxTVVpSUN1R3RHWk5seDc1R28rYmpwMjlwWkMzcC9JeDk2SDBBOWh3OVEyNVJHWEVSd1JpTVp0NytkaldybldJVzNHR3lXSm41Mlc4Y081UEw5T3NHb2RkcCtYTHBWcklLU3VXUkVTQjFxamxqczl2a1RGcVZ5blYrV0xBZmFwVUtlNjFydjFsMEtBL1hkZ3cyUnYxaDl3NXVIQ1hGYnJ5M1lDMFplU1VLTWR6QnYyKy9tc1RvVUF4R00wKyt0eEJMQTlteFpyTTB6L0hkTUpvczhyV20wYWpkRmtWVHFWVTgrZDVDVm43NENDR0J2bHc3dERzZ1pYV2ZkUkowVmRUZEY1M2QzWTV0T241VENrc3JTWXdPSlNMWW43c25ESkgzLy9WdnJoMVBLaFU4Y2R0b3VlTnUzbS9iS0Ntdis4MU96U2pnMnhVN21EWnVBTDA3TnVmNTZkZnd5aGZMTWYvSnFCbWJtMEpqRHVLalFvZ0lDU0FpSkVEeGZZNEtDM1NKWERpYWxzTzNLNlRmcUpCQVgvbjZXdWVVejd2Z2Qwa1V2bW1VTkxvZ002K0VmMy9vdnVQcjhhbWo2Tm9tUWY0czNmMk9PK011cmtNZ0VJS3VRQ0FRQ0FRQ3dUK0lYOWJ0WmZubVpGckdoOU1pTm9MSTBJYUxTRjJPQlBuNzBMMnRNcE91cUt5S005bDFENlJ4RWNIRVJTamRtTzZjVUFCdEVxTVUyYWNPTkdvMU0yNFpLUmRLY2VEc29uVmdORmtZOWNBN0FHelljNExUV1lYOHVIbzM3VnZHOE5pdG85eTZEdXV6Wlg4Szd5eFlJd3VXQjA5bUFpamlCa0FhSXVvUWRBK2xacm10OEc2MzIrc0UzUXMwZE5VZDhaRWh2SGp2ZUZvN2ZiYjdqcDkxbTJQcElDWThpRmJ4eXNKanBSWFZ6UDExQ3dEamhuU1ZCZDA1djJ4eUVhUjFXczA1ZFZoWXJEWU9uOG9DSkdkVld5ZWh4eUhHQWd6dDJaYTJ6YUpkMnViQUlVYVdsRmR6M1dNZkFkQy9TeXRlcjgxbU5oak5GSmRYVVdNeTQ2M1hNWGxrTDFra1dMeGh2MHMrY25pd1AyOC9PbGtlUnJ2Zzk1MVNQclNUb0l2ZHpxelBmMlB1ODdjUkh1elBBNU9IRVJrYWNFNUZ0ZjV1a2hLalNNOHB3dCszTGxQVTRmcHpmRytTRWlOcG5SREp5bTJIc1ZodDNISlZYL1ljUytlVkw1Yi9xWDFiclRaRjFtZHhXUlhMTmljVEV1akg5T3VrU0FWUDU5dkJoR0U5Nk5neWx1S3lLajcrNlE4ZXVua0V3UUcrck4xMWpMZS9YYzNRbm0xNThyWXgzRFp1QUQrdjNTc0xVTGVQSDFpYllTcGRNeit0VlFyeHQxM1RIMis5RHBQWndsZHVCREJIcDBGb2tCOXZQWElETGV1MXM2elN3QStyZDN0c2Q0Y1dNYkxUKzJMU3QxTUxucjF6ckh5UE0xdXM3RHpjY0s1dnUrYlJoQWNyZjVzTVJqTXZ6MTNHakNram1mVzUwdTNlR0QrdTNzMjJnNmxNSE5GVEZ0VjBUZzdaejU2ZGlwTkdTVVZWRFRjKy9TazNqdTdENEc1SlBQemZIK1FJa1M1SjhYenc1TTBBYk5xZkFvQ2ZyeGM5MjlkbCt2NFovSHk5Q1BEekppdGZPYVMvZVd5NDNGRzRidGN4ajQ1WloveDl2RGlSbmtkbWZnbG5zb3RjZnF0QUVncWpRZ1Bsb21rbXM0WHNnbElTb2tJWU4wUnl6Qjg1bGFYSTZQYnhyaE9ENzNycGE5SnppL0h4MHNudWNzZHZTazVoR1luUm9YUm9HU3NYSHp4Mk9zZWxrS2RXbytiNXU2NWhhRzFIWEhKS0pndCszeWwzZURtWTk5dFdPcmFLcFhlSDVnenIxWmFRUUYrZS9YQ3hSOWRxVXdnTzhQemIyN09kZEU2dE5qdHBUdkVoeHRyZkhJUFJURTVCcWZ6ZGM3akpIZmVNcklKU0RxVm1lZHkrMldybGJPMUloUG80b29VcUdpblc2TURIUzkvNFFvTC9PWVNnS3hBSUJBS0JRUEFQbzhaazVtaGFqc2ZDVFpjN2ptSXJsZFZHV1NTNjU1VnZLQ2lwNUtscFl3Q1kvZlZLMXU4K3pyZ2hYZVhxOHY5NjRVdnlpOHU1Ym1oMzdwMTBoYnk5b3JJcTRpTE5hRFJxOUZvTkcvYWM0TXNsV3lnK0IxZWcwU2xQOU5zVk8rVFhLUm41THRXd05SbzFFNGYzNExaeEErVENaUnYybkdEdXI1dXBNcGprSW0xL0JpK25QTVlMbFVWWW55RTkydkR2MjY5eXFiaSs3MWc2QlExa0Z2WnMzNnhCRWMwaERodE5GcDZlTm9iNUszWndLck9BNXo1ZVRJdTRjT0lqUTloUnJ4cDdoNWF4SEUzTGxyTVNmYjMxc2x1c29xcUdaejljREVnWnBBNnh4c2RicjNEb09oeDBubkM0MHd6R09ySGEyOGw5NmZpY3MvSkxhUlVmSVl1NXhlVlZmUGY3RHB6cDJES1dtZmVNSjdLMkNOeVdBNm5NL1hXejIvMldsRmZ6M01lLzh1N2pOK0t0MThsRC9WLy82bmUzdzVvdk5SNmZPb3JFNkZEbXI5Z2hDek42clFhOVR1dldQWDZrVm53ZjBLVVZPcTNtVHp2MDNPRWNCZERRc082SWtBQlpmSDczKzdWVUdveDBieXNWNHZwNXpSNnFEQ2FXYnpuRVhST0dFQkxvUzJ4RU1PazVrckIyNjlWUzBTZWIzYzdMWHl4anoxR2xBKyttVWIwbFFkZGlsVVZJZDl3L2FhZ3NLS1huRmhQZzQwVm9rQitWQm1PRDY0Mi9vdXRGRjNUdm1qQ1lXNjdxcDhnTnRWaHRiSzRWUWowUkh1enZJdWlDNUlLODYrVnZ6cXN0R1hrbGlvZ2FaMmQwL1ZFWklNVVMzWFA5RUFDZStOZG9YdmxpT1RxdGhvZHFSeFlZakdZV3JwWGlObzZkem1ITS83M3JkcjllZWgwTFo5K0xUcXZoc1hkKzRzaXBiTGZMT2FneG1mbmpNOC9GTzBFcWNsYS8wSms3VG1jWGN2dk1yL2prNXo4OGpnQjU5TzJmdUhGVWIrNi9ZYWc4YmYveHN5UkVoY2dkV3J1T0tBVllaL0d3dXZhK3B2eE5rZTZCR1huRjlPM1VRaGJ6N1haY09wdkNndno0ejkzajVQempuTUl5bnZ2NFY3Zlp3M1k3elByc056NzU5NjNFUjRYUXJVMENjMSs0alZlL1hFRnlTbWFqbjRjNy9IMjgwV2pVYnIvbmp1S0NxUm41cUoyaVBtcHFZNHBTTS9KNWVlNHlmbno5SGdDWG1nU09VU1ZOSVNJa2dHdXY2SXJCYUNZc3lKK09MU1VuZDA1aFdaUFdkM2NOQ3dSQzBCVUlCQUtCUUNBUVhGYWN6U25tOWhmbkVSc2U1SEVvZllDZk54RWhBWXFpWFdGQmZ0anRkb1ZURUtRQ09DWGwxWHc1Y3hvdFlzUEpLU2lWWFRYUGZid1l0VXJGOUFsRG1GSmJwT21lVithVGNsYXFmUDdLQXhQbzM2V1ZuRk9yVnFrYUhSYjkxTFF4OHNOdFlXa2xueTNheE9IVUxEUnF0Y0pWWEdrd0tqSTB6d1huNGFNTnVXWC9ERjJTNG1ReDErRktCYW5JVDBNRm1MUk9SYy9jNGFqNjdhWFhNcXgzTzdxMFNlRGVWK2ZUcVhVY0Qwd2VScFhCeVBjcmQ4bmlZSzhPemJqL2hxR2N5UzdpNDU4M2tGTll4amV6N3BRTFVZVUUrckw4L1lkYzl2UGU0emNwNGd2Vzd6Nk95V3doTWpTUUh1MFNYWmFQRHBQT3E3TkEzankycmxpUXcybVZjalpQSVZpLy84TjZydXpUbnZLcUdqYnVQY0hvL3AxNGJPb28rWE1vTEszays1VzdhQlV2Q2RrT3B4dElBclRGYXNOc3NUSjM4UmJ1blhRRldvMmFIdTBTK2Z6NWZ6SGxtYy8vbEh2dHI2QlpUQmcrWGpyU01ndms0ZlZUeHZUaG5vbFh1TDAyRDZWbVliWGE4UGYxNHFxQm5WdzZSTTZGNEFCZnFnMUdoZnNRWUhodDVpckF5ZHJ2c2pzZXZYVWt2dDU2dGg1SWxRdnhhYlhTZWF0eSt0d05SaE1oK0tMVGF2RDExdlBzbldObGtmTzdGVHRjeE54ejRkaVpIRWIyNjhEeE03azg4ZTdQZlBUMExaZU11Tk8zYzB2NU9CMzNBQjh2blp4YjdnbG5aL3pGd3RGWlpyZkQ2L04rSnlMWW4rbE9lYkJIMDNKWXZlTW9vL3AxWUZTL0RsSVJUUjh2T1RybSs1Vzc1TTVEdTEzNjN0OCtmcURDNFEvZzUrTWxqeGk0Y1ZSdmp4MEVwN09MbVBQTFJnQ1g3NnlmdDVmOE9icjdQdnZvZGJLanM3ckdKTjlmcXcwbTdIYXBRNmloU0ovNmJOaHpYTTRqdHRudHJLa1hiZUZjSk00aDNqcXl3QUY1dEVISzJYekZla3MzSFVDblZYUHo2RDc4dHVrZ3NaSEJ6SDVva2h4OVpMWGFtTHQ0c3h4ejRPalFBb2lOQ0pJNzh6NWUrQWVQVHgxRmFLQWZNZUZCdlBmRVRUejg1Zy9uSmVxcVZOQThKb3hUdFRuWkRyejBXbnAxYUE3QXZ1UHBKRVRWeFNnNXpudDlDa3NyTVZ1czZMUWFzZ3RLMlhid0ZFSCtQazM2blM2ck5IRFQ2RDR1bzBzMkgwaGhXTzkybEpSWGNjQXA2cVUrelVWQk5JRWJoS0FyRUFnRUFvRkFJTGlzcURRWXFjd3NJTFlCNGZTK1NVTzViOUpReGJSM0hydlI3YkwxSzF3N1k3ZURTcTFpWk44TzhyTEh6K1RLOC8xcVJRUEhFTTNnQUY4V3ZIcFgwdzRFeWFuMnpCMVh1NTNYMUtKb1lVRit4RWVGVWxGZGc4bHNJVG9za0ZHMWtRV0FJdGZWbWRpSVlMUWFOU2F6NWJ5S2ppM2JuTXdOVi9aaThZYjk1QmFWeVovMzg1LzhTbVlEdzZWSDllL0l0SEVEM003cjFqWkJmc2hmdS9NWWc3c25FUmJreCtzUFR1VGRCV3RScTFRRStIb3plVlF2dmx5eUZVQjJRamFMQ2FPNGdYUHBEbWZoNHBVdmxtT3gyaGpVcmJWYlFkY3haTG1ncElLWjk0eEhyOVhJZ29EVlppZS91QngvWHk5Rmx2Q09RMmxzMkgyYzU2ZGZ3NVY5MjVPYzBwMTNGcXpGWkxhZzFlZzVtWjVIY2tvbUh6MDl4VzM3SElXYlFCcmUrOEtuUzVoNTl6ajBPaTN2ZjcvT1JmejVzK2YwUWhNVkdpZzdtMDg3RFduMnJmM2VHTndJdXVWVk5ldytlb1orblZ0eTY5WDlXTFBqNkhtN3pIdDNiTTZETnc1bjgvNFVNdk5LMEdvMURPemFpdll0cElKRlZxdU5YLzl3NzRZZjNyc2RBN3Ewb3NwZzRtMm5Bb0RwT2NXRUJ2clJwbGswR1hrbGhBVDZFaGthU0kzSnpObmNZa3htQzFuNUpTUWxSckY1ZjRwOG5aNHZSMDVscytkb09zOTl2UGlDdXUwMW1yb09wUEtxR2tVR2VWTlp2am1aK3ljUDQ5M3YxakNnYTJzR2RXdE5SWFVOOTd3OHY4SDFIcDV5cGV5T3ZGaUUxVHFBcXd4R1ZtNDdUSXZZY0lXZ0MvRCs5K3ZvM0RxT21QQWdKZ3pyTGs4L2Ryb3VMOVdaRGkxalBCWW5BeHFjNTF5Z3o5R3hBVENxWHdlZXJTMnl1SHpMSVVXZU04REFycTJZZWUrMWFJQ3RCMC94M0VlTEcrd3dhd3JPdndtbDVkV1VWeWtGU1VmMGc4Rm9adEtJbnJTSUM2ZEw2N3BDYmJsRmtxdlUrVDVaVkZiRm5GODJNcXhYTys2ZGRBVzNqUnZBbEdjK282UzhpcEJBWDhxcmF2aG0yWGFlditzYXQyMmFjY3RJNWZ1M2Z1U3BhVmNSSFJiSXNzM0o1KzNRQlNrYXA3NmcyN2RqQzluRnZmdklHYmtqc2JMYVNGVzFkRjl0RlIvQnkwNmR4czJjUk5XZjF1eWhWWHdFYnowNm1YZS9XOHVTalFjYWJJUEpiT0hrMlR6YU5ZdkdaTEZTVUZMQit0M0hXYnZ6S0s4L09KRituVnVTbmxQRXYrb1ZZd1BwdDhkZExKUkFJQVJkZ1VBZ0VBZ0VBc0UvanVObmNza3JLaWMyTWxqT3p0MXhLQTJqeVVKY1pMQWk4N1V4Ymg4L1VIWjdydGlTckpqbmNLZzZuSVkydTcxUjBjVkxyNVVLN3RnYkxsaG1NamV0Q0Vwb2tEL3YxMWFYcjQvWll1WG9hZGZvRGIxV3c3Y3YzWWxHbzJiVjlpTzgrdVdLSnUzTG1UUFpSY3g0NjBmMkhUL0xwQ3Q3eXROblB6enBuTGZsd0xtaStuZS83K0JJV2pZUDN6eUM4cW9hem1RWHN1LzRXWHEwUzJUaWlKNTh2M0lYTGVMQzVUemxOVHVQa3BJaE9jWWVlK2NuZEZvTjF3K1hSSnBGNnlYUkxpb3NrUEZEdXZMNVlpbmV3RkZodmJpOENrc0RRKy9iTlkrV3ozVm1YZ2x0bWtVcEt0SHZTRDZGVHFmaHJSbVRGZTdjZmNmUEFoQVRJWFUrVkZRYlNjc3M0TlV2VjNERGxUMTUrb05GVEJ6Ums2YXk5VUFxajczek0xM2JKTERXcVJnUFhKaHo2b2dkY1lkZVZ6ZGRyWFl0dXVTTTQ5cDJmQllHbzFrUkQrRndUMVliM2J2SGwyODVSTC9PTFlrS0RXVEdMU1BQNjFnY0JQbjd1QjIrYnJIYW1QMzFTa1gydHR3K1h5KzVxTitjWHpiS1VSNGdaUjEzYjV2QW83ZU9wR2Y3Wm5SSmlrZXJVZlB0aWgzeWQzYmRydU1ZelJaZW5ydThTVVhSUEgyV1JwT0ZsTE41UFBYK1FwZnJVOVhBZWdCNmJjUDc3ZFltZ2JjZm5ReElEdGJmdHg1dXRKMzFXYlBqS0VmU3NqbVpuc2VBcmxKK2E0Q3Y5emwxYWwwc0hJN0wrc1BrbmFtb3JtSG1uS1Y4K3N4VTJTRnJzOXQ1N2F2ZnNUWlFUR3Y5N3VQTS9ub2xmVHExWU5hOTF3Snc5VVB2WWJQWldmam1mZmo3ZVBIVy9OV3MyWG1VK3ljUFUrWmlPeEVmRmNJalUrcUV6TEdET2pPNGV4SW56dVJ5OUhRMmdYNCtYRGUwT3lxVkpPYSsrTm5TY3haejMzNTBNbEdoZFIxWEVTRUJ2UGJRUlBsOWFKQWZMOTEzSGM5K3ZCaWp5WUpHcmFKejdiMHRLNzhFdFZvbFo5K0M1Rkk5Y2lxYng2YU9ZblQvT2xmd2lmUmNxZ3dtV1hpMDIrMFVsMWZ6ekVlTGVlM0I2NWs1WjZsaXhFeGpaT1FWYy85cjMzTDcrSUZONnRoc2lNSGRreFJSU0FCSDBySlp0am1aNGIzYmtaeVN5Y00zandBZ3A3QXUyOWpYV3kvLy9lRHRwV1BXdmRmS0R0dm9zQ0NLU2l0UnExU0t1SWFHdVArMTc5eE9ieGxYZDU5MHg5WDFzb1lGQWdkQzBCVUlCQUtCUUNBUVhKYW8xWjZIN2k5Y3Q1ZWhTZXhLQUFBZ0FFbEVRVlExTzQ0eVlWaDNlZmp2TzkrdEliZW9uQnRIOVc2eW9IdlZ3RTdjUEtZdklEM0lmcnRDbVZrWjVDOE5KWFVJVTZVVjFSNnpGaDBzZVBVdTRpS0N5Y2dyWnVyelh6U3BIUTJSbXBHSHdXaDJFWGZzZHZoODhXYTN6cnVrWmxIeUVONnRCMVBQZTk4T3dkS1pHVy85U0VhZSswSXdBR01HZEpZTFVqbHp3NVc5Nk5SS3loVThsSnBGV2xZaGFWbUZlT3UxN0QyV1RtUm9JSHVQcFJNZEZzaVBxM2NURnhuQ3RIRURBZWxZLzloN2d0WUprUlNYVlpHZVUwUkNWQWdqKzNaQXI5Tnk0a3dlMjVKUDhmTDkxeEVUSHNUR3ZTZFpzZlVRN1pwTFRzMlQ2WFhEN3QxZFY4NVpwR2xaQmVqMVdqcTJpc05nTkpHY2tzbmNKVnY0NE1rcEx0bkFrMGIwWk0yT28vSURlMnFHdEovTisxUFljaUFGdXgyV2IwbG0xK0c2VE9BN3JoMGtGOTI3Ly9YdnNOVEdCWmhxcTlvbnAyUzZkYXRkaUhNNmFVUlBSZGFtSi9wMmFpRVhTSEtIMVdabitEMy9sYk5mbmQyNUlJbEtJTG5oQURtdXc5ZGJ6NFJoM1ZHcFZKeE16Nk5Oc3loRzkrOUlSVlVOSC95NC9weVA1K2dwU2JUcDJpYUIwRUEvdlBSYWlzb3FPWEFpZ3g5WDczWng3VGw0WVBJd1FnUDlPSlNhNWVLODIzWGtOSzkrdVlLcFkvc3p1bjlIQ2tvcStHVGhIL3l3cXE1QTJkcGR4MWkyT1pta3hFZytmTXE5KzlxQnY0K1h4OC95NlE4V3NUMzVGT0FxNHNWR0JEZDREaHJENFZLMjJlMXNUMDVyWkduM1ZCcU1pdThPU0NMcDdUTy9hbkM5eDZlT2Rpa3NlYUZwVXh1TjRDZ3U1bHpveTBITCtBaG0zREpTa1FHc1ZxbVllZmM0M3ZoNnBXSTBoak5XcXcyRDBTeC9KMEVxRk9Zc0Fwc3NWZ3hHYzRNWnpabDVKWXliOFFHdDR5UG8xamFSSzNxMGtZcUNkV3hPNzQ3TjYvWm5zNU5kVUVMM3Rva2twMlNlVTR5T2N6RzNJRDhmUG50MnFoelpVVkJTU1VTSVA3MDdObWZPczFONTR0MmZhUjRUTG5lNHBHVVZjamFuR0t2TmpzVmk1V3hlTWYvOVpoVlAzalpHRVZzQ1VySFFkczJqYWRjOEdwRHlaMEhLaUwxOTVsZlk3VklIeE4xT0djbUR1aVh4cjJ1a0VSYnZmYjlPenM4R0tDNnZ4bXExOGQvNXE1dDhySjVvMXp5YVhoMmFLYUpQaXNxcWVQT2JWWHkyYUJNeDRVR3krOWI1bkI4NWxjMWo3L3lFVnFQaGxRZXVrNk9TUU1vNWRrUkpGSlRVRlY0RVNjd0dDUFR6UWFXU2ZwODhFUjhaSW85S2NYZGZEL0wzNGZyaFBjN3hpQVgvS3doQlZ5QVFDQVFDZ1VCd1dSRVRIc1N3M3UwVXcxdk5GczhQelE0R2RtdU5XcVdXWFVXMjJvZnZkczJqMGFqVlJBUkxEMVZtcXhWZmJ6MjNqeC9JNUpHOUFNa3A5OS81cTRrSThjZG90cUJXcWVqV05sRjI3dVkxTUx3OU1UcVVaakZoV0t3MldzYUZ5OE9jalEyNGM4OEZ1eDArVzdTSjhHQi9yRlliTlNZelpaVUdrbE15UFZiWTd0QWlWanBXaTVWZGpWU2tQMWRlZjNEaU9XZm8rbmpwbURxMm4veit5eVZiNU5jRnBaVjg5dHkvRk12WEg1NnJVc0dydFVOajV5L2Z6cmNyZHZMaXZkZktXWjBXcXhXenhTcnYrK0VwSTlCcTFMU01rekp3RDU3TVlOeVFyZ1Q0ZWpHb1c1MTRhN1BiOGRicnVIWm9OM25hN3FObldMN2xFRy9WQ2czTm9rUDU0S2twY21HZzZob1RILy84QjQvZE9vckkwQUFXdm5rZm1sb0hsM1BCSk1kSFZGeFdwWWlLY0s1Nm5wS2U1NUwvNm9tTGVVN1BGMGZlNk9uc1Fsb25SSklRSFZvYlZTR0pUSG5GNVlRRytoRmRHNTh5cnRiSnVHTHJJVDc0Y1QzdlBYRVRhcFdLdEN6M3d1dWRzNzV1Y1A5WkJhVzgrYzJxYzI3M0cvTlc4c2E4bFI3bnI5cCtoRlhiajNpY1gxL2d1UlRwVUN2b0hqdWRjMTV4QzU0SThQVm0va3ZURzF6bVltZm9oZ1Q2MHJHVjlIMG9yVFJ3MnpVRDZObStMaDZnVStzNHBselZsOEhka3VST0VKdmRqdDBPR3JXS2x2RVJmUHJNVkhZZVR1T0xKVnRjUk91bTRPT2x3ODlIVDF4a25XUFZRWHhrQ0wwN05pZkF6NXZ3WUgraXc0SklqQTVWNUsvYjdIYXlDMHFKand4Qm8xWnh3NVc5dU9IS1hsaHRkazZtNTdKcGYwcURSZkVjUFAzQkl2bjF0SEVEWk1GMTc3RjBYcHE3akMvL000M1FRRDhTb2tJeG1hMks0cEM3ajV4bTdhNWo4bWdBblZiRHgwL2ZJb3ZsQUIvOHVKNWJydXBMYUtBZkgvLzdWdmxlZDlqTnZjNWdOSFBDNmJOc25WQzNuY3k4RXNXOEM4Mk1LU081WTlZOE9lL2VRVm1sUWRHSmRlQkVCcm5GNVV4NTVuT01aZ3NHbzVuLzNGMlhlei9ubDQxTXYyNHcvcjVlOHQ4UzlUdXNISzd3c0NBL1hubmdlbzZjeW5MVEpRTTZqWWFSVHZGSXU0NjQzcmNmdlhWa2cwNTh3ZjgyUXRBVkNBUUNnVUFnRUZ4V3FGVXF1VG81U0k2d3NzckdCWWxXOFpHTUhWUTNkREc3ZG1qbDNkY1BVYmlZMG5PS3VmUGFRWEtNZ01GbzV2bVBmeVczcUl4dlgzWXZWR3phZDlMamZvUDhmWGo1L3V0Y3BqZFVqT2xjV2JSKzN6a3QzNzZGOUZCLzRHVEdCYzNsQkNtK3dOeUFDT252NjBWb29MS29rOEZvNXRHM2YrTHRSeWV6UGZtVVcrZnZ1WEQzOVVOa3QreWk5ZnRZdnVVUUFNOSt0SmdQbjVxQ3QxN0hZMU5IQVpMWXNHSFBDVzRjMVZ1Um8xbGFVUzAvL0MvZmZJaWJSdmZtWkhvZStjVktzUzR6djRUVWpIeDZ0bStHeVd6aDJZOFdzKy80V1ZyRlJ6QmhXSGRaNENpck5QenA0MnFJQzNGTzAzT0tYQW9rblE4T1FkL2hnRDZUWFVqejJEQ2VuNjdNejl4OTVBemVYanBVOWRZdEthOG1PU1dUVDM3K2cwNnQ0dVR6ZDdtUlcxVEduRVdiem50OWg3dlVIV1dWQm41WXZkdmovQTR0WWhUTzh2cTBxeFYwdHgwOGRkN3RjNGZWWm05VTBBNFA5cGNqVEM0R1pyT1Y3UHhTNHFOQ1dMbnRNRy9ObUN5TFlsYWJuWkFBWDBXTVFIcE9FVzk4dlJMczhPODdyaVloS2dTVkNucDNiTUhjMm5nV2R4aE5aZ3BLSlBIT0lWb1dsbFJpcURGejFjRE9pdUp3enJFZE5TWXpEOTQ0WEJhVEhkanRrb3QveTRGVVZtdzlSSDV4QlRIaFFRenAwWVlyZXJTaFE4dFlOR29WN1Z2RXNDM1o4M25idkM5RkhpbmlmQytvTWhqNTRNbWJLU2lwNUpVdmxsTlNYczFMbnkvampZY25zZWZvR2NvcURTemRlSUR1N1JLeDJlM3NyTmN4WkxaWTJaWjhTaFowUDF1MGlZVnI5MUpZVXNuTWU4Ykw5enFRQ3E5ZFNzUkhoZkRrYldONDZmTmxMdk1jbldZbWk1VmRSMDVqdGRySUtxaUxYbkJrd3EvZWNaUUZLM2ZSTWk1Q0ZtS3pDMG9WeTRJVWp6R2tSeHRBeWtBZTJMVlZvKzFMeXlwa3o5RXppbW5qaG5SVlhLY0NRWDJFb0NzUUNBUUNnVUFndUt6SUtpaWxyTktBUnEybW9MU0NyMy9iNW5GSVk0M0pUSEc1NUg0OG1aNHJDN3FGcFpWODh2TWZnQ1NBZFVtS3A4cGdaRnZ5S1RidVBjRzZYY2Z3MG11Sml3eGg5dGNyeVNtVWlzQ1VWUnBrSnlaSXd6Wi9Xck9iTFFjOEQzRS9tcFpOZFkxSkZqQ3NWaHNIVXpLWisrc1dqK3RjYkJ6RHJiYzNJQXFjTC8vK1lCR25zd3M5em5lT3dYQW1OU09mQjk5WVFFNDl0L1BhblVmWnVPZEVrL2R2dGRudzkvV21ZNnRZOG9yS2VmK0hkZks4LzJmdnZ1T2pxUE0vanIrMlpOTjdoNFRRV3dLaGhWNmtTSlVpb2lBV1VMR2c0dG5iMmZYT08wNDk3TDByaUNJb2lsVHB2YmRBZ0RSSVNDZTk3VzUyOS9mSEpwUGQ3S1pSNVg2ZjUrTnhqM1BLenM3czdvem1QWi81ZkUrY3p1YU5iOWN3dW44MEh5M1p5RjFUQm1NMG1jbk1LK0o0U2laVHJ1bUpzYXFLbklJU1B2NjVOb2o3Y01sR2pGVlZwRGpwdDJveVczamh3MTk1ODlHYitPQ25qUnc2YVIycC9KMUZmMUplYWVDNklkMHByelR3MysvWE5oaDBYNmlMOFozdVBKTE16aVBuOS9oOVhScU5tbTJIRWhuUXZSMnBHZWNvc0trQ3pTOHE0L2N0aDlseTRCUUFxM2ZHMDcxOUJNczJIbUQ5N2dUbG5QMXg3VjUrMmRqd1lFTi9aYmtGcFUycW9qd2ZwUlg2QnJjOWFWaHN2WUZ1c0w4M2dkV1AzVGNVREo3WGZwVlhOdHBLNXBYN0pqT3NkOGVMK3I1MisxQ2g1OW4zbHZMM09kY1JuNVRCc2VRTXVyWnRRV1p1SVQrdjM4K0tyWWZwMDdVMS9qNmUvTEI2Tjc5dFBxVDBLSjc5NGhkTUhkR0xtNjZOWTNkOHN0S1gyNW45Q1dlWTl1U0hkdk5tdldnZDFHcG9yNDY4T3RmYVg3ZWt2SklsNi9ZcDYrUVZsdkxubmdUQ2czekp6aS9tVEdZK3A4NWtjencxazRKaSs1dVRtWGxGTEY2emg4VnI5aERzNzgySXVNNzA3OWJXYm50MTFkZkwvZkNwZERic1NlQ3pYN2NxZzRIdVR6akRTeC85cXJTYTJYemdGTTk5OEF0OXVrWlJWRnJoc0kwdmwyOGpNdFNmaE5Rc2ZseTdGN0MydTNudHM5KzVhOHBnZkR6ZCtYN1Zydk9xYXI3VVJ2WHR3cm5DVWo2by9uZC9qVGUvWGNQaFUrbDBieDlCc2MwVEVqVytXTDRWSHk5MzViOFozbDI4SGo5dkQ3cTBEZWY5SHpjNHJMOXErMUdDL0x5WU1MZ2JZVUcrcUZYMTk5Z3RyZEJ6OEVRYUN4YXVzL3Z2bU1FOTJqczhpU0pFWGFxaGMrWmYyQkNKUWx3Q2J6OHhneDdWanpYODdZMGZPSGdpN1FydmtSQkNDQ0d1Qm0xYVdCK2h6eWtvcHF6Q3ZzK2dTZ1d1TGk0WVRhWUcreHJhcmw4M0tIYlR1U2lEb2xTWlRFMnVoSFRWYVZHaHdteXg5aUs4MEZIS1JlUGNkQzZZek9aR1ExUnZEemRLeWgzL2lCY1hqKzI1Vk45NTFkQUFnYUtXVnFOR3JhcStsalRoT3ZiL21aZUhxOUtudVM1L0h3K0tTeXZxSGZ4TXJWS2hjOUdlOSsvU1Jhc2gwTmNUazlsQ2ZsRnBnNE9zQ1NIRStaQUtYU0dFRUVJSThUK2pvY3BRaTRWbS9YSHVMSE90TkJqUDZ3Lzh1bjM3eEtYWDFPOUp3dHhMei9aY3F1KzhFazBqSVc3VDFSZm1BZzZWc0hXWkxaWUwrbDBhcTB4a05kQmJYUWdoTGxUOVF3TUxJWVFRUWdnaGhCQkNDQ0dFK0V1UlFGY0lJWVFRUWdnaGhCQkNDQ0d1RWhMb0NpR0VFRUlJSVlRUVFnZ2h4RlZDQWwwaGhCQkNDQ0dFRUVJSUlZUzRTa2lnSzRRUVFnZ2hoQkJDQ0NHRUVGY0pDWFNGRUVJSUlZUVFRZ2doaEJEaUtpR0JyaEJDQ0NHRUVFSUlJWVFRUWx3bEpOQVZRZ2doaEJCQ0NDR0VFRUtJcTRRRXVrSUlJWVFRUWdnaGhCQkNDSEdWa0VCWENDR0VFRUlJSVlRUVFnZ2hyaElTNkFvaGhCQkNDQ0dFRUVJSUljUlZRZ0pkSVlRUVFnZ2hoQkJDQ0NHRXVFcElvQ3VFRUVJSUlZUVFRZ2doaEJCWENRbDBoUkJDQ0NHRUVFSUlJWVFRNGlvaGdhNFFRZ2doaEJCQ0NDR0VFRUpjSlNUUUZVSUlJWVFRUWdnaGhCQkNpS3VFQkxwQ0NDR0VFRUlJSVlRUVFnaHhsWkJBVndnaGhCQkNDQ0dFRUVJSUlhNFNFdWdLSVlRUVFnZ2hoQkJDQ0NIRVZVSUNYU0dFRUVJSUlZUVFRZ2doaExoS1NLQXJoQkJDQ0NHRUVFSUlJWVFRVndrSmRJVVFRZ2doaEJCQ0NDR0VFT0lxSVlHdUVFSUlJWVFRUWdnaGhCQkNYQ1VrMEJWQ0NDR0VFRUlJSVlRUVFvaXJoQVM2UWdnaGhCQkNDQ0dFRUVJSWNaV1FRRmNJSVlRUVFnZ2hoQkJDQ0NHdUVoTG9DaUdFRUVJSUlZUVFRZ2doeEZWQ0FsMGhoQkJDQ0NHRUVFSUlJWVM0U3FpR3pwbHZ1ZEk3MFZ6ZnpGNTBwWGRCQ0hHQmJ2L3E1aXU5QzBJSUlZUVFRZ2doaEJCWEhlMlYzb0h6VmJ4NDVwWGVCU0hFZWZLWnZ2Qks3NElRUWdnaGhCQkNDQ0hFVlVsYUxnZ2hoQkJDQ0NHRUVFSUlJY1JWUWdKZElZUVFRZ2doaEJCQ0NDR0V1RXBJb0N1RUVFSUlJWVFRUWdnaGhCQlhDUWwwaFJCQ0NDR0VFRUlJSVlRUTRpb2hnYTRRUWdnaGhCQkNDQ0dFRUVKY0pTVFFGVUlJSVlRUVFnZ2hoQkJDaUt1RUJMcENDQ0dFRUVJSUlZUVFRZ2h4bFpCQVZ3Z2hoQkJDQ0NHRUVFSUlJYTRTRXVnS0lZUVFRZ2doeEY5TWVKQXZIU0pEY05PNW5QYzJ3Z0o5R0I3WG1YWVJ3VTZYVHhqY2plRnhuV2tWRm5EZTczRXh0UW9MNE4wbmJ5YW1YVXU3K1JPSHh2TEdJemZTclgzTGVsN1pNSjFXY3pGMlR3Z2hoUGpMMEY3cEhSQkNDQ0dFRU9KcThOYWpOOUc3U3hSTDF1M2ozY1hySFpZSCtIaXk3TTM3QWJqcmxhOUpUTXV4V3o1dFZHL21UUi9oOExvZGg1TjQrdDJsckhqbkliemNYUnZjaDI5WDdPQ3pYN1lDOE5pdG81azBMQmFBajVkdVp1SEtYWTBlZzBvRm56MC9pNU5uc3ZsbHd3Rk9uTTVXbGczcjNaRlg3cHNNd0FQL1dvamVXTVhmN3hyUCt6OXVZRTk4YXFQYnZwdytmMkVXN1NORHlDMG9aZHFUSHpicE5lNnVMcXg2NzJFQXZ2cHRPMTh1MzhiMDBYSGNmK00xVFhyOS9LOVhzMkxyWVdWNnpwVEIzRFpoQUFkUHB2RzMvL3hBajA2UnZQMzRqQ1lmdy9KTmgzanp1elgxTHA4M1l5U0RZdHNCOE9aM2ExaSs2VkNUdHczVzMrT2kxKzlCclZMeHg3WWovUHVyVlhiTHZUM2NlT3kyTVdqVUtyNWZ1WXRQbG01dWRKc2FqUm8zblJZM25RdGVIbTU0dWJ2aTVlR0tqNWM3L3Q0ZStIdDc0T2ZqUVlpL0Q2R0JQb1Q0ZS9Qd216OXdMRG1URVhHZGVmR2VpUTErRHEvZFA0V284RUNlbXpPQk8xLytpdkpLQTI0NkYrNmNOSWdBWDA5Q0EzeVkvZEtYbUV4bXUyMDhjOGM0eGc2TTRjVHBiTzU1N1J1N1plTUhkZVB4MjhlUW5sUEFZMjh0SnJlZ3RNRmp2SDU0VCs2L2FUaTVCU1hNZlBaVHUyVnpwMTNEakRGeEhFL0o1TDUvZnRmbzUvVlhOVy82Q0thTjZnM0F6R2MvNVd4dVlaTmVOMmxZTEkvZE9ocUF1YTkveDdIa1RJZDFCblJ2eDcvbVRRWGc1VTkrWS8yZWhHYnQyK2orWGZuN1hSTUF5QzhxWS9vem4yQXdWalZyRzM4VjUzT2RHak1nbW1HOU92TDZseXNwS2E5MHVzN0RNMGR4L2ZDZVFQTytQMXRQelI3TCtFSGRBTmg2TUpHL3Y3K3MyZHNRUWx4WkV1Z0tJWVFRUWdoUmo0ZG1qR1RNd0dnQTNLc3JKU2RmMDRPeGcySUErUENualhScUhjYUl1TTZvVUNtdmUrK3BtWmpNMXREcHQ4MkgrR2pKcHN1ODU4NE43dEdCOXBFaHRJOE1JVDI3d0M3UTFSdHFReE9kaTRZNTF3K2hUWXNnM25qNFJqYnRPOGtiMzY2bXVNd2FNTmlHbzdaTUpqTkZwUlVjVDgxaSthYUQ3RHlTN0xCTzZ4YUJUQjNSaXg2ZFdoRWE0STFHcmFha3JKTDBuQUkyN0QzQjB2WDdtM3c4N200dVNqRGxUR201bmxYYmp6WjVleGRMV1lVQkN4YW55MXhkdExqWVZJeTJpd2pHdzAxbnQ0N09SVXUvbURiS2RFRnhlYVBWcVJWNkk4bnB1Y3EyRE1ZcWppYWVwWHVIQ0FiRnRzZmJ3dzJMeGJwUEZRWWpBN3EzUmFPMi9tYTNIVXBzY050ZnYzd25rV0VCeXZyTk1icC90TlBnejVsUGxtN21IdzljVDNpUUx5UGlPdlA3bHNQTUdCTkhnSzhuRmd2ODU1dlZEbUZ1UTN5OTNMbHYyakEwYWhXdFFnUDQ5dFU1eWpLVDJjeUVoOTV4ZUkxR28wYW4xYURUMXY2cDdPR21vMFd3SHdHK25nQzRhRFcwand5eGU5MlpyUHhMRmp4ZXlQbldtSEdEWWlnc3JhaDMrWW90aDZuUUc1dTkzZlBSdWtVZ2o5MDJXcGtPOFBWazZvaWUvTEI2ejJWNS83cjdjcm12VTUxYmgvSFU3SEZvMUNvK2YzRVdMMy84RyswaWcra1gwOVp1ZmR1SyswZHZIVTJsd2Y3NytYUDM4UWFEOUxFRFk1UXdGNkJ2ZEd1NnRXL0prY1N6VFQ0bUljU1ZKNEd1RUVJSUlZUVE5ZGl3TjRHazlGd0Fwby91UTFSNElJZE9waXQvTEI5Tk9rdDZUZ0VKS1ZsNHV1dDQ0S2JoQUN4ZXM0ZWMvQklBVWpQeTdMWjU4blEyNy8rMGdWRjl1ekJ4YUt6RGU2N2VFYytlWS9ZVnNYT25YVU5nZFpoMElXNmJNQUNBekx3aWZseTcxMjZaYlNpZ2M5SHk5L2VYTW0vNlNNWU5paUVzeUpmeVNrT2oyOWRvMUFUNGVqSW90aDJEWXR2eDZiSXRmUGZIVG1YNWRVTzY4K2l0b3gyQ3dRQmZUd0o4UGZGdzB6VXJLUEZ5ZDNWYTlWempiRzRocTdZZlJhZlYySVdvR3JYSzRUSDhCUXZYNGU2bTQ5NnBRd0g0Y3ZrMkRGVW1aZHIyR0h0M2ppSTgyQThBSHc4MytrYTNvY3BrVXRhWjllTG45VmFDMmxaV0F6dzFleHlkb2tJYlBNN1g3cC9TNEhLQXhMUWNYdjl5SlorL01NdGhtYStYTzcrL1BVK1pmdUdqWHhrWTJ4NEFzOFZDbnk2dDZkVTV5dTQxMnc0bGtsejkyM2R6ZFdsU21Hc3lXeWdxS1NlL3VJeHpSV1hrNUJkek92TWNZSzBDdEsxUy9QdGQxOUd6VXlRQUxZUDllSEwyV0dWL2pFWVQxL2J2eXJYOXU5SzVkUmhnRGFqdm1qS1lJNmZTK2V5WHJmVHVFc1Ziajk1azkvNmRva0xaOU9rVEFFeDY1RDJlbWpVV1h5OTN3RnFkN3U1YTI3NmliakQ4N3BNMzA2RlZLRnFOdFN0aGtKOFhxOTU3bUZObnNsbTRhcmRTZFFyUVBqTEU0WE9lODhyWG5LcFRsWCtwTlhhK05VWE5OYUUrbS9hZGFERFE5ZlAyNElmWDc2bmRKNXZmeVROM2p1ZkpXV09WNmNmZStwSDQ1QXluMitrUUdjTDhoNmZocG5PaDBtQWtMU3VmRHExQ3VlK0dhOUFicWxpMjRVQlREK21DWGFuclZFSnFGaitzM3MwdDQvb1JHdUREYXc5TVljZmhaSHAzc1Q4M2JhOWxNZTFiWUtsejcraDRTdjAzVU1ZTWlPYkoyOGNBa0o1ZGdKZUhLMzdlSHJ3K2J5clB2THRVUWwwaHJpSVM2QW9oaEJCQ0NGRVBMdzgzNXMydy9pR3VjN0grcDNPUFRwRkV0MnNCd08wdmZBNUZGdjQxN3daVU5uLzczenltTCticXY3S2ZmdmRudTIyV2xGZHk4RVFhWGR1MmNQcWV4MU15V2J2em1OMjgyeWNNdU9CQWQxQ1A5a3B3K09HU2pSaXJUSGJMSzIxQ204NnR3L0IwZHlYNWJDN0paL013VmxYeHhpTTM4Y1NDbnh4ZUIvRCtqeHVvTkJnSkQvUmwvT0J1K0hsN0FIREhwRUg4c3VFQXBSVjZJa0w4ZWZTV2E1V1FwTGlza2wxSGtpbXQwQk1hNkVQbnFMQm1INVBGZ2tOMVd0MWowcWhWclAzd1VidjV0MDBZd0cwVEJ2RFZiOXVWZVp2Mm5jVFh5MTBKY0hmSHAxQlJhWFFJZEwzY1hmblB3OU9VNmJZUndmem40V2s4c1dDSk11L2wreVk3L1p3QUlrT3ZmTDlhTDNjMytuZXpWdjJwVlNydW5EeklZWjNjZ2hJbDBLMVJVRnpPb3RXN0thdlFVMVpwb0t4Y1QwbDVKU1ZsbFJTWFZWQlNYdWtRTHRVd0dLdnNRbTVqVlcwMXE3dWJqaDRkSTVWcFY1M1didHAyWG1tNXZrbkhPR2ZLRUFiMXNJYlcvL2g4QmRzUEplSHA3c29Iejl4Q2tKOFhhM2ZabjJPdU9oZTd3TGNtQUhiVnVXQXltYW5RRzlGcE5XZzBha3dtTTRZcUV5b1ZTbzlqVTMwSGZnazA1WHhycWtxRHNkN3ZETUJzdGpDc2QwZm1UQm1DbDBkdFM1Z1g3NW5FdWFKU25udi9GN3ZQelpaT3F3R2I4RkZkejAyQkFkM2I4ZnljNi9CMDEyRzJXSGpsazk4NGtuaVdENTY1bGNoUWZ4NmVPWXIya1NFc1dMaXUzdlBxWXJsUzE2a2FueXpkVEY1aEtmZE1IY3B6SC96Q3FkUFovTHJSUHN5K2VVeGZoc2QxQnVEVlQzOG50NkNrOXIydzNqU3NTNldDVzhjUDRLN0pnMUdwck9meTR3dCt3dGZMbmJlZm1JRzNoeHNMSHAvQjI0dldOYnU5aXhEaXlwQkFWd2doaEJCQ2lIcWN5VHpIbDh1M0FUQnBhQ3dSb2Y0Y1M4NWc2MEhySStxbDVYb3E5VWErWEw0TkR6Y2RzeWNPQk9EWFRRZkpLN1NHVnhuTjdHODRmWFFjby90SDI4MExDL1M1b09QUWF0VGNQODNhSzNidnNkTnMybmVTbCs2WnlMR1VUTnEyRENhbWZVdUMvTHlVOWUrWTVCandnYlV2YTNaK3NjUDhkYnVPazE5Y0JsaUQwQVhWdldTMUdqV0J2cDZVVnVnWkdOc09UWFgxWTBsNUpiYzkvem1GSmVWMis5aWpVNlREdGh1U1Y5aDRiOHJ6YVJOd29hTHJDZXVkK2Z2N1MrMGU3NTk3NHpVTTZka0JnTiszSEc1U2IyUUFRNVdKc2dvOVQ3KzdGTENHa2JhVmxaNXVPdlRHS3FwTVp1SzZ0cTQzaEd0SVlXazVpOWRjMnNmZjUzKzltcXh6UmJ6eHlJMm9WU3BXNzRobjlZNTRaazhjU1BjT0VjcDZwODVrS3lINjlORng5T2thUlhwMkFXOHYrcFBZamhIY09yNC9ZTzNSdTZiNkJzbmp0NDBteU0rTC9PSXkzbHU4d2U1OVgvcDRPYTR1V2tiMzc4ck1jZjNJTHk3amlRVkxjTlZwT1hVNm16bXZmczNETTBjUjE3VTFQNjdieTBkTE5oSGs1OFhQLzVrTGdObmM5RllRRjZvcDUxdFQzZm5TVjQzMllQVnlkM01ZT0M4czBBZDNWeGRLeWl0NTRhTmZsZm1kb3NLNFpWdy9BSDVhdDlldTRyT21XbHZacm9lcnRhM05BT3Yxem1LQnR4ZXVZOXVoSkFDZVdQQVRIeng5Q3dHK25sdzNwRHM5TzdmaW5VVi9ubGRyaWFhNlV0Y3BXMHZYNzJmOW5nUUtTOHBwRlJiQUo4L2RYdSs2LzNqZ2VydHBrOW5DaUh2ZnNKc1hGUjdJMDdQSDBiVnRPQURsbFFhZWZ2ZG5Ndk9LeU13cjRwVlBmdU9WdVZQUWF0UThkdXRvaHZmcHpJTHYxM0k2Szc4WlJ5bUV1TndrMEJWQ0NDR0VFTUlKTDNkWFhwazdXWmtPckE0OG84SURsVDZsS2hXMERnK2lRNnNRSlFRQWE4V1p2cm9pS3pUQWgzZCsrRk5aRnVUbnhZVEIzZW5TMm5tbFYzaVFMK0ZCdnVlOTMvZE1IYW9FS3VXVkJ1NSs5UnZHRElnbUl0UWZZNVdKQlF2WE1yaEhlNGJIZFdaNFhHZktLdzBPUFZ6QkdxNFVscFNUVjFoQ2JtRXB1UVVsZG0wRjZsTlVWanVRVDNtbGdZeThJc0RhTzdaR3BkN29NT0JQbGNuTTNtT243ZVpOR2hyTDdkY05kSGdQZng5clJXS0FyeWRMNXM5MXVoOXZmTHVhblVlU01aa3R2THQ0UFM0YURmZE5Hd1pZUTdCZFIxUHM5cW1wU3Nzcm1mdjZkMHdhMm9OeGcySTRkU2FidDc1ZmE3ZXQxejVmUVZGSi9YMUpBU1VZdDYxYTdkNGhnc0U5T2lqVFI1UE8wakxFdjlGOTJoMmZvdnp6anNOSmpPN2ZsYi9kUElwbEcvYnovY3BkdElzSTRXODNqeVErS1lOL2Y3V1NKNm9mdVFaNDZwMmZPWFF5alhZUkliei85RXdBNXMxZlJIeVM0NlBYM2g1dVRCamN2ZEg5c1hVMnQ0Q0RKOUlBZU9QaEcya1hHYXhzeTVsanlSbWtaT1JacTBaVjF2WWcrNDZmWnZLd0huYnJGWmRWS3NjOXNxKzFXckdzMHNEdStCVDJIa3NsTWpTQVliMDdNbVpBTk5mMjd3clV0bHp3OVhUbnAvbjNVYUUzY1AxakgrRHU2c0xFSWQzeDlmWlFXano0ZTN2eTZmTzNrNUZUeVBiRFNkd3dvcGZTRjd1bUo3REpKc1ExbXkzMDc5YVd3NmZTbTlTZTVHS3A3M3dEYS9YNC9JZW1PYnpHdHRMVzJ1L2JzVVIzNWJZamZQNnJkUURHbEl4Y2xxemJSOXVJWUhwMWJnWEErajBKWk9RVzR1cWlaWi9OZWF0VzExNEhrOVB6N0phQnRWMkFpMWJEOWNON01uMTBuTklTbzlKZzVKOWYvTUdtZlNlVmRUUHppcmpuSDkveStvUFgwNkZWS0MyRC9majNRemR3NEVRYVA2M2J5L1pEaVExV0Y1K1BLM1dkQW10Rjh3djNUR1R4bWoxS0VGNVFYTTdIZFFZc0hCemJYbmxLNUlmVmV5Z3FxNzNXV0d5K3kvQWdYMmFPN2NlNFFURkttNGJNdkNLZWZ2ZG5Vak5xdy9WdGg1SjQ3TDgvOHNwOWsvSDFjcWRYNTFaODhkSWRyTitUd0UvcjlqcXQrQlZDWEhrUzZBb2hoQkJDQ09HRXlXd201V3h0LzlzQUgwL2NYVjBvTEsxUTVwOHJLa1Bub2tXclVhTnowZEttUlJBQVozTUtLS2tPV3VwV3RFYUZCL0xrckRIVUp6dS9tTUk2WVdDYkZvRkt5NGVHdEk4TVljYm9PR1Y2L2plck9adGJ3QTBqclFQeWFEUnF2bnI1VHFWUDZMSGtUSDdaZUlEV0xZSW9LQzVUZWdBdlhMbUx6MzdkMnF3QnFGUXE2K1BLTmIwaUxSWjQ1NGMvbFVla2o2Zlc5blVNOXZmbTlRZW44czRQZjVLZVhWRHZOdDNkZEFUN2U5VzdYS05XMWJ2Y1ZWZjdlUzFadHc5M1Z4Y2wwRDJXbk1tU2RmdVlidk5aTlpYSmJPRlljaVlEdTdjRHJDSGlzZVJNdTZxOTZkZjJ3VmpWOEdkWFhGYkJVKy9VdHVQdzlYTG5oYnV2czJ2ZDhmVHNjVTNhcDJGMy8wZjU1MkIvTHg2NmVTUmVIcTRNaW0zUGw3OXRwM2VYS09WR1FXUllnRjM3am9oUWYzWWVTYmFyMEU0K20rczA1QXZ5ODJyd3Qrdk0ycDNIbEVBM01peUFBSitHVzRlODhjaU5WSm5NU21YMXRGRzlHVHN3QmxYV1Fvd0FBQ0FBU1VSQlZEOXZkN3YxbnA5ekhhMWJCQUlRV2wzQjNqbzhVT2x0ZStoa09udmlVNG1MYnUzd0hocU5HbmViR3pCNlF4WFRydTFqMTFkWnBRSVZLaXhBVVdrRmxZWXFQTjJ0Tno2dTZkMlJNMW5uS0NpdXJkeDBkZEh5andldVo5L3gweno1ZG0zN2pVdWxzZk1Od0VXamJ2RDhBWlNCM3VyeTlxd04zSThsWjNJc09aTkp3MktWUVBlbmRYczVtMVBJaW5jZXFuZmJUODBleTFPeng5ck4rL3pYcmR3NHFnOCtOdHV2TXBuNWJObFdpa29ybkZhL2Z2YkxWaDZjUG9MSVVPdk5qWjZkSXVuWktaTFhQbC9oMEo3bVFsM0o2OVF6ZDQ1blNNOE9ET2planZjV3IyZlgwUlRsbW16TDlqdHJIeG5pME03aGhWYlhzV2JuTWY3NXdQVjJOeHJ6aTh2NGNNbEcvTHc5Nk5ISncyRzdIL3kwa2IvZFBCSVBOeDFhalpyUi9ic3l2RThuYm4vaGkyWS9hU0tFdVBRazBCVkNDQ0dFRU9jbFBNaVhOaTJEYU4waUNGY1hUZU12dUlLK1hMNjk4WlhxcU5BYmVlM3pGVXdhRmt2YmxzRktOWjdSV0tVODBsenphSDFwaFI1WG0rclY4a29EcFJWNlZ1K0lkeGlncHRKZ0pDZS9CQjlQTjZYM3BhMUZxM1k3REFEMDdhdDNPVHp5WEpkR3JlS3BXV09WUCtDWGJUakFodXJCMi9ZZFQyVm9yNDZvVlNyVUdtdFFaaktaZWZPN05TVGFET1IwOTlTaDZMUWF0Rm9OUHA1dWhBYjRFQjdrUzJpZ0QyR0J2c1FuWnpnTlVKYTllYi9kZEdyR09kNzdjVDE3NG1zSGQ5dDc3RFE3anlRcnZWdjd4YlRoMjFmdllzditVeXhjdFl1RTFLd0dqMi9sdHFNa3BqYzg2RlN2VHEyVXZxbk4xVExFejY1cU5EVFFGMzBEZzBIVnBiVUpUanEwYW5pUU0wQjVaQjZzVll1dnpwMU1zTCszTXEreDNxWTZGNjFET3dsM1Z4ZitOZThHdkQzY01Gc3N6UDltTlNhVG1hOS8zMDZiRm9FTWordnNNQUJiKzRnUUFEcFd6eThxcldoeW45cW1zRDJFbW1yTVh6WWVaRTkxZFcxbVhoRXFteFRiTmxnR2E2VzhsN3NyZFVXR0JkQStNc1J1bnF0T3E4dzdtMVBJM3o5WWhvdkc4ZG8wYmxBM0hweGVHNVNaTFJZV3I5bUR4V3loWFdRSWcyTGJjYTZvakR0ZStwS2kwZ3E2dGczbjVqRjlsZlZIOXUzQ3lMNWRlT21UMzVSNWczdDJRS3RSY3liTHZxM0FwZENVODYydXc2ZlMyYlQvWkwzTEFVTDh2Yy9ySmtkemxGY2FXTHArdjlLZUJxem5qdTMzVVorMDZsQTFNdFNmclFjVEwzcVlDMWYyT3JWK1R3S0RlM1pBcDlYdzhNeFJmTDl5bDhPQWFEVnEycW5VVk9yYUx6UHc2bWUvYytoVXVoTEFnL1dtNUN2M1RYWll2NjRqaVdkcDB5SUlMdzlYUHZwNWs0UzVRdnhGU2FBcmhCQkNDQ0dhSlN6UWgxZm1UcWJUZVF3T2M2V2NUNkJibzNlWEtQckZXUCs0cjlBYmFSbmlYKzlqOEJWNkl5b1ZqS2dlc0NZaE5jc2gwSTFQeXVEUnQzNWs1cmgrRGdOdUFVd2NHa3VmcnZaVmhiWkJYMzJtajQ1VFFybVRwN041LzhmYUhxSGYvYkdUWFVkVDhQVnk1NTdxOTF5OGRpK1plWVdNR1JDdEJMYnE2bUR0cG12N2NOTzFmUnpldzkzVnBVa2hTdXNXZ2R4ei9WQkt5L1YyeC8vY0I3L3d5QzJqR0Rlb216VmNWcWtZMXJzanczcDNaTzNPWTd6NTNScTd2cSsyZGh4SnNuc2MyeG1OV2wxdm9PdnVXdHRXWXR5Z0dFYjE2MkkzK005N1Q4MjBXLytsZXlZMitsNWdEVVIvZWZNQlBsMVcrMWowVFU5OVRKdVdRYncrYnlwNlF4VVB2L0VENlRrRlBEVnJMT0hCZmp6NzNsS0tTcTFWMkZxTm1wZnVuVVJzblVIQVpyM3dCVm5uSFBzVjEzanIwWnNjd3A3WWpwRzBxdzVvdjF5K1RmbnNBM3c5K1dUWkZ0cFhCODB0Z254WnRlTW9Fd1ozcDA5WDZ6WjZkcklHUC9ISkdRN3ZWZk83U01uSTQ1NVh2OEhYMjRPNTA0YXhla2M4QnhMTzJLMnJjOUh5MlF1emxMWWhOVzBSWExRYXBlWEJudmdVcFE4MVlCZk16bjd4UzFJeThsai84ZU5vMUNxKyttMDdYeTdmeGl2M1RXWlk3NDdLZXZ1T255YkxwcjFBdC9ZdENmRDFKT3RjTVNkU3M0aFB6c0JrTWl2N2JzdmlKQ2xQU01uRXk4T053ZFg5aTNNTFNpZ3FyZUMyOGYyWk5YRWdMbG9ONlRrRmZQN0xWdTZaT3BRamlXZlpzQ2VCKzZkZFEwaUF0eEpRMW4wYy8zS283M3l6bFpSdWJadlFrRTVSb1EwR3VocWJkZ28zaituTDhaUk01cjcrWGIzcjkrelVTcmtSOWV1bWd3Qms1UlZUVkZxT3I1Yzc2M1lkVjlwOE5FWGltV3hlL2V4M3hnNk1ZY3VCVTAxK1hYTmRxZXZVbGdPbmVHTEJUN3orNEZRT25FamowMldiK1dUcFpnWlVQdzNRRk1WbEZjUW5XYy9oMTcvOGc1bGorM0hpZEZhVHEvM0JXbFgvNTU3ampJenJvbnh2UW9pL0hnbDBoUkJDQ0NGRWt3M3AyWUZuN3h6dnRPZnEvNm9YUDFwT2JNZEluT1JDVGdYNWVmSDhuT3ZxWGU2aTFSRHM3NFZuUFo5aHU0aGcya1VFTjJzZkkwTDh1YlpmRndES0tneTgrUEZ5dTBldlQ1ek9KdmxzSGg4K2V5dGdIWnpveTErMzR1Zmp3Yk4zam05MCt5WGxsWnpKeXEvM3NlTlBsbTZtdk5LQWo2YzdBMlBiMGJsMUdCMmpRbm5ueVp1WjgvSlh5dUE2eGlvVDg3OWV6WkoxKzdoNWJEOUd4SFZXS2x1djdkOFZiMDgzdXpZRUYwT3d2eGR2UGpxZFZxRzFGYzZoQVQ1T0IzZHJpbFpoQWZ6amdldVZvS3EySDJudER5VEExNU5uN3JBR0tLOSsraHNKcVZsNHVPa0lDZkNoUTJRSS8vbmJqVHp5MW1MMGhpcGV2WCtLMHI3QjF0ZXYzTmxvaFc1ZE80OGs4OTdpOVhTTUNpWDdYREgrUGg0VUZKZHo2N2orVEIzUmk5eUNFbWIrL1ZQNlJyY21JN2VJQ1lPN0UrenZ6WWk0em5SdVk3MUJjK2hrbXNOMlBhc3JaTXNyRFpqTVp0NTVZZ1l0Z3YySTdSakpuUzkvcFlUVEFMZU03NitFdWNucHVhemJaYjBCVUZPZEM5WVdDVFZoZEtaTktBdlc4NmRDWDl1RDFzdmRsYkJBSDd0SDB3RSsvbmtUdDQzdmoxYXJZZFgyby96dDVwRU02TjZPZ3lmTzhQcVhLd0hyNEg2MmxhQU51VzVJZDd2ZzdMZk4xckEvUGprRGk4VkNmbkVaZjM5L0dha1o1OWg2TUZFSmhSZXYzYU8wUFRoMUpwdmRSMU1jTjM2Uk5mVjh1MWpHRElqbXZodUcyVDNxUDdSWFJ3eFZKdllubkVGZHo4Q0QzVHRFS0pXdU5jRmdoZDZBeVd4aHdjSjFkaTB1MXU0OHhqY3JkampkenVjdnpFTG5vcVhDWU1Sa3RyQmk2NUdMZFdoT1hZbnJWSTJESjlKNDROOEx5Y3d0Vk03L2Y4MmIydVRYSDBrOHk0UC9YZ2hBVG40SkN4YXVvMjkwRzJYNU96Lzg2YlNTdTIzTFlGNitieEpnZlRxZ3RGd3ZZYTRRZjNFUzZBb2hoQkJDaUNacDB5S0kxKzZmb2t5WGx1dlplenlWOU95Q0pnMldkVFg3NzJQVEhSNXZQMS9kTzBUVU8wQU93TGFEaVFUN2U5TXhLcFRrOUZ6VzdqNE93SUJ1YlVuTmRQNDQ5OER1N1pTQUx6Mm53SzV5c2NZanQ0eWlRMlFJWm91RjcxZnVZbENQOXFqVmF2U0dLb3JMS3NuT0x5SXMwSmNnUHk4cURVWmUrUEJYc3M0VkU5T3VKWE91SDh5blN6ZHo0SVJqMkFmV3g0eHJXZ2g4dTJJSDd6MDlrK2kyTGRCcE5Vd2YwNWY1WDYreVd6LzViQjcvK0h3Rm55M2J3cU8zWHF1RVB2Mjd0YVZMbTNDblZZYlAzVFdCWis1b09IeTJiWHRRdzJBMEVWV25YVVZtWGhHL2JyUVBLeDVmOEJQRnBmVVBaRlpUTGF0UnErM2FYMVFhak93OGtxd0V1d1pqRlhkTkdZeWZ0d2NtazVrbmJoL0xjenF0MG1zWnJCV1ZiejgrZzRmZitJRkFYMnVMZ2NTMEhETHlpaGhhWFNIcXBuTnA4RmpycytUUGZkd3hhUkRQM2ptZU0xbjVQUDNPejR6cTF3V1ZDbzZsWkdDc01ySHRVQkpnRFh4Q0FyeDU3TGJSU2lYcjV2MzJsWTlxbFVxNWdWTmVZUTNqdnZ0akowL09Ha3VRbnhjdjN6ZVpKeGY4aEtIS1JJOU9rY3lzSHBDdnB1VkRUU2psWXhQb1BqUmpwUExQMzY3WXdVYWJpc1kzSHJuUjd2Mm5qZXJOdEZHOW5SN3JIWk1IbzFHcjJIdXNOcUFLOHZPbWIzUWI4Z3BMcU5RYjdjTG1Ham9YclZJdFhHUGw5cVBrRnBSU1ZGck93Wk5wU3FWdGdLOG41NHJLS0NxdFVBYVNNaGlyYWovdmRmdElTTWtpSXRTZnJRZE9ZYjdZbzNRNTBkenpEYXlWLzJNSHhqUzRYV2ZWekFBZWJqcUhYcnZsbFFieWk4cFk4UGdNaDgvU21RK2ZzZDVNZXZEZkM1VUJ2MnlWVnVnNTR5U0l0ZzZpWnIyMmxaUlZPaXkvbEM3bmRjcFdWRmdBWmVWNmh5cmcvUWxuMkhZbzBlbHJiaHpWaDdEcVh0SU55U3NzZGZvNWh3VFVQZ1Z5dVQ5bkljVDVrVUJYQ0NFdWs1RFpJeHRmU1FnaG1pSG5xejh2Ni91OWVHL3RJK2hIVHFYejBpZS9rVmRZZWxuMzRVcHcxV2w1NU0zRkY2MUN0ekY3anFWaXJETHh4TzFqQ0F2eTVaY05CNWd3dURzeDdWdmk0YVpqMjhGRWh6LzBmOTEwa0pGOXV4QVo2aytucUZCbVRSeklsOHUzS2N1dkg5NlRDWU83QTliUXBxWXFkODNPWTR5YnQwQVpBT3YrRzY5aCt1ZzQzSFF1bkVyTFlYaWZUanc0ZlFScWxZcDVNMFp5OTZ0Zk94MHN5NWJaWXVGbzRsbWx2M0ROUUViT1pPY1g4L3dIdjdEc3pRZVVRTFJEWklqVG9LUXBnOEk1VTFSYWdkNVF4WW5UV1hUdkVBSEE2aDN4TEZxOTIrN3g4cVMwWEx1K3R2VXBMcXNnTGJzQWc3R0tkaEhCSktSbThlSkh5L25ielNPVjk5dXkveFJ4WFZ0VFZsM1I2dUdtUTIrb1l0MnVZMVRvamZUdjFwYTh3bEtxVEdhT0pXZWdjOUh3NkZzL2N1OE50UzA0NXJ6eU5Ua0ZKZlh1eDZ0ekp6dTBhYWlSa0pxRnNjcEVxN0FBdm5ocHRoSU8yN2FZQUZpeDlUQjNUQnFrOUtpTlQ4cHc2SmNaR2Vxdi9QWnJla2V2MkhxRVliMDcwUyttRFQwN1JmTHEvVlA0N28rZHZQN2dWS1hxOHB2ZmQ5aDlqenF0aHBTTTJrRUdJMEw4Y2RGcU1Ka3RHS3RNNUJiWVgwdHFCcEVxcnpSUVZsRmJzVnRVYWgySVRLMVNLVGRaYk0rSFBsMmo2Tk0xaWxYYmovTDZseXRadEhxM3crY3phVmdzajkwNjJtN2UwY1N6U2hBM2JWUnR1eEVYclFhdFJrMTRrQytyM252WVlWdTIxdTZNYjNENXBkRFU4MDJyVVRjYUpOYW5zS1NjbzBsbk1ac3R5am4wMkg5LzVGaHlKaE9IeHA3ZmpqY2d0bU1rdlRxM3dtQ3NJcnB0QytYM1Y3ZWErM0s1SE5jcFc0L2ROaG92ZHpkK1dyZlhybldPdjQ4SEhlcjBqYTdSbEZDOXJuR0RZZ2p4OThGc05qTzh1azBRWExuUFdRalJQQkxvQ2lHRUVFS0lSdlh2MXBZMkxZSUFLQ2d1NDVuM2xsRlMvditqaXVmTGwrNmdaYkRmUmR2ZTBhU3ovUFB6UDVnMHJBY3p4amp2VjduOWNCSVdpN1V5N3RQbmJ5ZWl1bWV2dTV1T0lEOHZaWENnR25wakZmTy9Yc1U3VDl5TVNnVzNUUmpBdnVPbk9Yd3FIWUN5Q3NkQnJzd1dDem41eFhZQnJlMEFhZk1mdWtFWjNDczE0eHlQdnZWam8yRXVXSU0yMjZDeG9OZ2F3STBiRkVPbG9ZcU5leFBzV2duNGVydWpzeGxVVDI5VC9iajdhSXJUQ3N2R2VMcnJTRWlwSGJ4b3ltUHZZN0ZZR2czazZ0dldrN1BHOHVuU0xhVG5GSEN1cUl4Ym4vdU1PVk1HMjdYR2lLZ08wbEl6ejdGMjF6RTI3RTNBV0dWaWNNOE9QSGZYQkVyS0sxbXdjQjBBUzlmdkp6T3ZDR09WaVExN1QvRDE3OXNkampQWTM3dmVSOW1oNGVCb3grRWtYdng0T2EvY04xa0pjdytmU21mZmNmdityaXUzSGVXT1NZT1U2ZTlYN25UWVZzZld0YjJ5MDdOcksvdGUrZlEzUG56bVZscUZCZEMvVzF2NnhiUlZncmN0QjA3WjNWQUFhOGc4KzhVdmxla2ZYcitIOENCZnFxcE1uTTQ4eDdRblA3UmJ2NmFIN285cjl6cHNDK3dyZmtOc2Vrelg5TkJOU00zaVgvT200bVV6MEYyTnV0V21BR3ExcXRGUXJLSGxGWHBqazg2UGk2Mis4dzJzbjBWTis0bm0wS2pWWk9UV1htTTI3RDNCaHIwbm1EUXNWZ2wwYTl6d3hBZmNkRzBjc3ljTzVMM0ZHMWk1cmJZZHdpTzNYc3VvdnRaV01CTWVlZ2V3QnZTTnY3L0tvVldHeVdSbTU1RmtiaHpWaDUxSGtoeXVnUmZMbGJ4T2dmVTZVak00WTkzQkNTTkRBd2dMOUhXNnJib3RTWm9pUE1pWFdkZlpmODVwMlFYa0ZwWXdZMHdjZjJ3OVFyRlU2d3J4bHlXQnJoQkNDQ0dFYUZSTjlSZkF3bFY3L3QrRXVRQS8vN2tQSDA5M3A4dHV1cllQcHpQUHNhdWV2cG0yQVdrTnZhR0tzN21GRkpYVkh3RGtGNVd4OTFncWNkR3RsVEIzOVk1NDNsNjB6cTVhMGRiaFUrbjh0dmtRazRiRm9sR3JlRzdPQk81ODZTdEtLL1JzUDVURWpzTkpuRGlkVFZKNkxtZXl6bkUycDlDdXp5N0FRWnYrcVRWaDd1RlQ2Zno4NTM2RzkrbkViNXNQVVdVeU83ejNxSDVkS0tzdzRPUHB4cEJlSGVoc0V3S3UzNU1BZ0wrUEovZE9IVXJ1amNNNWRDcU53cEp5L0x3ODZOK3RyUkpPR3FwTWRvL1BUeHZWRzE4dmQ1YXUzOC9ScEF6NmRJa2lMcm8xUzlidDQyeHVJZEZ0V3pDcVh4ZjhmVHg1NmVQbEJQaDRjc2ZrUVZ6YnJ5dG5zdktWUHJubGxZYnpxbUFEYUJIc3p6VzlPekdrWjBjKytHbUQwNEdsTkdvVjBXMWJBbkE2NHh3ZlBIT0xjZ09rUnBDZmwxMmcvTUpIdjdKcDMwbW5QV3NCWG05RzMweG5UbWVjbzdDa25DQS9hNlZyb0o4WGdkWHRBOEJhZWZxM21hUHNYaE1YM1VacHgxQ2o1akZ6c0E2MlY2TzBYTThybi96R0o4L2ZqbHFsVXNMY2s2ZXplZm1UM3hyZFAxZWI3L3l4VzBkemJmK3Vkc3RycW05dkhkL2ZZYUN1ZDMvNGsrT3B0VUhZcklrRGxXdFMzUjY2dHIxN0cxSlFYSzcwSHEweFprQzBVb0c2Y09VdXRoOU9jbmpkdkJrajZSUVZTbWs5MThRQVgwK2xBam90TzcvQnZzaE4xWlR6RGF6ZjNmWERlN0owL1g3VzcwbWdVMVFZZldOYWMvSjBObHNQSmhJZTVNdVlBZEgwalduREV3dCtvcnpTd08wVEJqSnBXS3gxd0x0NldxellxalJVS1lOQTNuMzlFUFllUzFVcXNhdHNyaStsVG00cTFlZDRTaWJHS2hNcWxZcEt2WkdNM0VLKy9XTW5tWGxGM0RWbE1BOU9IODd5VFlkNDg3czFkcS96ZE5jcExVeHlDMHJxSGJpc0lWZnlPZ1gyLzY0OWZNcis4LzlsNHdFK1c3YkY2WDR2ZUh5RzNlK2dLZUtUTWpDWkxaak1ac3JLOWFSazVQSE9vaitKQ1BGbjdyUnJtRE5sQ1BPL1hzV2FKZ3lFS1lTNC9DVFFGVUlJSVlRUWpZcHAzMUw1NXhPbnN4cFk4MzlQUm00Um0vYWRKSyt3bEpGOXU2QldxMGpOT0VlbnFGQTgzSFJFaFFmeTRrZkx5YzR2UnF0UlUyVXlvM1BSTW4xMG5OUGV3djdlSGd6cjNaRzJkUUsvdWo3K2VSTjl1clpHcGJLR1RkK3UyRkZ2bUZ2and5VWJHZEM5SGNIK1hvUUcrUEQ0N1dONDZlUGxsRmJvZWZyZHBXZzFhbG9HK3hFUkZrQy9tTGFFQkhqejdnL3IwV2pVaklqcnpNeXgvZXkydDJMckVkNzhiZzJ6cmh2QXJPc0dNbkZvTEhlKy9KWEQrejV3MDNDbis3Tmk2MkUyN2p0aE55L1kzMHVwMnJObE1sdjQ3M2RybGNBeEpNQ2JzUU5qMEdyVXVHZzFwSDI3bW44K09CV1Z5bHB4L05rdld4blVvejFUUi9RQzRQdVZvYVJuNXpPOFR5ZmNYVjI0ZmNJQXA0UC9ORmROdjF5TldvV0xSdU4wblM1dFd1RHBidTB6ZStKMEZ1SEJmbWpVMXNmYlBhcXJxazBtTTJkdDJobVVOL0pkWnVRV09nM1BhNFFFZU5mYlp6ZTZiUXYrK2VEMStIbDdLUE5hQnZ1eDRQRVp6SnUvaUtvcUV5L2RPNG00Nk5aMnI3dCtlRS9VYWhYdi9yQWVZNVVKVDNjZFEzcFllL3BhTENnaHFvdFd3L1hEZTNMcitQNE9mVmM3Um9YeThuMlQrV1RwSnFYbnJET3UxZnR1TUZhaGM5SFVHN2c3YXhXZzBhanQraUozYmgzbU5DaDk5cjFsYUxYMXR4a3cyMVRVVnBuTWRyMWRPMFNHTUNMTytqdXQwQnY1WWMwZXAxV1lMdFV0SmtyS25RZVdyOXczbVc3dFc1S2RYOHhOVDMxYzc3NDBSMVBQdDF2RzlTTXFQSkQ3Yjd5R1RmdE84c3dkNDRnSTllZEk0bG0ySGt3a0l0UmZxZEMrYmtnc2k5ZnNJYlpqQkVGK1hsdy92Q2NMVisxeXFCS3R5MlF5ODQvUFYvREIwN2ZncXRQeTFPeXgzUGZQN3k3bytDcjBSa2JOZmN0aGZuaVFyL0k3S2F0MDNLK2J4L1RsdGdrREFKanh6Q2RVNk0rL2RjQ1Z1azUxclE1MFRTWXp4K3EwZEpnMnNqZlRSanJ2SjMwK2RoMU5ZY1M5YnpqTUh6K29HMkQ5YlV1RnJoQi9YUkxvQ2lHRUVFS0lSZ1hhUEtKYzJJUStvLzhyV2dUNzhjcmN5YWlBNXo3NGhhZnZHSWRPcTJIeG1qMThzMklITjQvcFMwU29QL05tak9DZlgvekJvbi9lemU5YkR0TXFQSkNoUFRzd0lxNHo5NzcyRFFhYlNyVzJFY0c4Y3Q5a3UvZlJhVFY0dWxYM1ptd1Z3dHhwMTlBM3VqVTdqeVF4b0hzNy9IMDgrT2paMi9od3lVWldianRTNzZQZDVaVUcvdnY5R3Y3NW9MVzZjM2lmVHV5Sjc4YlFYaDJKQ2c4a05OREhMb0NyMEJ0UnExU003TnZGYVNXanEwNExGZ3Y5WXF4Vm1xZnJHWlN0aHRsaW9hU3NrcE9ucy9sdHl5RTIyUXgydFhablBDNGFEZjI3dFNYWTN4cy9iM2RNWmpNNStTVWNQSm5Hc3ZYN1NUNWIyMlAxdGdrRGxDRHZtOTkza0Z0UXl1RlRhY1IyakdUMGdHZysrMlVyZjJ3OXdpM1ZnM0JkUDd3bjg3OWV4YzkvN21mMnhJRjA3eEJCajA2UkhLeXVNbXlvZlFGUWIvRFhMNloyaEhpN214azJuK09ZQWRHQU5ldzVjQ0tOTFFkcUJ4YXJhYmxRVUZMT1BhOTlZN2R0blZaajk5dXc5Y2liaTVXQjJKejU0SmxiN0tyNUFMdzhYSmt6WlFpVHIrbWhmTTgvLzdtZmt2SktaazhjU0dpQUQ3ZU43OC93dU03S09WMWFydWVUcFp1WmUrTTF1THU2TUhsWUQzcDBhc1Z6N3k5amRQK3V5cVBjQjArbTRlbXU0OFpSMXpDNmZ6VCtQclZoY1ZtRmdUTlo1K2pTSmh5QVFiSHRHTkM5TFh2aVUxbTM2eGhiRHB5eXE1WU04UFZVQmxxcjBCdlpjVGlaL0NMNzY4ck5ZL3VoVXNHUnhMTWNxVzRkVXVQVW1SeUc5ZTRJV0tzbGRWcU44blcwaXdobTR0Qll5aXNOR0t0TW1NMjFvYmhLcFVKVjNYdFhyVmFqVWFzSUQ0cG05WTdhM3JmdXJpNU1HdGFET1ZNR0t4V1pYeTdmNWpUTWRYZDFVVnB0bERpcHVOZW9WWFJvWmUxNXV2MlFZM1h2aFdyb2ZCdlp0d3RSNFlFQUxGNjdsMHFEa1hXN2p6Tjc0a0M2dFc5SmkyQS85aDVMVlFiR20zeE5EeGF2MmNPM0szYlF1MHNVSG00NmJoelZ4NjdkUmMxTmlyb1NVclA0Y2QxZXhnNklzZXY1NmwzOVpJUHRJSEoxOTc5R1V5cXBlM2VKVXY2NTdtOENvSFAxN3k4bEkrKzgrOEJlNmV0VXo4NnRBRGg1Smh1OXdmNXpPNTZTeVlHRU0wNzNlL1NBYUtVYXZ5N0xlWDdPWm91Rm8wbU9BOWdKSWY0YUpOQVZRZ2doaEJDaUhrL2NQZ2FkVmtQV3VXTDJIejlOVFJsZ1JJZy9aUlY2bnYvd0Z4NmNQb0wzRnE5blJGeG4vTHc5dUhWOGZ4NTVjekd4SFNKbzJ6S0lCNmFQNEwvZnIxVzJhYXd5VVZKZWlVYXRScU5SVTZFM2NrMmZUa29nVlRONEdjQ3o3eS9EM1UxSGo0NlJlSG00OHNUdFkyZ1o0cy9IUDIvaXplL1dPRHh5RExEdFVCTEQ3djZQM2J5Wlkvc1JIdVRZZTlIZDFVV3BIQVByZ0Y0L3JkdkhtQUhSUkliNk02cHZGd1oyYjZlRWI1djNXd09qQ3IzUjRUMGFrMXRReXRlL2IrZnIzN2MzdW01RXFEOFRxcXZFZGgxTklUNDVBNENOKzA0UzJ6R1MwQUFmb3R1MklENDVnOE9uMHVuZUlZS1JmVHZ6M3VMMUxGMi9uNXZIOU1WVnArWDJDUU5JT1p2SHJlUDcyOTJVMEJ1czRhSnQ5ZUV6ZDR3bnZrNTQwU29zVUFrT3l5c05IRTNLSU1qUGk1dXU3VVBmNnFEWHcxWEg2QUhXZGdHSFRxYnhuNGVuT2JSYkFNZVdDd0Q3anAvbTBiZCtiUFR6QUd0MW5wK1BCd1pqRlQ2ZWJrcDRhaHVXeFVXMzRmcmhQWlhwSmV2MjhlN2k5WUQxcHN6Sk05bjg3ZVpSU2dCVlVGek80d3QrSWpFdGg4eThJbDZmTnhXdFJvMkhxd3ZsbFhxN3djSDJIa3ZscytkbktSV3BZRDBkMXV5TTU2TWxtOGd2TG1QQzRHN012ZkVhdkQzY1VLdFU5SXRwUTcrWU5ueThkRE03RGlWeC8wM1hvRGRVMGFGVnFQSjdMeW1yWU51aEpJZEs3dWxqK3FKUnFkaDMvTFRUSHJxUDMyWWQxT3ozellkd2Q5VXhibEFNWUcwVlVyT3NLUTZkVEdOM2ZBcjlZdHJTbzJNa1EzdDFWS3F0d1ZyMXVuak5IZ0FtRFkzRmJMRlliNFNvVll3ZjFFMFpCTTQyNUt2UnRtV3dVa1c5N1ZCaWsvZXBydWFlYnhxTm1ydW1EQWFzQTVvdFc3OGZnRTM3VGlpOWFZZjM2Y1QzSzNleGF2dFJicjl1QUMyRC9lamRKWXA5eDA5elBDV1RMbTNDdVdGa0wzNVl2WnZ3WUQ4R3hiWm5jSS8yeW5zWWpmWTNJcjVjdm8ydEJ4THg5L0ZRd3RDNHJ0WmdNQ2ZmK2VCK1ZTWXp4V1dWK0hpNk1heFhSeDY1NVZxNzlnTzJ2RDNjbUR5c0IyQU44UTg2YVZYU3BiWDFuTGlROFB4S1hhY09ua2dqd05kVHFUdy83Q1N3UG53cW5ZK1hibmFZcjlXb3ViYS85YWFTczZyK2MwVzFBdzdlTlhrd29RRStsTlhUeXpnaXhKK1IxWlhKeDFNeUc2M1FGa0pjT1JMb0NpR0VFRUlJNFVSY2RHdDZWVmRMdmJOb0hZWXFFem41SlVTRStqT29SM3RXdlAwMzlFWnJNUGpwODdQdzhiUU9aSk9hY1k3OUNXZDQvOGNOUEh2bmVBWjJiOGNYdjI1VnRudjRWTHBEaURlOFR5ZTc2VzJIa3ZqbTkrMWs1aFh4N0h0TCtmZEQwK2pXdmlVbXM0VVZXdzQzKzFnU1RtZFJaVEp6Nmt3MmllazVwR2FjNDNUbU9TSkRBNWovdDJuRUo1OWw3YzVqck54K0ZMMmhpajN4S2J6MTZIUTgzWFZLbUp0YlVHSlhlWG9wUllUNFUxcWh4OGZUblU5dEFvd3RCMDR4WTB3Y0J4TE9LSld0Uzlmdkp6Mm5nSzBIRXpGV21TaXZOUERIdGlPTUhSaERkbjR4NVpVR3J1M1gxYTZpTkRFdEY0Qmp5UmxZTE5aaTIxNmRXeW5mdHpPL2JEeUl3VmhGWG1FcDF3MkpWVUsvVTJuWjVCYVdNaWkySFQvL3VZK3BJM3JoNWU0NEVKY3poU1hsamE5VXJVV3dIemVNN09Vd1A4R21sK3lHUFFtTTZOT0ozbDFhOC9haWRYYVZwMjk4YXczL05XbzFEODhjeGRhRGliejUzUnFsTW5aM2ZBb1B2L0VEcjh5ZHpIOFhyaU92c0l5bjMvMlpWKzZiVEdwR0h0K3YzSW1MVnNQc2lRT3BNcG5ac3Y4a1A2elpZL2YrSzdZZVlmdmhKR2FPN2NmNHdkM3djbmZsNU9sc0ZxL2VqYzVGUzF6WE5yYUZ6UlNWVmpnTjVwcml2Y1hyK2RkRE43QTdQcFVkaDVQWWwzQ2F5Y042MEtGVlNMMnRLSnpaZGlnSkQxY2RqOTgyMmk2czFodXErSFRaRm41YXQxZVpOM1pRakVOVk5GZ0R4dVdiRGpyTXJ3bmRLL1JHcFFMemNnang5MVlDMTIvLzJLbFVSeWVmelNNaE5ZdTh3bExTYzZ5RGlxM2NmcFIyRWNGc081VElxVFBXSHNrL3JON0RpL2RPNUhoS0pvRytYbWcxYXVaVUI4UmdQZDZNdkVLNzk5UWJxdEFicTNqdC9pa08rMlBiMTdldTdZY1NHVHN3Qm8xR3paUnJlalRwK0Zac09lelFmaVl5MUI4dkQrdFREaGNTbmpmSHhieE91V2cxOWhYSWlRMVh4ajQ0ZlRoakI4WmdNSnB3MVdtVlBzM0o2YmtPNjU3T3lpYzlwNENJRUgvbHBtTlQvTGhtYitNckNTR3VHQWwwaFJCQ0NDR0VjR0pQZkNyejVpK2liM1JyWmFDb2YzKzlpbm5UUjlDNlJTQ2U3anE3U3I0cWs1bVVzN2xLY0xaNlJ6eWU3cTZzM0hhazBjRjVOdTA3U1VadUlTYXpoZmxmcjdLcnppcXJNUERRL0VYTUhOZVB5RkIvSllocGpsYy8vZDNwL015OElxWTkrU0Y1aGFWMjh4TlNzM2pnWDk5enp3MUQ2ZDRoZ25ORlpmeno4eFVOOW5TOW1IWWVTV2I2MHgvVEw2WXRwMndHbHNzdEtISG9RN3BoN3drMjdMV3Y3dnppMTYxOHNuUXo1ZFZWYVBzVFRqT2tad2R5Q2tyWXZQOFV1K090ZzlpbFpPVHgxbmRybURtdUgyR0J2dFJwQjB1VnlVeEdiaUYvYkQzQ2oydjNLUFBUc3ZOcEVleEhZbG9PMzY3WVNXRkpPWS9mTm9hdEJ4UFpldkRTaEVrN2p5VGJCYnFWQmlNSnFWbTgrYTE5bGZZYjM2N0J3MDFYN3lQbnl6WWNJQ2s5MTJrRjRKSEVwenpjQ3dBQUlBQkpSRUZVczl6Ky9CYzJBNHlsOGZBYlAxQmVhY0JpZ2UvLzJJbmVXTVhxN1VlVkhxSjFGUlNYOC82UEcvamkxNjJNSFJqRG9WUHBtTXpXcXRhOXgxUHhjbmVsUW04a1BhZUFwWC91YjdRdmRIME9uRWpqa1RjWGs1QmlEWlRYN2p6RzJ1ckJtenpjZE9oY3RMaG8xV2cxR3V1Z2JXb1ZHcFVLcWdkd1UySDlzclBPRlZHaE4vTGI1a05NSGRHTG90SUtWbTAveXVJMWV4eU9NVEV0aDQ2dFFyRmdIZkNydEhvZ3FXOVg3SEJhb1Z2VEFtRFBzVlNIQVFndnBjeThJbWEvOUFVajRyb29WZlUxN3YzSHQzYlRHYm1GUFB2K01ydDVtL2VmWlByVEh5dVZ0UnFOV25uOFA3ZWdoTzlXN25UNnZTV241NkEzVkNsdE9pb05SdGJ1UE1ZM0szYlV1Ni92TGw2UDJXS2hmMHhiQW15cTZKM0pMeTVqL2U0RVBseXkwV0ZaVFhoZVZGckJzZXBLMlV2dFlsK25ValBPOGZ1V3d3em8zczdwK1duclFNSVpicXl1b0xkWXJJUE83VTg0NDdTeTJHUXk4L2YzbHpGditrZzZ0d2xUd2w5blRHWUxtWG1GTEY2OXg2RnFYZ2p4MTZJYU9tZitSUmhuOC9MNlp2WWlpaGZQdk5LN0lZUTRUejdURjNMN1Z6ZGY2ZDI0N0VKbWo3elN1eUNFK0IrVDg5V2ZsKzI5dm5ubFRxVWY0KzNQZjg3cHJQekw5dDcvWC9UdUVzV3g1SXp6R3BsZC9QK2cwMm93V1N5WUxsT3cvditKcjVjN1VlR0J4Q2VkcmJkSHRXaGNzTDgzQUJWNkEyVVZlcWVEMVltTFE2NEhRdnovSmhXNkY4QWx3QmZYRUg5S0U1by9lcTVyZUJBdXZwNlVKcHkrQkh2MjErTGk1NFZ2RC92SENDdlNjeWhMYk1KalIyb1Y0Wk9Hb3M4cG9QeE1GcFVaZVdDK2VQL0M4dTNaQ2JXYlRXVk5jUmtsOGNtTnZzNnJZeXZjVzRYWnpjdmJ0QjlMUFEzL20wMmxJbXppRU5SMUhoY3JTMHlqNk9ESmVsN2t5THRyRy96N1J0dk5NeFNVa1BYcnBvdXltMElJSVlTNGVQWWQvOS8vNzBKeFllb2JRRTFjdUtMU2lrYXJJa1hqY2d1Yzk4c1ZGNTljRDRUNC8wMEMzZlBrRjllVmxqZU9RcVhWa1BMQlQ1UWxOdU5mL2lxSXVIa01IcTNES1V0TUordjNMWlFuLysrT0hxa0w4aWQ4Nm5DN2VlYzJIMmhTb0JzMHRCZEJJK0tVYVV1VmljTDlDYVIvdC9LaTdGdjQ1R0c0QlBnbzArWEpaNXNVNlBwMDcwRGcwSjUyOC9LM0g4WjBrUUxkd0NFOUNCN1YxMzZtMmNLNXJZNjl1Um9TTXJvL0htMWIyczNMK20zTGhlNmVFRUlJSVlRUVFnZ2hoTGhDSk5CdEpvMjdLeTFuak1hM1oyM0ZhZXU3cnlkcHdTSXFNeDM3SmprVE9MZ0hIdFVqY0hxMmo2RGR3emRUY2p5RjdOKzNVcEdXM2VSOWNXc1JqTmJiby9FVkx3R3oza2g1NnFYdFRhVHhkQ2RrM0VDN2VTcXRodUlqbDZmSmZZUHFObGdETEJlcGN0akZ6NHV3NjRZNHpDL1lIWTgrNjF5VHQrTVdFZUlRNWxxTVZlUnZiLzVBS2tJSUlZUVFRZ2doaEJEaXIwRUMzV1pxOCtCTnVFZUcyczFUdTd2U2V1NDBrdDc2SG1OaHc0K1lhSDA4bllaMTNsM2E0TlUra2hQLytCSmp2dk1CRE9vS216Z0U3K2kyVGQvNWkwaWZrOC9KMTc2NHBPL1I0b1lSYUp3MGJBOFozWitRMGZXUHpIbm1xOTh4NURaL3NKRG1VTnVNZ0Z2RGNqRjZiYW5WdExwamtsMGJpQnArZmJyZzI2dVRreGZaTUptSmYrcGRBRUxIRDNKWXJOSnE2UHp5UFExdXdtS3M0dGd6N3pkOW40VVFRZ2doaEJCQ0NDSEVaU09CYmpObC9MeWV0dk9tbzlLbzdlYTcrSG5SWnU0TkpDNVloTGxDWCsvclc5NDBDblU5bzBxbUxWelY1REQzZjUxM1REdjgrblJ4dXF4dW9GNlhXdWY4WiszV0loaGRvRytENjJvODNQRHAxbDZaTnB3cm9qSWpsellQM21RWDR1cUMvUjIyMy9hQkcybW82My9TMjR1Z2tjeTM1WTBqOFdqVHd1a3lsVmFEQ3NjZzJVNTFxT3pWc1JVK01lMmNiRVRsMEplM0xvdGEzZUJ5SVlRUVFnZ2hoQkJDQ0hIbFNLRGJUT1hKWjhsWThpY3RwMS9yc013MVBJaldkMDhoNVlNbFdKdzBLUGZ2SDROUDl3NU90NXY5eDNhSzlpVmM5UDI5M0VMR0RDRDRXdnZlcnlvbjdRa0NCc1hpM3ovR2J0NnAxNy9DY0s0SXJiY0hFVE5HWC9SOUN4elNnNEJCc1EydTR4b1dTTlRkVTVUcGM1c1BrTEhrVHp6YnRrVGxwQ3JYVm4xQnJLS1JNTGZGRFNNYTNiK21VT2xjYUhrSlBqOGhoQkJDQ0NHRUVFSUljZVZKb0hzZThyY2R3aU1xM0NHUUJQQnNGNGxQdC9ZVUhUaGhOMThYNkV1THFTT2NicTl3NzNGeVZtMi9KUHQ2dWFtMG1rWXJRQUZVR3JWRGxUTXFGYWdnOHZZSmFIMDh6MzhuTGtMbmc0dXVnY3BkbFl1V2lCbWo4WXZyNnJETVdGQk1lVW9HS3AwTFB0SHRRR1Z0aVZCZkgyR0x4VUxrTFdQUkJmblp6VGVWbGxONjhneW8xZmgwYTY5ODlvYmNBb2UrelJiVHhla0ZMSVFRUWdnaGhCQkNDQ0V1UGdsMHo5UFpIOWZpSGhHQ1cwU0lNczlZVUV6YWR5c3BPNVZtdjdKS1JlUnQ0NTMyUlMxUHlTQjk0YXBMdmJ0WGpiQ0pRL0hxRk9Vd1AzM1Jhc3BUTSszbWVYV0lwTVcwa1hiekt0S3lxY3hxMnVCMGwxVjlnYTRLMmo4eTArNTNWS09xcEp6a2R4Y0RLbHJmUFFXcUM1MVZMbHIwdVFWa3I5am04QnEzaUJEYTNIZUR3L3kwaGFzcE9aYnMwQzdFeGMrYnRPOVdVcDV5YVFlNEUwSUlJWVFRUWdnaGhCQVhod1M2RFFnZTFSZC9KMVdUTlRRZWJ2WXpMTkN5VHNBSTFnQ3Vic1ZrRFJjL0x6bzhjVnU5NzFGNjhnd1pQNjkzdXV6czRqV29kWTRoY1VQOCswWVRQTHFmdy96TVpSc3BpVTl1OG5iTVRscEtYS2lBUWJFRWo0eHptSisvL1RBRk80N1l6ZE40ZVRnTWpHWXhtVW4vZnBYU1I3WXVzN0VLczhGb04wL3Q0cUlFcGRhTldEQWJxMm9ucTQ4elovVU9WRFc5WlRWcWgvZXVLaTRqZjlzaFpkbzd1aTN1cmNKcXQxUGZnR2tXS0UvTmRBaDB6WG9qcVIvOWpDR3ZDSTJYTzJwWCs2cm5rREVEcUNvcEozLzdZWHhpTytEZE1RcXZUbEc0QlBoUWZEU0pxcUpTcFgxRC9yWkRsQnhOQXFCZ1Z6eWU3U0tVN2FoY3RMUytkeXBKQ3hhaHp6cm5mQi9GVmN0THErSCtEcTJWNlZNbFpTeEx6N3FDZTlRNHJVcEZLMDkzWlRxNXROenBlajR1V2tKY2RhU1dWVkRWUUFXOE0ycWdaZlgxMjJ5QnN4V1ZUdGRyNGU2S2o0djFYNU1aNVhxS3E2cWNybmU1ZUdnMEJMdnBLREFZS1RZMmYxLzZCUGppb2RGd3ByeUNzK1dWR0oxOGJxMDgzSW1zL213S0RFYU9GWmNxeTZKOXZmRFdXaitQbExKeXNpc056ZDRIYjYwR1g1MExybW8xcm1vMTZlV1ZsK1J6SFJNZVRLeWZqekw5VlhJYU9mcm03eTlZajl0TmJXMjVvemViT1ZwVS8rQ25YbG9ObmJ5OWxPbHN2WjcwY3VlL0x5R0VFRUlJSVlRNFh4TG9Oa0RyNDRscmVGQ1QxM2NKOEdsOHBicXY4Vy80TmZxOHducVhHUXRMNjExV242cDZ3aEZqVVNuNm5QeG1iNit1OHRRTXptMCtZRGZQeGMvTG9YZHdaVVl1WllucHlyUm51d2luWVc1bGVvNWpvSzJDVms3YU11U3UyVWxsUm02OSs1YTVkQU9aU3pmWXpldjgwajEyMzF0NVNnWkpDeFk1dkRabjdXNHdXMXNSNkFKOUhRTGQ4dE9aWksrc2JadWg4ZmF3QzNRYmFybVF2V283L24yN29xcHVWV0UyR0RuOTJTOUtLd1JUYVFVcEh5MmwvYU8zMUZaNVcwQVg0SVBGWkNKMGRIKzczNmxQZEZ0T3ZQb1psUm01K1Bic1RNYVNQNVZsQlR1UG9QVnlKMnpTVUdWZVJYb09KZ2tjL2lmcDFHcmlBbndiWDdFUlQzUnBpNjc2aHNaYkNjbFVWTGZsOE5acWVLaFRHMlc5ZjhSYlc0Rm9WU29jTzJmYk0xa3NPR3Z1RWVTcTQ5K3huWlhwNmR2Mk8xM3YxdFl0R1I0U2lORmlZWE5PUGg4bG5tN3k4ZmpwWEhpcnAvVm1YYm5KeEt5ZGg1eXVOek9xSmYwQ3JUZmozajZad3RiY2dpYS94OFYwWjl0SWhvVUU0bEZkWGI4bUs0OVBrODQwZXpzM1JJYlQzc3NEZ0UrVHpyREd5ZE1NUTRJRG1CSmhIWGp5WUdFeHgrSnIyN3ZNYU5XU3p0WFgzYytUMDFpVldmLzF0ajZqd29LWkdWWGJiL3l6NURSV244ZDJHdFBHMDhQdXQvL2ptUXlvZjd6U2V2WHc4K0h2MGJVRFpTNCtrOWxnb0RzanFnVmp3b0tWNlJlT25Heittd29oaEJCQ0NDRkVJeVRRRlJkVlNYeXlRNld2Wi90SWgwQzNMREhkTG1oc2ZlOVUzRm9HMjYxaktxc2c5Yk5mc05TcFJBc1ozUit2enZadEdTb3pjc2xldmZPQzkxL3Rwc003cGgwNlAyOWNBbnlvS2k0amIrTSt3c1lQd3J0Yk8zSlc3MVNDWFZ2Nm5EcEJUNTJLM0hvcmRLbXU3dDBWVCtDUUhoZ0xTemp6eFhJcTBuUHNCbUV6NUJXUzl1MGZSTTJaaktsQ1QvcjNxeWc1bm9KS295Rjd6VTVhemJxdWRvTXFGVUhEZXBQNTZ5YnlkeDRGbGNwdVcza2I5K0VhR29CLzMyaHkxdXdrWjgwdXNGaFFhVFZZVEthL1pnOWljVVYxOS9QQnJUclExZG9NY3VpaVZ0UER6L0dtMUpzOXU5TEMzYlhCYmE3S3pPWHo1TFFHMTZsUGxLYzd3MElDcmZ1Z1VxRlZxUmdVNUcrM1RxN2V3TW1Tc21adlcwVnQwYjd0c1ZvczFzcGVXNWVyMi9UaHdtTEdoZGRlSHdjSCsvTjFTaHFHQnE0cmRlblVLdHA0ZWlqVENjWE52eUY0TVNTWDJuOG5rWFdmZFBrTGNWT3J1YmQ5SzJXNnRNckVvY0ppV3R0VWtOZkkweHZ3MEdnWUdWcDdjeTI5dkpJS2s4bGhmYjNKVEdibGVhVExRZ2doaEJCQ0NGRk5BbDN4bDNENjgxOXBkY2RFZkxyVlZrSnAzRjNwK093ZER1dXFYUndIWFhNTkNTQjYvank3ZWFkZS93ckR1U0psVzU0ZFdxSDE5a0RyNVdIOS8rci8yWEpyRVV6cmU2NVhwa3VPcFZDU2tFclF5RGhVR2pXdFpsK250R0d3NWRDRHRtNUZiblVJck5Lb1FhVnkyRWIrMW9PNFI0YVN2bWcxSForWjdiQjlXeG9QTjZMdW50TGdPb0hEZWhFNHJGZUQ2NEMxZFVQSW1BSEtkT3JIUzV2VmVrUDhiN3NoTW96UlljRzRxbXVqekRkN2RsVXlmN1hLdmc3MzQ3aHVMRHJkL0g3TTJ1cFFGbEFxZ1d1NGFkVEsvWkhLNnZOb1R0dFdkdUhxc0pBQWhvVUUyTDF1VzE0QkowK2tLTk9oYmpydWJXKzlFZVJpczkrdWFnMHZ4Rmh2T0szTXlLRnZvQi9YVklmRnRoN3UxSWFIYmFxUkFSYWV6bWhXQzR0cGtlRk1ieFVPV08rYlBMdy9udXRhaERJeXJPbFBnb0MxOWNLM0EzbzJ1dDdjUFVmSXIyNHowOTNQQjAzMVlWZVl6T1RxRFVwSVgyV3hvQUkwS2hVYWRlMW5vMGFsckFOZ3N3aXR5cnJNWkxGZ3RGaG80ZTdLZjN0Rk4rczRBRWFIQlhOdFdIQ2o2KzNMTDJMKzhhUm1iLzlDekc0YlNkRC9zWGZlMFhGVWR4dCt0cXYzM2kwWFdlNjRZV05qM01BVVV3d0dFNFBwRUNDRTBCSUMrU0FRU2dnSkNTR0FxU0gwQUthWlpxcHh3eGozTGt1eWV1L1M3bXI3enZmSHJrWTcybDFwWmNzbUpQYzVoNFBtenAyWk82T1pBYjN6M3ZkbjZJMDFpdEpxZUhoQ1FjQyt6NVJXTWoweFh2RVJJQ3NpakQ5UEt2VHJXMmJxNXM3ZFJVTS9ZSUZBSUJBSUJBS0JRUEEvZ3hCMEJmOFJTRTRYbFMrdUp2ZXFzM3ZkdkdvMWFuMWZUMXhnVkZvTktqUjlHbnYvc05iR1JwRjd6Ym1ESHBkS3BTTHpvbE1WaGNSODNhNEF1TjJZaXBYVHZhVytMbDd2V01LelV4bDIwMFdZaWlybzJuZVlqdTFGU0E0bjF2b1dEai8rSnBvQlhJMEN3ZkVrVXFNaFFhLzhnQkt2OS8rZzBrT0NYa2VZSnJSbjFwZkxoMlZ4ZW5wZ1VlL2xHWlBrbjVkdDJzSHBHU255dFAvQkVLN1JNRDQyMnE5ZG8wSnUvNkUxZU1STklOeUR5TzVWQXd0OWhOdTlIVWJxTERiVUtwV2Y4emZVL1EyR3FUN3hBK0VhTmEvNFhOZDNxeHNZSGgzaDU3YWVFQmZOcXpNbkVZakxoMlZ4K2JBczluWWErY08ra2lNYUV5Z2QwZjJoRHFYVEVMSTRJNFVGcWY3Q2ZqQm1KU2NFdkw4RUFvRkFJQkFJQkFLQjRGZ2dCTjErYVBod0hZMGZieHowZHNOdlcwNVlobEtjY0xSMVVmendTNFBlbDU4dytCOU0vSW5qaUM3TTgydnY2NElGaUM3TUkrZUt4WDd0emQ5c3czaXdnc3hscHc3cDJPek43UjZYckhwd2tvTktxOFpjV2sxRVRxcWNjZHNYeWVVbWZ2cFlXamZ1bHAyNGZTTVdlZ1JoYld3VWFyMk9tQWtqaVprd0V0T2hTaHp0M2p6R245RHZXdkRqYzNWK05uTUhFSno2YW1CVEVtS0RDblMrM0xCMUw2WWhLbno0Y3grWDZFVTU2VnlZblg3RSs4cUxqT0NTM0V4NWVWTkxPMXU5SXF4V3JlTHEvQnpDdmM5YXlSSEVMUURVV1d3VWRYbTJ6WStLUU85VkVpdk1GcXd1TjhsaGVoSjc4cTRISWVoT1M0eVR0d05ZVTk4VXNGL3pFUmJ1QW9qVWFvalFhUHphZFNvVkp5YkdCOWhpNkpDa1hnZDFmL2c2ZnQyQVBjVDNYays4Ukx4ZXh4TlRCbllDNjFUS2QvMURFMGJqSGlCUDVzdUdGbDRwcjJGS1Fpd3JodlVXanl6cU12SGM0U3JtcGlSeVRtWXFUVFk3angwc3d5RjV4aDZuMDNHWFQ4NXVnOVhHWDR2S1dKYVR3WlNFV056QTN3K1ZVOTF0OFo2TGVOY0xCQUtCUUNBUUNBU0NvME1JdXYwZ3VkeElyc0gvNGFWUytWdUpKRW5DN1JVMS9sc0p6MDRsZHZMb2dUc0MrdVI0OU1uK0FrUG5ybUk2ZHhVUHVhQXJ1ZHpZV3pzREh0Ty9NemlOWmh3ZFJzeUhhMm44ZEJPdG0zYVRkZkZwUkkvTjkrdXUwbW5KV0xxQXBMbFRhZmg0QTUwN2lqeFp0SDM2cUxRYTlMNUY4Tnp1a0FyYjJWczZNUit1R2JEZllBbkxTQ0k4TzNYSTl5czRQdWpVYW9VNEZncHFDR21ibmpmWUc1VjF2RjFWei9NblRwQzN1MkhiUGt6ZVhPdSs0dHFLemJ0d1NHN09TRThaMUxpc0xqZEdyNENzd2pPMXZZZWVkcTFLeFIyRitiTEFXdFZ0NGVtU0Nsbm91MkpZbGl6bWxwbTcrYXhPS1poV21TMXk4Yk1Fdlk2L1RlNHBpdWJtaHExN0FYQktidFNvMk5EY1Jvdk43aFcvUGNkN2FIOEpIUTRueTNNeldKTGxLWGc0bVA4NkxQSnhJTGZZSEd4djZ3elk3OFp0KytTZkM2SWpPU1Vsa1JmTHFuRDEwU0x6SXNOSkR3OWpjMHR2Zm5jd3dYeEdVcng4VGUxdWlVTkc1WHVud1dxajIrWEM2SENTRnhraDU5cTIyeDJLQW1BVDQyS0kwWG4rdDZIVTFFMjl4VXFWVjZTc3Q5cFlzWGtYNFJvMVM3TFNXRlZkNzVmeGUxWkdDbGQ0aFZLenk4V0QrMG9vTlhWemFWNG0zVTRYcTJzYmNYcEZjcDFLeGZLOFRENnFiWlEvQ0lEbnR6SFkreDd3M2pmOTIzeDdvampxTFZhYXJEYlN3Z3pVV1d6ODZlQmhyQzQzazd6djd4U0Rua1hweWF3c3JVUU5OS3Z0Ykd4dVkxNUtJazVKNHE5RlpaU2JMWFI0bnhNMWNFbGVKci9kZFZDK253VUNnVUFnRUFnRUFvSGdhQkNDN3JFZzBKVGpRVGk1K3NPUW1vQ2hUMWJrWUFqTENKelZHSkdUNmxkOExGUnN6ZTNZR2xxUGVFeDljWmt0SFB6ZDA0UGFKdTNjVTRpZjNyOXJ5OXJZaGo0cEhxZXBHMGQ3RjQ1MkkxR2o4MUFiZWwxejNSWDFISDc4VFgrM3JDUVJsdDUvenFVK0taYWNLeGJUTmJVUVM1Vi9ycVkrS1E1RGF1L3Z6dGJVSHRKOTBWMVJTODNybnczWWI3QWtMNXd1QkYxQnZ6Z2xTUmJZUWlFVWgyWWdYcStzNWZYS1dnRFN3Z3o4dzBja3ZtYkxidHpBc3B4MGxuckZTcnRiNHVtU1NtL0dxNHJ4Y2RHY2xlRVJrZDNBUzJVMTZOVnFKTURtSFZPTVRrdHltSUVZblphTXNONW9rekNObXZ2SGp5TEpvT2V6K2lhaXRGb1dwU2V6dTcxTEZnNk5UcGNzenZsZURiYzNlM2FnSzVRUmJsQk14Lytpb2JsZk1UaGFxMkhGc0N6bXBpU2l3dU0rZnJxa045WkZyMVp4YTBFK0dlRUdxclBUZWFlNlhpSHM5dVhjek43bi9MUDZKbDZycUEzYTk1TGNURm5RcmV5MjhFUnhoYnp1Z2ZFRnNxQzdycW1WTmZYTmltME5halYzanhuSjZKaElKc2JIOFBEK1VqcTkxMjF1U2lLWGVjVmNrOVBGSC9ZVlUyNjJjRWx1cGp5K2VhbUovTitlUXdEOHBuQTRvNklqbVo0WXgvMTdpMms2Q3VmeVlLbXoyUGpkN2tQOHNpQ1A1MHVyWkxmNkEvdEsrT1BFMGVqVWFzcE0zWVJwMUx6cUUxM3hlWDB6aDR4bXlzMGVrZnZaMGtvaXRSb214OGV5dWFVZDF4RDlmNEJBSUJBSUJBS0JRQ0FRQ0VIM0dLQlMrMDk1SFNwQk4yN3FHRklXelJpU2ZmbVNOSDhhU2ZPbkhkRzJMZDlzcGY2RGRVTTZIcWV4ZTFEOVF4R2pxMS85Rk1udVVMaXV4enh5RTlBcjZMcHRkajh4MTVDV3lMRHJMMENYb015WERFYjc1cjNvNHYyekZCTm1qQ2VxSUZkZXRsUTNoclMvaUx3TXNuNjJLS1MrZzZGdkxJamdwODM3TlEyeWVObER1RWFqRVBOcUxGWTJOcmY1YlRzOUlZNzhLUDlvbEVDc25EcHVVT09hbVJTUDJTdUk1VVdHZG94QXZGTlZUMDVrT05NVDR0Q3JWVHd5TWZCc0FEWHd3UGhSZ0VlSXZXcUx4NVY3ZG1ZcTUyVDZmOEJRNDNHN0F1Ukdoak0xSVE0MWNJS1BtLzZBajB2Vk4yWkJwVkl4THpXUnN6SlMrTGF4bFkvcUFzY29MUElwK3VXVUpMNXViSkdYdDdTMjAyQzFBcDZZZ0VYcHlWeWNrNkZ3S2M5TWl1Zmoya2FxdWozOVRrbEpKTU9idDUwZEVjWnRCY09vems1blIzdW5MSXdEZEx0Y2pJMk5JdGQ3ZmdEVEV1TDhzbDdmcUt5VE0zWkgrZVFUWjRXSGNYVit0cnljR3RaYklHeG1VanlaNFI3aGQwMTlNN1VXS3huaEJuSWlQVzM1a1JFOE9LR0FoL2VYc2lBdGlYTXlVMlYvN0k3MlRpYkZ4M0ptUm9wY2dFNENQcXB0SkRYTXdPMmo4K1hzNW1pdGx2UndRMUJCdDhSb1pudTd2OXU1N3oyOXByNlpEb2R5bGt6ZjU4T1hMcWVUM2UxZG5PZDFZL2RRYTdIUzVYQ1NHeG5PRlZIWmluVVpFV0dvVlNvS1k2TGtOb3ZMeFo2T0xpSTBHaTdOeTJKTmZaUDhleFFJQkFLQlFDQVFDQVNDSTBVSXVzY0FWUUNIcmlTY09UODZib3ROc1J3emNTUWFyeE90QjJlWFQrNm1Xa1hpeVNlUWZzNGNWRHIvUjZWdDh4NGNiVjJrTEpvcEYwcnIzSG1JcnIybFJCY084K3VmTkgrcVl0bFlWT0hYSnhENnBEajBTWEVoOVJYODcvSlJiYVBmZE80RXZVNGhXTlZiYkx4YjdlOGVUellZUWhaMEI4c1ZQbG1rZ2NnSU43QXd0ZGY5SHFGVlBtdVhEc3VTUDRnZDZqSmpkcnFZbHhKNnNhb2VhaTNCUlRRMzBHbDNzSy9EeUpmMUxWeVJueVdMbFFEVEUrTzRhV1FlYjFiV0toekxCcldhU0kyR25JaHdwaVRFQlJSMERXcTFJdXQ0YzBzN1hUNGZvSGEyZDdHM3c4aUN0Q1JPejBwUjVPd0NGQnZOL0tPNEFxY2tNVExhSTdidTZ6RHkwUDVTcnN6UFZnaTcyUkZoN09zMDhuSjVEUlZlbDJpVFZTbUVaZ1FvdkpnZWJnaFlsQzdKb0E5YXJHNU1UQlJqdk1MbDlyWk9haTFXeXMwVy9tL1BJZTRkTjRvNG5aWklyUmE5UnMyVStGaEYyTUdjWk9Vc0U2Y2s4VlJKQlJ1YjIzbDBVcUVzNXJiWTdQenhRR20vQXVoaFUzZEk5L1RYalMzeU5lbWg3L1BSbDJtSmNmSTVoc0w0Mk9nQkM2TnRiK3NVZ3E1QUlCQUlCQUtCUUNBNGFvU2dHNEMwYythUWZJUnVWU0JnT1c1RFNnTGpINy85aUhmWnVtazNkZTk4ZGVSak9nNjByTjFHeDQ2aW9PdGp4ZzBuZWVGMFJWdmRxcSt4MVBTS0lEM1JEWWFVQkVVVXdrQm9ReENqTWk4NmxjZ1JXVWd1TjJxREhuMVNyRjhmUzIzdldES1huVXJDekFrQjkyVXVyYWJ1bmErUm5DNDZkaHdpNitKVENjdE1vVzdWMTU3MUZYVklUcGNzOVBaRmNqZ3g3aThMNWRRRWd2OG9OcmQyNFBRNmdmVnFOU2NtSHQzSGhoU0RnYlA3RWRYT3p1ak40eTB4bW5udWNCVk9kL0FQWkJGYURiT1MvTE95RDV1NjJkTGFRWXZOanMzdDVueXY4N0xiNVhIeDltVFU1a1dHRTZOVHZudFV3Q2twQ1V4T2lPV1R1bDVuZlhxNEFZTTNscUdtV3lrVzluQnljb0tpVUZuZm1JSzh5SER1R2pOQ0ZqRjdzTHJjdkZGWnk1cjZacVlreEhKTHdURDVXQWU2VFB4eGZ5bTM3ZHpQbVJtcExNMU9KOEw3SVhGY2JEU1BUaXJrcTRZV25qdGNSYlBOVHBQTlRwSkJqMXVTMEhwelluMExrZzNsOThicWJpdjM3am5FSFlYNWZGemJSSnhPeXp2VjlkeGE0UG5JNVpBa09hdTI1enovVWxURzdvNHVBUDVhVk1iZkpvK2gwbXpoandkNkl4c0VBb0ZBSUJBSUJBS0JRTkNMRUhRRG9GS3JBb3F5UjgxUjdGTjFMTVl6eE5oYk83RzNkcUtKQ2xjVWhuUGJIYmh0RGtWK2JBL1d1aGE2eS96ekhMTXVQWU9JUFAvaVBrYzN2ZzRTWms4TXVsNXl1ZW5ZZWtCZWJ2aGdIWkhETWpHa0tkMkEzZVYxVkR6N0hwTFhEV2x2YnFmc0gyK2pUNHFUb3lMY0ZodWR1dzRSTjNWTXdHTzFiZG1ISzRCTEs1QzdXeUQ0VCtMNTBrclpDWnlnMXcwbzZIN1owSUxWV3lTd0lDYUtVZEdSL2ZZZmlBcXpoZWNPVndWZG54RnVDQ2pvVnBvdC9LWEk4eEZsaHMrWVRVNFhMc2tqMmk1TVMrTFN2RXhaZ0xXN0pkWTN0ekl2SlFtTkNqNnNhYURleCtsL3NvL1R0TWdZdU1DaGJ6RzBDck9GWXFOWnNiNm0yMHEzMHlVTHVoS3dvYm1OMXlwcWFiYzdPQ005bVN2eXMvRjlNNHlKaWVLQkNRVThjcUNVajJvYjJkRFV5blVqY3BubWpVMVE0WEczOXJDLzA4amVEaU14T3Ezc21ENXNOSE8zTjY5V3ExS3h0YTBqNFBoRG9hdVA2TnJoOExpZHJ4K1ppOG5wNVBZZEI3aDUrMzVVS3ZqbHFHR004SDZBYTdjNytFZHhCZE1UNHhnYkc4VWJsWFZNU1loRnExS1JGbTVnUmxJOFg5UTNENWhSZkt4NGFIOEo2bjRLcVJrMGFsNlkzdnZSYjJWcEpkODFCODh5aGw0UlhTQVFDQVFDZ1VBZ0VBaU9CaUhvQ29hY2dydXZRaFBWbTluWS9PVVdHajdhOENPT3lFTjNaWDIvNit0V2ZhM0k3blZaYkZRODl4NGo3bGdoUnpOMDdqeEU5V3VmQmN6c3RiY29CWkg2RDlZUm1aK0pMaUhXcjErdzY2SFNCb2gyK0c0UDllK3Q3WGZzUTRYN09McmhUaWpJT1c3SCtrOGhlQ21xbnc1M0ZBNlhpenY1T2kyRDhVNTFQZTEyVDNicFJUbnBmb0p1VVplSjIzWWU4TnZ1Z1FrRlJIcUYxVC9zSzZIRDRjRG1jaE9wMFhCQmRwcGYveDZpQXNTakFPUkhSWEQzbUJGSVFLeFBueEt2d0RvdU5wcHJoK2ZJOHAwRVBGMVN3YWFXZHRiVU4zTjJSaW9mMVRZU3JkUEtMdE1ldDZ2VjdXWkhtMytPNjZqb1NEbWZGMkJOdlg4a2cxT1NlS0dzaXZ2R2pXSnZwNUhYSzJvNWJPb21UcWZsenNMaGNyYXQ1MXFaR1JZVmprR3RKaTh5bkQ5Tkt1VEZ3MVZzYnUzZzBZT0hPU2twbnF2enMrbHdPUG13dGplRzRQM3FCdXF0TnJsd1hLQXhwSWNibUpVMCtJS2JIOWMxMG1iMzNBOHFQTVhQbHVkbEV1ZTl4akZhTFlzelU5bmZhZVNtVVhuRWVOOXhsV1lManh3czVjN0NFZVJGaHVNRzluWVk1ZmlOU0kyR2EvS3ptWitTeURPbGxYS2hzZU9CVHFWQ3B4NzQ0NXFtei8ydlJvVjZnR2Npekh0UGQ3dGMvZllMaGVRd1BkTVQ0akV0bkRwdzV5RWl4dWQrMWdWNTFnUUNnVUFnRUFnRUFzR3hSL3pmK0UrTTVpKzMwTHAreHhGdm4zRFNSRkxQbXVYWFh2dldsM1R0S1RtaWZicnR5a0l6OUhHWlNzNmovOE4xS0xEV3RmaTFTWFlIM1ZXTk5IM3hQYVlBbWJaUm8zSXhIYW9rOW9RQ3JEVk5tSXFyVUdrMUlSVmhjM2FaS1huMFZaTG1UeVZxVkE1cXZZN3U4am9hUDkza2wrZmJnOGFuNkpBOFJvZlQveHIvRi9ENEhjdCs3Q0VjZHk3Y2RPVFA3a0NFYXpSeWJFQVB2bFA5d1NOQTlXMERaR0V5RkFhVEtRb0Q1NGRiM1c0a0NXNGJuUTk0Q3BDOVVGYU5iNnBDcmNWS20vY1pTRGJvKzQxb0NFWk50NFVvclJhTno2bGFYVzdlcS9aODZObmJhZVN0cWpvdXpzbkE1bmJ6VkVrbG0xczhic3RLczRVblN6enZoMDZIazA5cW16Z3ZxM2NNYjFYVzBlM3lkMTc2NXMrYVhTNDJCQ2hJQjdDLzA4U3ZkeDJrd214QkRjeFBUV1JGWHBhaU1OcTZwalpXbGxZd01qcVN1OGFNSUVLaklWYW41YmJSK1d4djYrVEZzbXErYTJsblQwY1hzVHFkZkM5a2hCdVk3WFVTai9RUjB4TU5laTdLOGN5Q3FPMjJFcTNUY21wYWI1WnhxR3h1YWFlK3FURVFBQUFnQUVsRVFWVE9ZaU5CcitPdU1TTVVBcllFckcxc0pjbWc1KzR4SStUMmJwZWJMYTBkTEV4Tnh1cTlibXJneHBHNTNMTzNtS3Z5czJXM2NYNVVCSTlNS3VUSjRvcUExMCtyRHUyZUR0Tm8vUG9GMmc1Z1NYWWFGMllQZm9iSXowZms4UE1Sb1gyb1dyRjVGOWFqZE92T1NJampzbUdaTUN6enFQWnpwQ1RIUlZGYUhiZ1FvRUFnRUFnRUFvRkFJRGkyQ0VFM0FDNkxEVWRINE9tekE2R0xqU0xZREUzSjVWWTRRQWMxSnUvMGZMZmRjVlRpbmp0SXBYQ1h4WGJFWSt0TDM5aUEvbHlmcVdmTXhHbnNqVUZvWExNWlcwTXIxdG9tR01RZnUvcWtPTFF4L1UvbGRuVmJLWDNzTlhCTHVHMTJuTjFXWEtiZ3JpOXRkQVNaRjU4bUw0ZGxwWkM1N0ZRNis4a0pEblRNeG84MzBqaHdWODh4QTV4RHd1eEp4TThjSC9JeGo1YW16NzZqK2V1dHgrMTRncUhocWFuakJ1d3pPVDZHbDJjRWp4MEpCVjhSU2dWeXJxc3Z2czdGd3Bnb1RONlBPaWtHLzRKYzRNbTl6ZmE2NE9zQ0ZDOGJFUlZKbDlPQnllbkNGa0E0RFlXZStJUlluUTZUMDBtOXhjYTNUUzIwMkhyZnB4bmhZVGdraVFhTERYMC9NVGV2VjlheXQ3T0wvS2dJS3MwV2RyWjMrZldKMFdxWjZSUDlzTGF4RlhzLzJiOVZaZ3VucENTd05EdWR0TERlNitTVUpONnVxdWY5R28vanRxakx6TDE3aTdsOWREN3AzbjVURW1LWkZCL0xwcFkyUHF4cHBNb256emN6UEN5Z09KbWcxOG50VzlzNjJkUGhmdzZEb2NQdUlOSkhnTzUwT0hteXVJSUtjemZQVEZObWtVZG8xTEtZN0V1U1FjL3kzQXdlUFhpWWN6TlRXWjZYaVJvd09aMXl4bTVmRnFZbUtZcnFCZU9COGFNR2QwSS9DWDdjS0NaUjZsVWdFQWdFQW9GQUlQanhFSUp1QUpvKy81Nm16NzhmOUhhUkk3UEovMlgvcnNQeUo5L0MxdFIveHQ1UEhYV2Zna0w5Q2RDUkk1VnVwdGFOdTdIUlN1MWJYdzdxbUpuTFRpVmhWZ2hDbFFUNXY3bzRwSDJxZ3JnV1J6OXcvV0NHcHNCNG9KeXFmNjRPdWw0WDcxOGhYYVZSSDlkczNXQ0YzSWFhWGNYVngrVTRncUhseHExN0ZSbTZ6MDd6LzloZzhMbGZlNXkzL2FIM0VZVWRBVVRQWHhkNjlyR3JvNHVIOXBleVl2T3VvUHRLRHpmdzZLVENnT3MrcjIvbXdweDBJclVhUmtSSE1DSzY5LzJqUnNVSjhURUE1RWFHYzBGMnVrS1FEWWJKRVhnR3dvSzBKTmtsS25tUEhZak04RERtcENRd0p6bUJKSVBTb2Q5cWQvQlVjUVdIVGQwS04ybXoxYzU5ZTR1NVpuaU83R1RWcUdCT3NtYy9oNHhtZm1qdDRJZldJOHZGTFRWMTg2Y0RwVUhYLzIzeVdJVjdHRHhGMWo2c2JlU2EvR3oyZEJqNVIzRTVIZDZQZWJ2YU81bVM0RitFMGlGSkdCMU9URTRueVFZRDRSbzFKeWNuc0thK21ROXJHeWsxbWJtbElKOFhEbGY1NWZRZVMwcU1aci9pZFlQaHBLUjRZcnh4QkExV0c3c0NDUDdPSWFoRTEyNTNZSGE2a096SDc5cEVoT2xSZXo5MjJFWEJPb0ZBSUJBSUJBS0I0RWREQ0xwRGhWcEYrbmx6KysyaTBxakp1R0FCNVN0WEhhZEJIWDlVT3EyZmFjZ1ZKRjdneDBDbFZxSHVVMDErc0J6TjlnTkZOWVNsRDM3SzgwK1ZYLzM1M3ovMkVJNDdLVmNzK0xHSE1DaGl0RnJVS3VVakhhdlR5UTdjbUQ0Wm1uRTZMZDB1bDhLcEdRcStibGhMQ05taS9VMVZ0L1d6TGs2blkwcTh2N0FZaVBRd2creUE3WTl5ay8vTUJoVW80Z3YyZEhUUllQVi9EODVLaXVlV2dtRkI5NTJvMTNIdnVKRWhqZGVYZ3VoSUNxSWpPVHN6bFQvc0xlYjFTazk2OCtqb0tGbFliYkU1K0x6Qk0xMiszbUlqM3VlOTVuUkxzaGdiaUdCUzVOckdGalFxRlovV0thZmh2MWZUUUttcG0yYWJqVmFiQTcxYVJZZkRTYmZUaGRIaHhPeHlzU2d0bWJNeVUzamhjSlZjT0c1L3A0bGZiZDhYTU03aVdMS3p2WXVEWGFhUU1xSURNVG9tU240MmFycXR2RjFWcDFodmRyb1lpalBhMk5MR3hwWTJtdjcxOVJEc0xUUmUrY05WNUtaN0NvVzJIdUZNSm9GQUlCQUlCQUtCUUhEMENFRjNpRWc3ZXc3aDJRUG5Pa1lWNXBHOGNEck5YLzF3SEVaMS9OSDY1Q2YyTU5pSUNIV1lIdlVnaTYyb2ZpTEZXWndERlBZSnp3eGN0TWlYN29vNlhPYmVhZW1SdzdOUSsyVHZXbXVhY0hSNi90RFdKOFJnOEJHSlhkMVd1c3Q3eFFXMVh1dm5raGI4TkhteHJGck9JKzBoVXF2aGltRlo4bks1MmVJbnRnSE1TMDBNbUkzN3lLVFJKUGR4amY1dDhwaWdZM2grK2dUZXJxcVhoVEEzVU9FamVNYnJkUXJoc0lkWUgxZC9YNUVZOEFwNkVsYVhtelBTa3hWWnNIMEpENUtMZXF3d0JjZ0luNUlRcTdodXdkeWVtMXZhV1pxVFRsWjQyREVaMjN2VjlWUmJyRlRYZU40WFoyVklzcURiYnJmelFVMGphaUFsektENHZSVEVSUExHU1NjRTNXOGdvVk9yVXFGR3hUY05MWVQxaWVHb01sdW84bm4zdlRwemt2enpxdXA2UHF4cFpFTnpLNXRhMm5DNkpjWDJiZ2w1T1pDUXY3ZlR5UG9tLzJ6ZHZ2ZjBXMVgxdFBTSkhPcjdmUGh5L1loY1pvWGcwQjZJcVFteC9QTkU1ZXlSTzNjWFVSYmdRNEJBSUJBSUJBS0JRQ0FRaE1wUFF3WDdEeWQrNW5pUzUwL3phNWRjYnBBa3Z5bnNhV2VmakwyMWs4NmRoNDdYRUk4Ym1raC9ZU0ptVEQ1ZHV3TVhYTE0xdE9LeTl2NlI3YkxheUZneTc3aG14aDVQZXJLUUE2SFNxSW5JVStaS3VycXRhQ0tVMTdSaDlRYk1wYjF4QmFQdXVrSWgyalovczQyT2JRY0FTSnh6QWhsTGUxMmh0b1pXS3A1OVQxN1dKOFZSY084MVIzWXlndjhvTmpXM3lWRUlQU1RvZFFyQnFzVm01OXVtVnI5dFI4ZEVEYnJZV1REU3czdGRyVTFXRzNmdTdzMmN2aWduUFdDZWE2eSs5ejlGVXhQaS9LSUhidDJ4WHk2S2R2dm9mR1lreGgzUjJQWjFHdm5WanYxKzdUa1I0ZHp1RXczeGZXc0hiM3BkclgwSjAyajQwOFRSOHJJNWdLQzd5S2NZV3JQTnp2YTJ6b0Q3Y3VNcHFIWkZmalpmTjdTUWFOQ3h3SnNIMitWMGhpVDZoV3MwRlBnSTNIOHZMdWVrcEFSeUk4UDVzc0cvRUtRdmtSb050NDRlUmxHWEdaT3oxNUdySXJCbzJ4ODNqY283SWdGMGFYWTZTME1zUUJZb2FxTzIyeHJTUGIydHJZT0tQaC9VK2o0ZkFvRkFJQkFJQkFLQlFQQlRRUWk2UjBuaTdFbGtYTGd3WUcyU2xtKzNJemxkcEN5YW9WeWhVcEZ6K1dKcURIcmF2OTk3ZkFaNm5OREYrV2ZBeGswdHBINzErb0Q5YTkvK1NpRk9IbXZzclozVXJScDRlbXJDekFtRVpTWXIydHhXT3cwZmJ3ajVXQ21ubm9nMlZpbVM5U2ZvUm83TThYTWFXMnViaVJ5WkhmSXhCZjg3dkZ4ZXpiOTlSTWUrWXU1Z2VMYTBrdWRLSytYbEhoOWtnOVVtWjlwRzY3UllYQzZjZlRKdXd6UnFoVE00MVNlbW9LOGpNaGpKUHNYU05DcTR0V0FZbW1OUTc4bm1kbFBYSndJbTJhRG5rcnhNUmR2cTJrYS9majFraEN0akdIeUZVSUMwTUFNVDQyTGs1UzhhbXZzdEh2VzlOK3ZXRFZ5Y2t5RzNsNW02ZVdoLzhCemJIdklpdy9telQyYnd0dFpPTmphM280WitwL1hINlhVOE1tazBhV0VHcXJxdGl2UG9kRGpaMlI1WWhBYVlsWnh3eEhFRVIwdTczY0cxUCt5UmwvdUwzeGlJTnJ1RFpadDJ5TXUrdjZkOUhVYjV2bFlCYzFJUzVFeGtON0NocVMxb0R1NjB4RmhpdEo1M2VaUE56dDRPbzJMOThjd0RGZ2dFQW9GQUlCQUlCUCtkQ0VIM0NGRnBOV1FzWFVEQ1NSTUNycmUzZHRLMDVqc2t0MFRjMUVMMGlYMXlHOVVxc3BZdklqSS9rOXBWWHlNTk1wYmdpRG5HZjRRSExPcWwwNUo1MFVLTVJSWEg5TmloNERSMjA3cCtaNzk5d3JOVHlUaC9ubDk3eC9hREEyN3JTOHFwSi9xMStVWWw5Q1Z1aW44aEoydWR2NkNiZXVZc25EN09QVjE4akdKOTBpbVRpWmt3QWdCRGt0TEphRWhOSU9lcWMrUmx0ZUhvOG9RRlB4NFdseHZMRUdXTFNnVE9SZjNEUG8relBzbWc1K0VKQlRqZEVpdExLeWpxTXFOVnFUZy9PNDF6TWxONXM3Sk9ka25lV1RoYzNyNXlnSWlSSG5JaWxGRXRvL3FKVkhpc3FDeWtmUTZFWHExaVFXb1NGK1ZrS0FwOHJXMXFwY1NiNFJxSTNENWo3UnU1Y0ZwNnN2eDl6eUZKZk5QZzd4N3R5N0ZJaUIxb243NlJFRkZhRGI1QkhQVVdHMCtWVlBwdjVHVktRaHk2UGpOUFRBNm43S0llaUFTZmVJZHVseHRyQ0xuSkFHNGtKT2czMzNld0JMdE9YelcyOEZWanI4TzUzbXJsa2x5UDhOOFRDUEZNYWVCck5ESzZVQloweTB6ZFFmc0pCQUtCUUNBUUNBUUN3WkVpQk4waklHSjRKbGtYTDhLUW1oQnd2ZVIwVWZuaWg3aHRuajl1cS82NW11RzNMdmVMWGdDSW56R09xRkU1MUgrMG5zN3RSWDdyaDVwQWdpc0FSK0Z5OHNXUUV2aWF4SjVRZ0NFNXRPbTRib2R6MExtN0FUbUNLdUtHMUFUeXJyOEErbVJBSWtIckJ2L3B2a0ZScTlCR1IvZzFCM1BvYWlMRGladGMwT2VZRXQyVkRTVDI2UnM1b3Y4cHd1RzVhWVRucGdVOVR1eWtVZjF1THhENEVxUFQ4bjlqUjNqeWI0RTdDMGR3OC9aOXpFMUpsT01UYmh5WlM1Uld3K2FXZGliNWZHQTQxR1ZpYkd3VUxrbENvMUlGTEVpbUJuSURaRy83TWpNcG5qcUxGWXZMamRQdHhpVkpmZ0swQ2xDcFZLZ0J0VXFGV2dVYWI2NXJwZGxDbDlOSmpGYkw2SmdvVGtpSVlVWml2RUxJQlNneG1ubmhjQlhnaVNOSUR0TmpjYm13dWR3NEpZbXNpREF1emxXNmVlc3N2YyswWHExaVhrcnZFL3RkY3p0ZHppTVRIMGRFUlhMLytJR2YxYjU1dGYyUkdDQy8yT1Iwc2EyMWt3U2ZqenNaRVlaK2k3V0ZhL3lQK1VKWk5TK1VoVGJiNHAxWmsrV2ZWOWMyOEc1MVEwamIvWmg4V05QSTVQaFlDcjB4RHFla0pMQ3YwMGk5eFVxaVFZL043YmszTXlQQ3lmSVIvUWYvWHlHQlFDQVFDQVFDZ1VBZ0dCZ2g2QTRDZlhJY3FXZWNSTnlVTVFFakZnQndTMVMvOGduV21sNi9rNlc2a2RxM3Z5UnIrZWtCTjlFbHhKQnorV0tzQzZiVDh1MTJPbllVSVIzRjlPbGdxSFJhWWljR3JwamVJejRmTFdFK1dhNSs2N0lHTHZnRlVMZnE2NUJpRVlhYXVHbGp5THh3b2FMQVdBOXQzKy9CV2hlNHNGRWc5QWt4L3FJdzRBd2k2Q2JObStJWHQ5QmRYb2ZUTEFybkNINDhrZzE2N2hrM2tuUnZqSUpUa3ZoclVSbEdwNHVQNjVvb2lJbml4TVE0Vk1EbHc3STRJeU5GbnBadWQwdnM2dWppN2pFakdSM2o3N2p0bWM0K0pqWmFGZ2c3SEU3VzFEY3BvZ2VBbzhvNWxZQ2YvN0NIaHljVTlGdE1iV3RiSjA4Y0tzZnVqWlNJMStzVVVRYUJLRFYxSzZiUHowcEtVSWpFbnplRS9zN29TNVJXTTJTNXh1QXBXall6U2ZuQmJVK0hrU2RMS21pM096amRKL2MzUnFzZGtvSmcvMDFJd0JQRkZUeDJ3aGpVd0d1VnRYemIxTXFTckRTVzUyWUUzYzRrNGhVRUFvRkFJQkFJQkFMQk1VQUl1aUVRbHBWQzB0d3B4RThkQStwK0lndmNFdFd2ZjBibnJtSy9WZTNmNzBNVFppQTl3RlIrMytOa1hYb0c2ZWZOcFhOdkNaMjdpakdYVkljazdxcTBHcElYVHNkbHR1QTBXWEJaYkVoT2wyZGJsYWY0VmZMOGFYN1Q4M3R3OURQRmVEQkU1QVIyaHY0bkV6MDJuNVRUWmhBeExQQWY1WTRPSXcyclE4L09CWWdlSGRqZDVncFE1RWlYRUV2eXZLbCs3VjE3ZytSblNwTFM5dFgzbnZSZDc3RXRLdGYzeVVEdDk1NFcvRTh6T1NHV05LK1lLd0ZQbDFTeXQ5TW9MejlSWE03OTR3c1lFZVZ4by90K3d2aSt0UjJMeTgzK1RtTkFRZmRnbDJjL05yY2JtOXVOUWEzbVlKZUpkNnNiY0VrU3kzSXlaSEg0YUNneG1tbDNPUG0wdm9sZlJmcy9sNjEyQjI5VzFyS3VxVTNSWG1PeDB1MXlFYUh4bjFrQkhzSDZYMzBjcWI3RjBNck0zZjFHTnh4dm5KTEUzczR1NXFVa3lzWFkzcXY1ejNmRy9pZlJZclB6V05GaDZpdzJPUi82c0tuLzMvRytUbU8vNndVQ2dVQWdFQWdFQW9IZ1NCQ0NiaEEwRVdIRVRoeEYvTXh4Uk9RRmQ5LzA0TGJhcVhycEk0d0h5NFAyYWZsMk8yNmJnNHlMRnFJS01HVlZQblpVT0Freko1QXdjd0tTdzBsM1ZRTWQydzdTdG1sMzBHMGtwNHY0YVdQUWh4aHIwSGRiV3dnNWp3TVJucDJLdWsvQklFZUhNV0NodEI3eXJsdUN2YTBUVjdjTnQ5MkI1SEFpdWQxSUxqZElFbEpmOFZIbG1WYmRJMVNxVkNwUXE3My9WcUZTcTFHcDFaNmZOWjZmcTE3NUZJZHZsWG0xaW9pY2RHSW1qQ0J1Y2dHNkJQOXA0RDI0N1E0cW5uMFBWNGhab0FEaHVlbWtMcDd0MXk3WkhkajdWcnRYcThpNS9Ddy9keTV1TngzYml6Q2s5dzFjZ0xKL3ZLMG9KRGZxcmlzdytEaWpxMS85akk1dEJ3QkluSE1DR1VzWHlPdTZ5Mm81L1BpYnZXUE5UbVhFcjFmMEdlaUFweWo0SCtIeittYTZuUzV1SEpuTEM0ZXIyTkNzRkQzdGJvbEhEcFJ5NzdoUnZGdGR6L2N0N1Z5WWs4NTVXV204VzEwUFFMSFJCSUJMOG9pM0xUWTdheHRiMk5IZUJYZ0UxejhlS09XdU1TUFkwdElPd0FjMWpXeHNibWR1U2lJam95TkpEZE1Ub2RHZ1U2dlJxVlZvVko1L1FwRjdkM2lMZTIxc2JtZEpWaG81RWVHNGdRT2RScjV0YW1WVGMzdlE0bFlseG01NWlyMVRrckM3M1hRNW5KU2J1bGxkMjBDVmorTitSRlFFdzZONlkxYldETUxSSDRnOUhVYitmUER3Z1AxeUlzTjVhRUxCZ1AwQW5pK3RJajBzakE5cUc5amU5MTNrd3lHam1mdjMrbitZN09IWjZST0lEaEFoOUwvQW5qNEZ6aXFDL0xlaHhXYm5xOFlXdnZQZTB3S0JRQ0FRQ0FRQ2dVQXdsQWhCTndCcGkwOG1hY0cwZmtWWFg2eDF6VlQ5NitPUVJORzJ6WHV3TmJXUmZmbGlkSEVEVDZkVjZiUkU1S1pULzk3YUFmdWFEbFdSY0FTQ3J2RmcrWkJFUE1TTUgrN1hWdmYyVjhTZk5JR1ljZjdyQU5SaGVzSXlrZ091R3dvYzdVWWNiWjNFVGhwRmVHNDY0VmtwUkF6TFFCMGdTN0l2cm00ckZjKy9qN1ZXS2N5a256ZVhtUEVqY052c3VHeDJqeEJ0ZHlKSkV2ckVXTUt6VXdQdXI3dTYwVThzVlJ2MEFRdVRkZXdvd3RGaERDam9IZzNhNkVqaXBvM0JiWE9nMHFoSm1qdkZyNC9MYWh2U1l3cCtQTnJzRGk3Y3RPT285ckdodVkyRFhTYlprZGlYVG9lVDIzY2VrSmZmcXFwbmJXTXJUZDcrTzlxN0JoekQvazRURCs0dm9kVFk2MkJ2c2RsWjVSV0YrNk1uTTdmSGpLNUNLZlRhZmZMQm55bXRJbEd2WTMrbkVXTUk3N3dIOTVjTTJLZUhNSTJHZDd6amxTVFkxTkkyd0JiKy9MdXFqbjlYMVExcW0yS2pPZVRmc1VPU3VHZnZvWURydm1wb1liM1hwZXlXSkJ6OVpKQmZ0U1g0eDhWUU9OcDdNaFNlS2EwOExzWEl1aHhPTHY5K0Z4S2V5UTl1U2NJWklPTlpJQkFJQkFLQlFDQVFDSVlTSWVnR29HWDlEdUttalFsZVFLd0h0MFRMdDl0cCtIakRvQVJSOCtFYWl2LzRFaG5uenlQK3hIRUQ5cS8vNEZzczFZMEQ5ak1WVjVJd2UyTEk0d0JBa21qKzhvZkJiUk9FaUR4bHNTQWtNRmZVWVNxcEl2ZXFjNGtxekJ1UzR3eUdyajBlUVNZc0k0bmtCZE5DM3M3VzBFcmxDeDlnYS9KM1YxbHFta2lhN3grUk1CQ3RHLzJMcXJrdE5zcWVlSXY4bXk3cXpSaVdvUG5ycllQZWZ5aG9veVBJWG5GbXYzM3NiVjNINU5pQ255N0J4TnhnTkEyeVAwQlIxNUhGRTdqeGlHaUE5NE5KY0NtdHhHZ21kSWwyY096ck5QNmtwOWM3SlFtbmEraXoyLzhYNkhZTlRWRlJnVUFnRUFnRUFvRkFJQWlWME10ai93L2g3REpUdm5JVkxrdHdwMkozV1MwbGo3NUMvUWZmSHBHNzFXMnhVZlA2R2tyLzhocW1ROEZkUkYyN1MyaGR2ek9rZlhaWERqNFBzZjdEOVhSWERNNFJGb3lxVno1UkZBNnoxamJoTWxsdzJ4eVVyMXhGM2J2ZjlIdE5qd1ZkK3p4VGxwdSsyb3F6MHpSZ2Y4bmxwbW5OWmtyKzlISkFNUmZBVkZJMTZIR1lEOWZRdVNPd004N1ZiYVhzeWJkbEozRGI1ajErcnVDaHdscmZnc3NVUEQ3QzFXM0ZWRlJ4VEk0dEVBZ0VBb0ZBSUJBSUJBS0JRQ0E0ZW9TZ0d3UmJReXRWTDM0SWJxWHp4bHJiVE9WejczUDQ4VGNWNHVXUllxbHFvUHlwZHloOTdEVTZ0aDVRaU1PT0RpTTFiMzRlOHI0YzdWMDRqZjVGdC94d1M1aExheWgvNmgxYXZoazZKNmpMMUUzWkUyOWhyV2tDb0dPWFVzQnNYYmVEZzc5N21xcVhQNlp6NXlHc2RjMUlkc2VRSGI4dmJyc0Q4K0Vhd0pOZjI3aG1jOUMra3NOSjY0WmRIUHJEOHpSK3VzbVQ0UnNFWjZjSlIzdm9UanhUVVNVVno3N25tWWNkQkZlM2xiS24zc1o4dUlhR0Q5ZUZ2TzlCSTBtWVNxdURycXY5OXhkREVyOGhFQWdFQW9GQUlCQUlCQUtCUUNBNE5vakloWDR3RlZkUis5WlhaUDdzTk13bFZUU3YzWTV4MzhCRmFvNEVTMlVEMWE5K1N1MnFyNGtaTjV6WVNhTm9YYmNEbDAvUm5WQW9YN2tLVFpnZUpKQWtDZHlTOTk5dUpMY2J0ODJCbzlPRTVIQWVrL1BvY1pzT3UyRXA3VnYyKzYyWG5DNDZ0eGZSdWIxSWJsT0g2VkhydEtqMU9sUmFEU3FOeGxQUVRLdnhGRGRUcVQxNXhuSVJOTysvZS80QmVrSXpWYXJlOUV5bjJhb1FKOXMyN3lWNTRYVDBpYjFGMEN5VkRiUnZPMERIOW9QOU9sZjdZaTZ0Sm5iU0tNL3hKUWtrQ2JmTGMzM2RWaHRPb3hsYlV6c2QyNHNVQmN6NnZYWW1DMlYvLzdlaXpXMXpZR3RTWm5HNkhVb1J2UGlSbDFHRWh2b1VrbXRkdjFNWjlTQkIwcnlweEU0YWhlUjA0VFIxNCtnd1lxMXBwblhqcmlINVNDRVFDQVFDZ1VBZ0VBZ0VBb0ZBSURoMkNFRjNBTm8yNzhGWVZJR2ovZmpraXJvdE5qcTJIcUJqNjRHQnVnYWt4eDM3WStMcXRsTDZ0emY4M00zQmNGdnR1SzJEejl3Y05HNDNEUjl2SUdac1BxYmlLa3lIS2dmbHRQV2wrdFZQcVg3MTB5RWVvRC9kWmJVVVAvalAvanRKVW4reG9RcUJGNkIxM1haYU4rdzhacUsrUUNBUUNBUUNnVUFnRUFnRUFvSGcyQ0VFM1JBNFhtTHVmeFVoaXJuSG03N3U0UDlGSkpjYlJCRWZnVUFnRUFnRUFvRkFJQkFJQklLZkpDSkRWeUFRQ0FRQ2dVQWdFQWdFQW9GQUlCQUlmaUlJUVZjZ0VBZ0VBb0ZBSUJBSUJBS0JRQ0FRQ0g0aUNFRlhJQkFJQkFLQlFDQVFDQVFDZ1VBZ0VBaCtJZ2hCVnlBUUNBUUNnVUFnRUFnRUFvRkFJQkFJZmlJSVFWY2dFQWdFQW9GQUlCQUlCQUtCUUNBUUNINGlDRUZYSUJBSUJBS0JRQ0FJa1pqSXNIN1h4OGRFSFBVeDlGb05Vd3B6bVRBeTY2ajNkU1JFaHV1SFpEOVJFUWEwbXNIL3VhSFhhWWZrK01jYnpRRG5xdGRxanROSS9ydFFxMVRvdFJweC9ZWUF0VXBGZmxZeWkwK2VRRlM0d1crOVFhL2xvbE9uTW12aWNCSmlJbitFRWZZU0d4Vk9WSVQvR0ljS3JVYjlrMzNYQ0FRQ0FZQjRnd2tFQW9GQUlCQUlCQ0V3YTlJSTdyejhkTlo4dDQrbjMvbldiLzJNOGZrOGVPTjVmTEp4TDY5OC9CMnRuV2EvUHRlY041dldUalB2cjkwWjhCako4Vkc4OXVBMWhPbDFsTmUxY01Ydlh3bzZIbzFHelhPL1c4R0k3QlErMzd5ZmgvLzU2WkdmbkpmOHpDU2UvZDBLRHBiWDgvcG5XOWl5cjF5eGZ1VmRsekltUDUwMTMrM2pqeTk5SnJmcnRCb2NUcGVpNzRNM0xtSFNxR3hXZmIyTko5OWFHL0I0ZXEyR0wxZmVCc0M5ejN4SWZIUUVWNTA3bTNlKzNNYXJuMzRQd0pKNUozREw4b1ZCeC96NEcxL3gvdHFkbkQ5L01yLzYyUUlBenIvajZZRFgzNWRmWDdhSTVQaG9QbHEvbXcwN1MrVDIyS2h3VnYvdEpnQmVlSDhENzM2emc3L2ZjVEdmZmJlUEQ5YnV4QzFKQWZlMzhxNUxTWWlKcEtLK2hidi84UjcyUHRmajRadk9Kek1sanUwSEszbmkzOTlnZHpqN0hWOWZmbm54ZkpZdW1BTEFEWDk4alFObDlZUGFQajh6aVJmdXVYeEE0WG4xdXQwODl0b1hnOXIza1JJVmJ1Q1RKMjRHZW4rUGZUbDM3aVQ1OTcvc3Q4L1MwTm9WOHY0emt1TjQ1dTVMaVkwS0IrRERkYnY0NjJ0ZkRzSElROGYzSEwvOC9nQVB2dmhKU052MVBHdEh5dStlZXArTnUwb1ZiWE1taitMKzY4OEJ3T0YwOGZubS9ZcjFVOGZrOFl1TDVnRnd4K1B2MExhLy8yZG9LSWlPQ0dQRldUTm9iamV4NjFBVkpkVk5BTnozODNPWVBEb0hsOHZOT2JjOWlhbmJCc0I1Y3lkeDJzeXgzTHZ5UTFvNlRINzd1Mlg1UXBiTU80RkRsWTFjOStBcml1ZjUxNCt2NG9mOW5uZmE0cE1uY09zbHAySzIyTG5sc1g5VFhObDR6TS8xeFhzdlowUjJDczN0SnBiK1p1V0EvWDkvM2RuTW56YmFyLzMrNXo1aTI0RUtQdmpyVFFQdVkvMzJROXozM0VlS3RpWHpUdURHaStiUjNHNWsrZDNQSzliZHNIUXVGeStheHNIeWVxNS8rTFVCOXk4UUNINDhoS0FyRUFnRUFvRkFJQkFNUUd4VU9IZGZkU1pSNFFhV25UYU4xazR6YjMyeFZWNGZidEJ4NnlXbm90TnFPRy91SkhSYU5ZKysvTGxpSCtmTm5jU0tzMllDVURnc25UKy84cm1mQ05yY2J1TDd2V1hNblZMQXNJd2tKb3pNWWs5SlRjQXhYWFBleVl6SVRnRmczdFFDNWt3ZXBWai95WVk5TkxVYk9YLys1S0RuZGV0amIxSFgzQUY0bkxIM1hMTVl2VTVMZmxZeXRjMGRKTWRIazVFY3grN2k2b0RieDhkRWNPa1pNemh0NWxodS85dmJzaWlpVWtGQmJpb3FGUndzYndoNi9MNDB0aG1KaWdqajlKUEc4Y25HdmJSMWhTNG9xVlVxK2VmQWttc3ZDVEdSbkRaekxIcXRCclZLcFJCMHJYYUgvTE5PcCtHaVU2Y3lLamVWVWJtcG5EbDdQSSs4OUJtbFh0Rko3cWZWa0orWmhFNnJvYjZsdzAvTVRZaUpaSEpoTGhxMWltNnJmZEJpYnQvek81SnQ3N2hzMFlCaTd2RkFyVkl4dVRDSDZNaHd0dmI1WUtCUnF6aHo5Z1RXYlQ5RWw5bDZWTWVKalFybmtac3ZrTVZjZ0NtamM0bVBpYUM5cTd2ZmJaLzd2OHNveUUxVnRMa2xDYlBGUm5sdEMxLy9jSkNQTnV6QjVYSVBha3c1Nllrc1hUZ2w2UHJ5MmhhMkg2d2MxRDRIUXFmVllQQTZVZmVVMW1DMU93alQ2emhsU2dHYmZBUmZrOFhHcklrakFMRFlIT3c2RlBpWkgycE9IRCtNWmFkTkErQ2hGeitocExySisvNUlBNkN1cFZNV2M4Zm1aM0RySmFjQzhQdzlsM0hYUDk2anFLTDMvZktYV3k0a0x5TVJnT3pVZVA1NjIwV0tXUUxYWFRDSFNRWFpQUGZlZXFhTXlRUEFabmRRVWhWWXpKMDVZVGlQL1BKOHYzYTcwMFZMdTVIZHhUVzgrZmtQVk5hM0R1cWN3OE4wL2Q0SHBtNGJhNzdiMSs4K1ZDb1ZHdlhBN3dTMTJ2K1oxMmpVWHRkN3J4d1VFYVluSXptT2hGaVBNMXVuMWNqL2ZlbWhxcUh0aU41ZEFvSGcyQ0FFWFlGQUlCQUlCQUtCWUFBNlRSWWVlUDVqSHZubEJhaFVIaGZUNFpvbXRoM3dpQzgzTFp0UFdtSU1BUHNPMS9LMzE3L3kyOGU2SGNXY09Yc0NCYm1wTEpvNWxxeVVlRjVhdlluUnc1UXVQSnU5OXcvbWE1ZWN6QS83SytSbGk4M09xcSsyTTNkS0FjdFBudzVBbDltS1FhY2wzS0JEa3FETGJBSEE1WFlUSFdHUXh4VUlYN0hqTjVjdElqOHJHWmZMemIwclB5UWhKcExIYnIwUWg5UE4xWC80Ri9VdG5YTGZoTmhJYmxtK2tMTm1qNWVuTFQvOGl5VmNkdTgvZWVVUFY1TWNIeVgzdmZmYXhkeDc3V0lBM2xqekEwdm1uUkJ3TFA5MzlWbTQzQkpxbFlyaytHaWUrdTF5ZnViakhuTzVKVzU0K0ZWNWVlWGRLOUNvVll6SnoyRHFtRHd5a3VQa2RiKzk0Z3lGV0g2d3ZKN1h2STVmZ0lzWFRVT3YxZUJ5U3p6NTlqZUtjZGpzVGlUSkkwcnJkVnFlZlhjZEZwdURhNWFjVEhwU0xHYUx6Vy9zby9QUzBIa2pBYjdiZlpod2d3N3d1Q0NkTGpkbnpCb25peTk5WFpHKy9PWFdDeGszUERQZ09wMVA1TURqdDE4YzFDbjgvUHZyZWZmckhZcTI2NWVld3RqOERCeE9GMWZlOTVKQzBGU3JWZnpyL3F0STlBbzVmY1hxb1VhalVmUGdqVXV3Mmh4Y2R1K0xpblhUeGc3ampoV25jZjc4eVZ4NVgzQjMra0JrcGNUejZDMUx5ZlRlRTZYVlRZeklUaUVyTlo2LzNiNk11Lzd4bnVKK0RnVzFTa1YwUkJnVFJtWXhZV1FXSjAwY3daMVByQ0xJcnlFZ0JibXBma0t4TDU5czNDTUx1c0RXeEc0QUFDQUFTVVJCVkI5djJDTzdTWDBwSEpiT2llT0dBYkI1ejJFT0JYR1dWalcwQVI2SDh5K1h6ZmRiUDJ2aWNOazVESERPclU4eWMwSStBQjNHYmk1ZU5OMXZtL2UrMlk3WllnODYvaU5oNXZqaDhzL2J2T2MrSWl0RmpuN1pWMW9ycjk5ZlZzZktWZDl5dzlLNUpNUkVjdTkxWjdQaW5oZGxZYjNub3dsNEJNb3BoYm1LWTQzTVRxRzl5K3o1cUZDUUEzamVuMWVmTzF2UnI2eTJoVysyRmdVZHMxNnJJU001am96a09CWk1IODJkVDd6TGpxS3FrTTg1S3R3UThIZlNRMjF6QjJ1KzI4Y3JIMi9tNHcxN0FBZ3o2SGo0RjBzQzl2LzlNNnZaWDFhcmFQdmQxWXM1b1NCYjBmYVAzL3lNa1RtcDhucy9LUzZLTlUvZVFrbFZJMitzK1VFaFhvL0lUdUhGZXk5WGJIL05IMTZXSGRRQ2dlREhSd2k2QW9GQUlCQUlCSUlCOFJYSHRQOURXWmFqODlJWW50WHJVanBVMmNEb3ZEU3FHOXZJU0lyanJObXhKTVpGc3Zqa0NZREh4ZmZkN3NPY05tT3N2TTJYV3c1Z2R6aHA3K3JtVjM5K2t3ZHZYTUxVTWJsczJWZk91QkdaWEhIMlNVR1AzeU1lOWREV1pXYlZWOXZaZnJDU3hyWXVOdTRzNVlsL2Y4MnZmcmFBOCtkUHBxbTlpNHZ1ZkZidWY4MTVIcUdpcmRQTVRYOTZBNEJobVVrODVDTU1xRlJ3MDBYek9YWEdHQUFlZi9NckRwVFZFeEdtcDc2MWk5eTBCTzY1WnJHOFBjRDBzY1BBZTRxdG5XWSszYmlIRDlmdG90dmF2OWlqVWF0a3NiTXZ2bm1XQnIyV3NBRDlBb2xYaWJHUmZzSk5qK0RWZytTanVpWEVSbkxlWEkrb3ZIcmRMaXJxL04xMWRvY1RnMTVMWm5JY0owOGFpZDNoWk92K0NuTFNFcmo5MHRONGFmVW05cGZWTVhaNEJwTkg1MUxvSThwZnYvUVVybDk2Q2dCdmZMYUY1OTVmejlsekpzcnJyMTF5TWxmMUVaQis4Y2pySEs1cEpreXZDM3A5ZkRIb2cvOFpwOVVvbjgrejUweVVIWkNmYjk1UGRXTzdZdjI4cVFXeW1OdGx0ckptYy8vT3dLUEY0WFR4dzc1eVRwa3lpdkVqbE9MMWFkNTc4TE5OZXdOdWU5TEVFWFFZZThYb3RpNnpuNU4wemdraitmWGxwOHQ1MTE5OGY0Q0gvL2tKTnl5ZHk3TFRwakVzSTRubi91OHlIbnJ4RTc3Zld6YmdlRmV2MzgyaGlnYmlveU9ZUDcyUS9Nd2t3SE9QblRndVA2Ujk5T0J5dWYzYzI3N1lIYjNyUHRtNEoyQ2Y1YWRQbCsvdnI3Y1c4ZVgzQjBJK2ZuOU1LY3lWYzNQVGsyTGxkNGN2WDM2L2Y4Z0YzV2xqUFU3WkxyTlZGbmNuanVwOTU0WHB0WncxZTRLOGJEVGIyRk5TdzRTUldXellVY0xwTThjQnNHN0hJZTc4K3lxV3pKL01ySW5EcVdsczUrOXZmazFrdUo3N2Z1NkptWGpoL1ExczJWL096QW41Y2o1dlhrWWllUmt6RldOYXQ3M1lUOUJ0NnpUendnY2IwZXM4enRYVFR4b241L0QrL0lKVCtQbERyeElxa3FTY0NkQVhxODJ6cnJ5dWhmSzZGb0NBbWNjOWRKaTZhVzVYeGs4NG5QNU9Xa09mOTR0SzVabGRZdERyY0xuY1dHd085Rm9OR28xYXZsZFZLZ2pUZTdaeERlYnJoVUFnT09ZSVFWY2dFQWdFQW9GQU1DQVZkYTN5OU12YzlFUU8xelQveUNNNlBzeWZObG9XdzN6SlNVdmc5aFduK2JXclZTcXVPMytPb20zem5zTzBlYWVwV3UwTzdueGlGUXVtRi9MNTV2MWNlYzZzSXhyWHowNmZqa0duWlVwaEx2KzYvMHFTNDZJQmlJK080Ri8zWHluM0s2LzFpQUV1dDBTdE4xcWhiNkdocVdQeUZOTi9iNy8wTkc2L1ZIbHVZNGRuY1BHaTN1dmdkTG41Zm04Wm4yN2N3OWI5RlR4dzQzbU15RTZsdGNQTVRYOTZuWnQvdHBCWkU0ZXpkdHNobm45dnZieWRzZHZLaDkvdWtwZTFXZzJ2L09FcXdKT2grb1BQRkh5WGUzRFQyZnZENlRNMS92b0xUc0dnMTlKaDdPYUZEelp3eVJrbmtoQWJTWmZKeXR5cEJTVEZSY21DNlp6Sm8veWlMTEpUNC9seXl3SDJsOVV4Y1ZSMlFPSExsN2xUUjVPZUZDc3ZCeXJFNUhaN2hKSTEzKzFqMTZFcVJ1V21ZVFJicVcvcGtQdk1uREJjZmdZLzNiU1hWbTkrYUVTWWdiSERNOWpxZFhQdVAxd25iM1BXN1BHSzMyVjViUXN6Si9RNklnR0ZFL05BV1IyVFIvZUs0enVLS2hXTzhhSGkrNzFsbkRKbEZETjgzSmtSWVhwbVRScUIzZWtLT3QyOEp5TzVoKzBISzJWQk56b2lqRi85YklIOFlRTGczYTkzOE9SYjN5Qko4UFE3MytLV0pINjJhRG94a1dIODZlWUwrR1pyRVUrKzlVMi9lY3M3aTZwa2NXL1YxOXQ1LzdGZnlLSllha0p3OTNzZ3Z0bGFGSEtHYmpEQ0RiMUZDNDBoeEZKczJsVktiVk1IQnAwV2g4c2wzMnZnaWFYb05Ia2MvWUhlYzhlRHFBaVA4QjRUR2NadkxsL2t0MzdldE5ITUM1QWpDeWplU1ljcTZ0bDN1Slk1VXp6UHE4Vm1aMjlwRFRHUnZaRWI1WFV0Vk5hM0h0RjcxMlN4S1VUMmxnNlQvREZ1c1BkQlMwZG9HYnBxbFVwK0Z3WDZ3TlhEbjMrMUZKZGJLYllHZXMvYzkreHFERG90cDgwWXcvSXpUcVN0eTh5dkgxK0ZRYStscExLUmF4NTRtVnVXTDJUYW1EemUvbW9iejZ4YVIxSmNGTy8rK1FZQTNFUDRUaFlJQkVlUEVIUUZBb0hnT05IMHI2OS83Q0VJQkFMQkVWTmMxY2pDRXdzQm1ETjVaTC9UVVFXQm1UOXROQmN2bXM3dm4vbFFubmIvNmllYitmZm5QeWo2WGJiNEpEbE80WmEvL0Z1UkVka3p6VDRsUHBxNDZBamlvaU1VMitwMVdvWmxKTW5MdFUwZERNVHU0dDVjelI0Y1RoZEdzNVV1c3hXMVdrVk9XZ0tMWm82VFhWL2ZiQzNpSWE4d2xaK1p4SXp4K2N3WW44ODlUMy9BK3AwbGpNcnhUQ3ZmZnJDU1RwTUZ0eVRSYmJXalZxa1VZL2JOZEZXclZZcmxRUG01Z1lwRXRSdTcyWDZ3a3JTa1dIbUsvWTZpS2lSSll0endUQXg2clN3T1R5bk1sZDNUSzFldHc2RFRjdG5pbVlUcGRYUmI3VVNFNmYzMkQ1NU15K1lPSXkzdEpwbzdqQUduNjcveDJSWmF1OHpFUklaeCtXS1AwS05TcTdqTW01c3NTZkRCdHp2bDZlR0Z3OUlaT3p3REFLZkw0OHo4ZU1NZUpvek00b0lGVStnMFdYajZuYld5MkppU0VDTUx1dTk5czVPU3FrYjBXZzEvdnZWQ0NuTFQrSDV2R1MrdDNpU1A1K3B6WjNQWllxWHo4SmNYQjUvbURjaS94eDZXMy8yOC9DRmdLTm15cjR4ZHhkV0tlSWU0NkFqMmx0YlMxbWtPbXAvYmJiVXJvaVlzTmdjNnJZWUxGa3hteFprekZSOHJQbHEvbTY5K09NRG9ZV2x5Mi9vZHhVUkhoTW1PK3ZuVFJuUFN4T0Y4dkdFUGIzMnhsYVkyWTcvanR0Z2MyQjFPV2REdEcwOXgxNVZuTUtVd1Q5SG1HMzE4OHVTUnJDcTRJZUMrcjdqdm4zSldiSC9FK0dRQzk0aXgvVkhmMGtsOVN5ZS91ZngwSmhWazgvcW5XL2hrNHg0V256eUJtNWJONSttMzE3S3ZyRTZlbnU5eXVUbjN0cWR3dWx3c21UK1puNTgvQjR2TndaTGJuOEppQys0cVBWSXNOanNhbjV4WFh4RnpJRWV6TDZkTUtWRGM3eU56VWxuejVDMktQZy85WWdrMnUxT2VaYko1ejJIdVhma2hBSGRlY1FZTFR5eGsrOEZLN245ZVdVUXNFRDNSTnVCL0g1d3paeUtYTGZhZmVSRWY0M24zSmNSR3N1clJ3UGZCWDE3OVhIWjlUeDgzakQvZGZNR0FZd2trM3ZZbDNLRGo3Sk1uRUJzZHdlZzh6ek1SSHgzSjgvZGNSbDFUQjkvdE9jd0Y4eWZMNzhxZW9vdStIOWJjYm9rWjQvUFpVMUl6NEd3TWdVQnc3QkdDcmtBZ0VBZ0VBb0ZnUUw3YWNwQXJ6em1KY0lPZWVWTkg4KzIyWXI3ZGZ1akhIdFl4NTduMzFpdEVNbC91dWZac1prMzBPQXh2L09QcmxOVUdkaTFiYkE1eTB4SzQ2OG96ME91MHZIRHY1VHo0d2lkczNuTVlwOHV0Y0k4Q3VGeTlBb2JONFF3b292enA1VFU4OXRvWEFQenFad3M1WTlZNGVWMUpWU04vZWZVTEt1dGJ1ZlRNR2N5ZU5JS0VtQWhlZmVCcXdQK1BmN3ZEeVIxL2V3ZURYa3VYMlVxWHlhSTRaa1NZbnRObWpPV05OVnU0Lytmbk1ESW5sUlBIRGVQOCtaT3gyT3dzbU80Uit0MlN4TTVEMWVTbUpjZ1p1a2x4VVh6eXhNMDB0SGF4N0xmUEVoZmRPNDYrM0h5eDBuMTUvM01mS1Q0Y2FOUXFWdDUxcWQ5MiswcHJlWC90VHE0OFo1YnNtTHZqYjIvamNrdTgrZkMxWkNUSHlTTHFoUXVueUFMYkhTdE9rM05welJZN0QvL3pFMDRveUtHbHc4VFpwMHdrTXptT1BTVTEzUEg0T3lHNVZMLzQvZ0RsZFMya0pjYklndTc4YWFObDk5N2FiVVU4L2tadnR2TGxpMC95RVhSNzc0R1UrR2dpd3ZSRWhPbjV5eTBYOG9zL3ZVRzMxYTdJMEhXNVhHZzBhdTYvNFZ3bWpmSUljYVB6MHRDb1ZiSlQ3MkI1UFJhYlF6SEYydVNULzJ2UWFlVjkrcmJyZFZyMHh6QldSYXRSRXhNWnp1T3ZmNlVRMEcwT0owKzl0UmFWeXVNaUR5UnVYbm5mU3pTMGRpbmFmbmYxV1hKVWd5OW56NW1vaUxvSVJwaGV4OUlGVThqUFRPYld4OTRLMnErbkFHQlBrYlUxMysxamYxbWRvazlzVkxnaVB6clFzWHcvblBqaUsycmVlT0hjb1B2d3pVVTk1NVNKekp0YUVMVHYxdjBWYkQxUXdZengrWncxZXp6Z3VVOCsyN1NYZVZOSEUyN1FjY3NscHlyZVhScU5tdFRFR0Vxcm0waUo5emovNjVvN2pvbVlDM0RXelU4b2xpOWVOSTBibG5yTy81bDMxL0gybDl0QzJzODVwMHdNU2Z6VjY3VHlPMkJZWnJLOFRYcXl4MFhmMk5iVmI3RTdyVWJObVB3TWZ1WjF0cHNzTmxhdStsYlJKenhNMys5OW9GR3JncTczalZQeExlalhGNlBaeW9wN2VqT29yMTg2bDFrVGgxTmUxeUtMMUlDYytXMnpPMWw2NmxURnM2MVNnUW9WRXA2UEExYTdVODR1bmp0bEZGVU5yWXE4YllOT3kwTy9XTUwyZzVYODV1K3JnbzVOSUJBY0g0U2dLeEFJQkFLQlFDQVlrTlpPRTgrOXQwR2U4bnovOWVmdzFoZGIrV3pUUGpuajc3K1JRSUpyRDc3T080dmQwYS9nVWRYWXhvZnJkbkhod3FsRWhSdDQrS1lsckh6bjI1REZpcjQ0bkM0eWt1TzRhZGs4VDU0dHNIcmRibkxTRTVnMEtwc243MXpPQ3g5c2tMTmpOUm8xT1drSlFmYzNMRFBKTDJiQmwxM0YxYno4OFhlczIxSE1yRWtqaUkwSzk1dit2bTU3TWNadXF6emx2YUcxcTkvQ1U5V043VmlzZGtaNWkwVFZOWGRnN0xZeE1pY0Z0U3B3OVhiZkROMit4YVY2aEdxbnl5MkxtaXJ2Zm5wY1pqL3NyNUFqQjN3RjB1ZmZYOC9HWGFWczNGVUt3T1RDSERLVDR3alQ2OUJwTkdSbHhaT1dHRU5xWWl4cGlUSFlIVTVlK0dCajBIUHp2U1lWZFMxY2V1WU0zdnBpcTJLZFJ0TjdqcjczMkZjL0hDUTdMWUVyemo2Si9LeGtmbi9kMmR6NXhMdUtLZGQycDR0ZnIxakVTZDV6MlgrNGpudWYrVkF4N2ZxN1BZZTUrYzl2Y3ZuaWs1ZzlhUVFBUzMrOVVyNVBiMW0rVUM1UTU5dnVLNHdmQzFJVFloU3hJRDJzT0hNR0s4NmNBY0NqTDM4ZU5FTzJMeXRYZmN1ME1YbEVSUmg0YzgwUHpKODJtcXpVK0FHM2M3a2xubjEzSFplZU9RT255OFVEejM4Y3NOL3ZyenViMzE5M3RyeHM3TGJ5NGdjYmVYL3R6bjczLzhMN0c3RDBrNU1LY1BiSkU4bkxTUFJyRHpYKzRNeFo0L3RkYjdFNWFPa3djZSsxbnZHM2RKaDQ1bDFQOU1Udm4vbVFaMzYzZ3V6VWVFWm1weWkyRzU2VlRHbDFrL3hzOWhSWU85Wm9OR3FXTHBncUw3ZDFtdjN5c2Z0U1ZGR1AyV0puOWJyZHJGNjN1OSsrcVFreHZQbnd0ZkpNZ0xURUdLTENEWmdzTnJKVFBlL0hocGF1Z052bXBDV3c3dmxmSzlxKzMxdkdrMjk5NDVkTDdjdG5tL1pSV3ROL0liSEpCVG5NOGo2anZ2UUl1bGE3ZzZmZVhpdTNGMVUwTUNvM2xYaHY1akVnZnh6UmFUVmtwaWp2LytMS0Jsbzd6YnoxeFZZa3Q4VHc3QlJtVFJ4T2E2ZVpLKzk3aVU2VGhUSDU2YkpJRGJCZ2VpRUxwaGR5MzNPOWJ1WFpKNHhFcTFGVDFlQ2ZPeTRRQ0k0L1F0QVZDQVFDZ1VBZ0VJVEVlOS9zWVA3VUFzWjdpM1F0TzIzYWo1YTdPRmhPdWZiUGc5N21oSUpzeG8zSUNybytKN1ZYSUYwOGV3THRQc1dhK3ZMR21pMDgrZFphNmxzNnVXblpmRlNvYVBOT3BiLzYzTmtLVjlZNG4wSlJGOHlmd3R3cHZjVnV2djdoSUljcUc3bmtqQk81ZHNrY1ZDcVBNL2JOTlQvdy9QdnIwYWpWL1BxeVJTeVlYa2hwZFJON1MydDU1NnZ0UWNjVktJUFRWeFJVcTFRSzRmcnp6ZnV4TzV6TW5qU1N1T2dJVkNxdzJwMFVWZFRMZ3VVSm96M1Y0K3VhTzhqMWlzaDZuWVpKQmRtSzQvM2wxYzg1Y0xpT0wxZmVCbmpjZU91MkY3UG15VnNDRmdaenVTV3VlL0FWZWZtYlorK1FLOXFEcDNnU0tJc055WUt1VnpCZHU4M2orRFYxVzduMWtsT0pDTk96djZ5T0Q3N2R5WnpKbzhoTWppTTFNWVpoR2NrQWpNcE41Wk1uYnZZYlMwTnJsNStnTzN2U0NBcnkwaFN1T3FmVHhack4rMGxQanVPdnR5M2pwa2Zmb015YlArMWJ2S3l2SS9DbDFac1ltWlBLNU5FNXJQTCsvdUtpZXFNcUxGWTdxOWZ2NHVUSkk2bXNhdzNxSWk2dWJLUzV2VGRHNE5uZnJaQWpDeEpqb3dLMngvZUo4UmhxM0pJa080SzFHclhzV0xYWm5UaTg3blMxV2lWZlI5OTdJVG9pVEJhZWJYWW5WcnVEdGs0emR6LzFIa2F6bGVyR2R0WnVQeVRmQy8waFNSNFg4OGNiZHBNU0h4TXc0aU1RMFJGaExELzlSS3gyQjU5dENsNUFidlg2M1FOR0lrd3R6QTBvNkFiN09LUW9VT1dXc0R2NmQ0NDduQzVPbXptV3lIQTlUcGViaDE3OFJDNXFGaGNkd1IvLytTbVAzN0dNeGpZaldvMmFtc1oycG8zTlkvcllZYXpmVVN4SHB4d3NyKy8zT0VQRk9YTW1LcHlyOTF5N2VNQnRidnJURyt3dHJRWGc5aFduS1Fxb0JjTHVjT0syTzNGTGJxSWp3aGcvTW91S3VoYTVpRjV4bFgvaHhXQk1LY3psK3FWemVleTFMK1QzZVY4Mjd6M011dTNGL2U1SG8xYjNLK2kyZDNYN2lkVTNYM3krWHg0MlFGWktQSS84OG54Rlc4OXNoNkx5ZXFJaXdwaDl3a2dBbXR1TmRKb3NyRGh6QnBlZmZSSTZyWWFhcG5aZS9HQWoxNTAvaDcybHRhemRXc1NOUytlU2toQXRmK2paZHFDeTMvTVJDQVRIQnlIb0NnUUNnVUFnRUFoQzV0YS92czBORjg3bGd2bVRmK3loSEhPbWp4M0c4ak5PREtudkJRdjZ2eDZydnRxR3hlWG0zYTkzME5qYVJWcFNMRi85Y0JDQTh4ZE1EbHJCdkNlM3VJZXkyaFlPVlRieTRiZTdPUDJrY1dRbXgrR1dKRTZiTVZiT2hnV1FnTjllY1diUThSak5GcTY4LzE5KzdYYW5pMU52K0t1OC9IOVhuNlVvTWdXd2R0c2gxbTRMSHJmUkk0eE1IcDNEWksrNG14QVR5ZC92dUppbjMrbWRtdnpMWmZNVk9ZeFhuVE9iOCtkUFZvamJnNkZIb1BRVjBkU3lROWNqVnJaM2RmUGVOenU0N1ZLUG1HdDNPUG5qUHo5RmtqelQzSDJMbHdYQ1puZFMxZGhHVFFCSDNqVkxUZzY0emJtblRKS2Rwdy9kZUI3WFB2QUtKb3NOclU5ZXNOUGxJalVoaHZQbVRwTGJXanFNN0NtcGthK2pyK3QwK2VrblluYzQyVmRhUzMxTHA3eC84TGpGWC9sNGM4Q3g1S2I3aTRmOXRSOEw2bHM2NVduMnY3L3ViT1o3QzE2dFhQV3Q3SHBkdW5BS3EvOTJrOSsyTDl4N3VmenorMnQzeWhFV0I4cnFpWXVPWUZoR0VwSmJ3bUlOTFI1Z1dFWVNKb3UxMzFrR24yN2FTM0ZsSTJGNkhXT0daM0R5cEpHa0pFVHoyeXZPUUlXS1R6ZnREZTNFQjhIcE56MGVzSDNhMkR6K2NzdUZnQ2Z5NGRHWDF3eTRMNVVLc2xMaTJMcS9ndHowUkhZWFYrTnlTenh3dzdsa3BTV3daVzhaRC8vejAvOW43NzdEb3JpM1BvQi90OU43TDRJb1RacUFZZ2NyWWhkN0w0bnBtbWcwTWUybTk4VEVxeWJSeEVSVE5CcU5CWHNYeFlvRkVGUkFRSHJ2WldIcis4ZXd3NDY3QzJvMHVlUTluK2U1ejRYWjJkM1paV2Z2OVR2bmR3NThQQnpSMWNVT3ZRTThNYUJuZDF5N25jdFdzU2RuNUQrNkYyZUFsYmtKRmsza25rTXl1VUpuMkJmQURmbTFleW9MK0R3SStEd29sQ3EyMVlDR0poemRGSGNPamRJVzlPcmhpU0c5ZkRHMHR4OXl0RnBPM0w2clA3eXVxbXZFTC9zdmdNZmp3ZDdLRENQNkJzRGUyZ3dEZTNhSHA3TXRGcjY3NmI3Ny9kNHZUYjlrdFZyTlZ0a0R3Q1d0NFpIMVRjMG9LcStGczUwbExFeU4wQ3lUSTdlWXFhaStkeFhEMkVIQm5CQjQzeGttSkU3TExvSmFyVVpWWFNQZS9HWTM3aFpWSWlIcERydkNZL3V4UkN5Wnp2VGZ6c3dyNVF5dkpJVDhjeWpRSllRUVFnZ2g5MDJ1VUdMTjd5ZHc2VVkyaGtYNG82dXJIVHlkYmU5cktFdG5JMU1vRFZiS2FRL3VBVG9lM3FQSkhJekVJbmk2Mk9HMFZpQ3ExR29Sb0hsc1RWWHN2V0dHNWgvWURkSVdQUG5lWm56NjRtU0UrM3ZvN2NmWVhnOUhzVWgvajFTeFVNQVpKSFJ2TDlWVnk2YkJyNnNUamwrNmhhKzNISU90cFNuR0RncEIvNUJ1K09xM28walBMVVZqVXdzYnFvcEZRaGhMUkZDcDFhaHZiT1pVRkhhL1o1azNVNmxvT0ZnVThIbWNZOU91em1WZUw5UHZVN3RTVGhPYWFsZkFqdWpiQXhPaW1PQjA5Nm5yY0hXd1JwOGdMeFNXMWNERVNJelN5am9JaFFKNHVUTEQ1ZFpzTzRHVWpBS1lHRXZ3OWxOamNlUjhHblljdi85V0dYdFBYOGZ3UHY0SThIS0JpNzBWWHA0ekF1Ly9zSjh6QUU2aFZNSEJ4bHp2QllRK2dWMTF0azBaSG03dytXb2JwQVlEM1plKzNNYitEYVpIOThiZ2NLYi82dEl2dDZHbGRmdllRY0VkVmprK0NqMjhuTmt3RndENkJYZERZSGRYZkxicDBFTTlYdXlRMElkcUZYRXk4VGJlKzk3d0VLekV0THVjWHM3UFRvbGlsNmJQSGRQWFlLQzcvZE5uT256dUIvM2UxTzZYbTF0OGY4dmUxV3JnZ3gvMjQ4TVhZdEVuc0N2Qy9McGcrOUVyOEhKanF0Q3Yzc3BGVTdNTVNlbjU3RkE0WTRrSXowOGJBZ0FvcTZybkRHWjhYSmJPSE1ZWmFnY3dMUTMrbzlVUEZnQW1EdTZKWmJOSEFBQnUzQ25Fcld6ZEFEWWxzd0FydFhxODh2bDhIUG1HK2U0b3FheEYvTlVNOEhnOERPbmxpNEU5dTZONzYzdHhLNmVZMHpOV1cwTlRDNmZOeG83alY3SGxvMFV3TVJMRHpkRWFnM3Y1NHVqRm16cjNlK3ZKTVhoOW9lR0xhd0E0RjNlMFdiVUd1aTcyVnZqb2hWaDIrN2lsYTltZkU5UHU0cjN2OTdFWDMzS0xxL0QwaDc5QXdPZmg1SVlWbk1jN2RENFY1ZFVOcUcxb1FsSkdQbHRwYTJOcGlzcmFSdFEyU0hHM2lQbGNhWDlYN3p4K0ZiZHpTdURtYUkyRTY1bWNFSjBROHMvNTkvMC9iMElJSVlRUTh0aGRTczNoVkFuOUcyMktPMmR3SU5xaWlRTXhkMHpiUlBXNnhtYk1mK2VuRHBkWUIzbTc0cW5ZUVhncWRoQldiejJPM2FldVkveXlkUVlmZS9Gblc5aHA0L2ZTRHBEdkZsVml4ZW8vT254Tkwwd2IydTRRSllDWk9xOGg0RXM0d2FPSmtSaG14aEw0ZDNYRzV5OU5RYThlbm15d3VuajZVS3hZdlFOdmZMT2IzVCttZnlCZVh6Z0taVlgxbVA3YUJ0aFltR0xwck9FQW1IQlJ1K1hDMit2M3R0dHlBWURCN1FEZzZtQUZBSndXQTVwcDlwb2V1ajRlamxnNVA0YTlYZE0ycEx5YU9UNU5nTjR2dUJ1N2JMbW1YZ3BURXduZWYzWUNMTTJNOGNTRUFUaVhmQWRGNVRXYzUxKzJhanZ5UzZ0Z2IyM09HZDZtVktueDBjWUQyUFR1UWtqRVFneUw4TWV4UzdjNExSY1VTaFZVS3JYQkN3Z2lvVUFuOURHMDc3M2JUYldxdjlPeWlpQnYvZHhvQjFlMzc1YXc5K3NUNktYM2NSOGxnWUNQcGJOR2NMWnBnbXNIYTNOY3ZkVzJwUHYxdGJ2WVhzeDhQZzgvdmJQZ3NSOWZlNUl6Q3RoQTE5bk9pak9JVGx0N245V0g0V1JyZ1JGOTJxcmxwd3dMWjRlbmpWKzJydDN2SHBsQ2ljeThVdlFKN0lySU1COUV0TDdYVGMweUhMOTBpOTJ2cUx3RzE5UHpFZXJyenE0YU9Ib3g3WkcrRG4wbURRM0RrTlp3djdaQmlsczV4ZWdiNUlYSU1CL01IdFVIV3c1ZEFzQU1HWHh4SnZQOTBTQnR3WWNiOStzTkY4UDh1ckRmSzRhY3VaYUJsMllPZzRtUm1BMjN0WVA3amxUVk5TSy90SnF0Z25WMzFOK2ovSzljN0R4N1BSUFpoVXoxZURjM2V3eHFiWldnM1hPN2Q0QW52bjlySHJ1NndNUFpCdCsvTlUvdjQ2WGVLV1RENVNuRDIzb1ZhNzVmbk8wc09SZk45RG4yTjN3ZUNDSDNod0pkUWdnaGhCQkNIa0N3dHh0bXhqQ1ZsQ3ExR253ZUQ5WVdKbmgxZmd6ZS9tNlAzbkJISTh5dmJjRFBuZnoyQitVOENCNlA2Y1BZRVVQRHhqUmtDaVZpbDMvTC9xNnY1UUxRdHBSWHJRWXVwK1hnOThPWGNlMTJIZ0JtZUpDeFJBU0pXTVJXdVpvWWlURjVXQmhudUZLWVh4YzR0RmJWQWtCUWQxY0krSHhPZ0t4TnFWSmp2RlpsV3R6cUpXeVk3R3hueVM2cDFsNCtyMWt5cmdsQWF1cWJPTVBRTkVvcTZ6aC9OKzIvelp4UmZlRGhiQXVCZ0krbVpobFdyTjZoRStZQ1RFQmFYdDJnOSs5UVdGNkR6ZnZQWStINEFkaTBOd0VYYjJSaFFFamIwbWVsVW9tMDdDSzlTKzBGZkI0MnZEa1gzbDI0eTZjMy9CbmY0V0F1b0swRkJnRHNXNzJFL1ZuN2ZkaTk2Z1c5MngrWFJSTUh3ZGZERVdwMTIzREJLemR6RWViZkJjSGVicHdRcktDc212M2MzRnVWYmNnSFAreEhvMVk3RDMzK3MyZ3NUSTNGRDN6c21qWWlBRkRYS09WOGJuWWN2NHJUSGZSTDFjZk1XTUpwUDZMUHkzT2kyZmNscjZRS09ZVVZjTEF4Yi9jKzJuN1lmUllDQVI4elIwYXdmWGgzSHIrSytpWnVIKzFENTI0ZzFOY2RBRk9sdWZPRTRSN2NqMEs0dndjYlRBUEFxdCtPNHNyTnUvamhQL1BoYW0rRnB5ZEZzc2M3Ynl4em9VdW1ZSWJZbFZUcUgyQldWZHZJdVNqQTQvRjAydGZVTmtnUmZ6V0QzZDRnYmJudlFYd0FZR3RweWhrMHFkMkQrWEpxVG9jWDkvUXhOUmJqZGs1Yk5iUjJ4ZStZZ2NGdGdhN1d4VHh6RXlQNGVyU2Q0MFppa1U2ckJRMCtuOWZoaFliMmJwZTJ5TnY5M3pkQ3lOK0xBbDFDQ0NHRUVFTHVVOThnTDd6ejlEaTJXdktESC9aalZrd0V2THM0WW1EUDd2anNwU2w0ZDMwY08vVHBYaEVCbmdDWWZ4Zy95a0ZESHM2Mjk3WEV1eU5pb1VCbmtycyswaFk1RHA5UHhhNlQxNUJYVW9YM241MEFlMnR6bkxxU2puVXJaM0VHZ3dGTXFQamlqR0hZdk84OHUyMytXTzd5K0tsYUZXT0dHSHBmUTMzYlFyWTdlVzFoclBpZUN0Mnlxbm9jU0VoQlExTUw3dVNYSWJlNEVnVmwxZXlnS0kzeTZub1VWekI5S1RYVmUrWFZEZmgwODBGRWhmbWdvTFQ2Z1FPYjdVY3VJK0Y2Smh0T2FvZVdoa0lTZ1lDUDF4YU1Zc1BjVTFmU0VkVGRGWFpXWm5oKzZtRGtsMVoxT0tCSU93aCttTXJuZTVrYWk5bCt4ZVhWOVFZcmhRMHhNNUZneGtobW1PS0JoQlNNSGNTMGQwaEl5c1R4eXpjaDRQTmhKQkhCejlQcGdSNVhXK0xOdXgzK2ZSVEsrK3QzR3VyWEJjWVNNWXdrUWdSMWM4WGdYbTF0SXJRck92azhIcDZiRW9YVXJDTHNPbmtOdFExUzlBM3lRbUEzVjN5MTVTalVhcVpsUW1TWUR6THp5N0QxMENYNGVqaGk0ZmdCQ1BaMng5R0xhV3oxOUwwV3hRN2l0Tjc0N2VCRkRBalJIYUlGTU12M1gzOWlOSTVlU01PVm0zYzVuNjBibVFXWUh0MmJ2YkRUemQwQkFnR2ZiVW5pWUdQT2hxWUFJQkFJRU9yYnhXRGxxb3U5RllRQ1BtUnloY0Z3dFQxQjNWM3g4ZUpZOWlKQ1hId3lPMERzbGE5M1lPM0tXYkMxTk9VY1U3Tk1qamUvMmQzdTU3NmdySnJUcjV2UDF3MTBBZTRGZ29MU2FqUzM4MWsyTTVaZ3pNQmc4SGhNZTVmUkE0TFk4MGFtVUNJaDZRNjc3NVRoNGJBME04YXVrOWVRbWxXRVh2NGU2QjNnaVozSHI2S3d2QVlCWGk0WTNzY2YxaGFtZUhkREhHd3NUTEZ3d2dDTTZOTURlU1ZWS0szU2ZTKzFXL3pJbFVwczNuY2VlN1VHcFUyUDdvMVFYM2NVbEZWajNmWlRBSUJlUFR4Z1ppeGhleUJYMXpWaDhXZGJPWTg3c2w4QXhrV0dBQUMySHJxRTh5bFpPcys5Wk1ZdytIbzRvcUZKZDRnbUllU2ZRNEV1SVlRUVFnZ2hIYkMyTU1FVEV3WmkzS0FRdHFKdzM1bGtuRXk4alp6Q0NxeC9jdzZNeENMMDd1R0pYejk0RXI4ZnVZeTk4VWxva2JYMUliUzFORVUzTjZadmJISkdQbWZaN0YvVjFDeERhbFpoaC90NW1pMER2Z0FBSUFCSlJFRlV1ZHJEenNwd2IxMjFHc2d2YmF1aXRiVTAwMXZGR0g4MW5SMUlKZUR6TUREVUcxSGhQckF3TmRZYlNpbVZLdVNXVkhINjIvNXg3QXFLeW12WUZneHhaNUtSbVZlS0pUT0c2ZlR1N1lpbWlsaXVVT0o2T2xNcExCWUsyR3BmN1g2UW4vOThCRHdlNEdoakFUZEhhMFQzRFlDYmd6VjJucmlLNG9wYWhQaTRZMVpNQkdkQTJ1MjdKWGg5N1M1NHV0aGllblJ2VEJqY0UzUGUyc2c1aHFrandsSGIycDVCSDZWS3phbFExZ1M2aGo0SFBieWNzV3pXQ1BpMFZ0dlZOa2l4NXZjVENQSjJ4ZnZQVG9CWUpNUVhTNmZpbC8wWHNPM0laYjNCcXB1ak5Xd3RUUUVBQ1VsM09FTzBucGtjeWZiS25iWnlBNXBselAxbnhrU3dMUVgwbVRreWdtMEpNdVAxN3lGdHFUVzRyejROVFMyNFcxZ0JNeE1qYk41M25nMTBBZURRdVZRQTdmY0kvcnVOand6QitOYkFTMXQ2YmlrMjdqN0wvajZrdHgrOHV6akN1NHNqU2lwclVWSGRnRGVlWUphM243NmFqcXUzY2pGMVJDOEVlTGtneks4TGRoNjdBckZJeUE2cG1qcThGMzdjbTZEelBQUEc5dU1NdlV2S3lNZVJDMmtHQTExWEIyc01qL0RIOEFoLzdEdVRqQzkvUGNxK2pxV3pSM0NxOUFlRWRNUGJUNDNGZXh2MndkM1JHcDh2blFvbld3djJkZ0dmaDdlZUhBTWpzVWluVjdCWUtNQnZIendKZ1lDUEl4ZlM4UEZQQnp0OEwrODFha0FnVzMxNzQwNGgvdnY3Y2ZZMkp6dExGSlhYc0o5ZmpmelNhb2lFUW9pRUFvTUJlTEMzRzNhdmVyN2Q1MTR5ZlNqYjVnRUEvRHlkOE1xOEdIeTZXWDhQWnh0TFU3dzZmNlRPZHFWS2pWVy9IbVZidlRqWW1DT21meUNFQWo1RVFnSHlmejJDanhkUEFvOEhORXBic0hGUEFnYjA3STVKcllORnR4eHlSRUZwRlliMDhvV3hSSVI1WS9vaE1lMnV6dk9ZR2pIZnd6S0ZFbW8xZFBvYUQydDlMWTFTR1M2a1pHSEpqS0dZTWl3YythWFZxR3o5M2xVb1ZiaHhwKzEvSjd6ZEhUQzBOeE4wUzF2azJIWTBVZStGRUUzZ1h0K2svNElhSWVTZlFZRXVJWVFRUWdnaEJuaTUyV044WkFnbmVBQ1lTckt2dGpCQlNVNVJCWlovdFFPZnZUZ1paaVlTMkZpYTRvVnBRekIvYkg5Y3VYVVhpV2wzMlFCR2s2VmN2SkdOY1pFaGVLRjE4SkEyN1NYdnE1ZlAwT2tSZWVCc0N0WnVQOG5aVmxKUmk3ZnZHUjZrei9JNTBYcGJLR2pJbFVyTS9jK1A3Tzl2UHpVV3d5SjBLOXVFV3NlbzZTTUtBSGtsbFhodHpaOW9sc2xSMTlpTWdUMjc0OVg1TVNpdmFjRENkemZCeHNJVUw4OWhlcWVlUzc2RG0xbEZiS0I3NWVaZHhGL053UE5UaHdDdGp5OFdDbUJsYmdLQVdaby9QaklFVmhZbXNMRXdaWU9wRjZZTllkK3pTNms1YkxEcDQ5Rlc0YW1aZVAvMHBFZ01DT2tPRndjcm5kQllMQllpMUxjTDNCMnRkVjZ2c1VRRWhWS0p2a0ZNZjlrbXFRemwxUTJjZlI1a2tKaEVMSVIzRndmT3NRRk1kV1gva082WU9MZ253djNiMm5OSVcrUjRZOTF1Vk5VMUl2NXFCbllldjRvcHc4UEI1L0d3WUZ4L1RCa2Vqa1BuYnVEaWpXeWszaWxpdzFudElQTDY3VHhPV0NPVHQ0VmhkWTFTOW4wek5LQkp3NityTXdEbWM2L3BiZnVnemx6UHhOVmJ1WkIyMEdZQUFINzR6enc4NkF5bTJhUDZjRUo4ZmJUUDUvc2xiWkVqdDdnU0p4TnZZOWZKYTJ5Z3lPZnhNSzgxNUs1dGtHTHY2U1NvMVV3MXFaRlloSkg5QW5EMVZpNE9KdHhBZ0pjTHJNeE4yQ0ZheVJuNUNQRnh4NlJoWWRoMjlESmJMUzRXQ2JGczluQ01IaERFUG45RlRZUGVBVzRtUm1MMmJ4dlUzWlhkbmxWUWppNU9ObGc2YXpqN2VWS3ExUGo0cHdNWTFUOEl2WHA0b0VkWEZ5eWVQaFRqb2tMWWN5SzdvQnduRTI5alVld2dDQVI4ckZ3UWc4Z3diN3l6SVk2OVNPWHQ0Y2hlTURtWGZBY1A0M0xxWFl3WkdJeTdSWlY0YmUyZmNITzBSbVNZRDBiMkRZQ2Judk1RWUVMSVQ1ZE1nclJGanBUTUFxUmxGU0dyb0F5WHRVTFE4dXA2VHNVc3dBek5BNWkvKzd0UGoyUEQzQVpwQytSeUphd3RUREJxUUNCTWpjWDRaTk9oZGx0Z0tKVXFWTlUxSWptakFOdVBKU0lqdDVTOWJlNllmdXc1OU12K0N5aXZia0JLSnZNM2p1NFhnSTE3RW5BdzRRWm10dzVBakIwU2lzOS9Qb3cvVDF6RGduSDlFZXp0aHA2KzdraEt6K2M4cDRNTkU3UjNkTTRZU1VUb0U5Z1YxcTNmbSs2TzFnanhjV2VyZEFIbSsyeDhWRThzbWppUXZiQzBLZTZjM2pEWFdDSmkveGIxalEvZVJvSVE4dmhRb0VzSUlZUVFRb2dlb3dZRTRyVUZvempibXBwbCtHN25hY1JwTFhVRmdOU3NRanovNlJhOE9uOGtBcnN4Z1lxWmlRU0R3MzJoVmdQN3o2WWdNc3lIM2Y5Q1NoYjZCWGZyY0ttNzlqSmJEWDFEZHJ6YzdEc2Nabk8vZUR4bUtyeEVKR1JEVVhscitOZll6SVNQSWQ3dThIS3poN1JaaHRpaG9leDlNL0pLT2NPMkhyVGZvcVdaTWZ1YVZTbzF2Tnpzc1dBYzA1cUJ6K05oK2R4b25mdG9CK0NuRW0vampTZEdRNjVRY2dMUjRuSW1lTFF3TllLbmk2M2U1OVlPUCtVS0pRNmZUNFdsbVRFaXczemc0V3lMUHo1N2xnMEJ6MXpQMUxsL2kwd0JsVm9OSGs4M0xPenA2NDdYRm94Q283UUZ6VEk1WE8ydFlXM0JCQzZhVURURXh4MmZMSjZrVXhGZFVGcU5kemJFY2ZyNnJ0MStFbzNOTFpnM3BqOTRQR1k1K05UaHZUQjFlQzhVbEZWandUdWI0R3huaVltRG1iK05XZzNFWHpQYzI5WEwxUjY5QXp3aGt5c3dQS0l0OE5jRXc5cjhQWmxBOTN5eTd0THMrL1hid1l1UUs1VHM0SzMyUEV6d09qMjY5OE1jRnV2cEQzOTVvUDFqK2dleW55dnRhdW5McVRtSURQUEJ3SjdlRUFrRk9ISDVGcGJNR0Fvak1ST29IYjE0RTFzUFgwYUlEek9FYk5MUWNQeDY0QUo4UEJ6eCtvSlJiTHNQZ09rTCsvS3E3V3lWdTNiZytKOUZZNUdRbEFrekV5Tk9BSnljV1lBcHc4UFpjMEdoVk9IRGpmdHg2a282THFSazRmV0ZvNUdaVjRZbkpneGc3M016dXhpdi9IY0hHcHBhSUJZSjJYWUhLalU0S3c1NmRIVUJ3SndybHg5eVFHWnlaajd1NUpmaGxkVTc4Y25pU1FqMmR0UFo1L2JkRW16NE14NEE4UHpVd1d3TEVlUFc0TEpQWUZka0ZaUnpQbzk1SlZWWXZmVTRoQUkrRkVvVnZOenMyVUIzMmV3UmJhMFM1QXE4dm5ZWEFHRDE4dWtRQ1BpSURQTkJmVk1MUHYvNU1DNmtaQ0hxcVMvdSsvVzRPVnBqVE92N2Z5azFCMm5aUlFDQTAxY3pFT0xqRGtjYkN3UjR1U0F0dXdncG1RVUk5bmJEc0FnL3JOdCtFcnRPWHNQTWtSR1FpSVdZTjZZZmt0THpFUm5tZ3dBdkY0aEZBa1QzWTg3THNxbzZoUGk0WTBCSU45aFltTUxhd2hRMmxxWndzVzhkaXVaa2c4OWZtc0k1cmxIOUE1RlhVb2srZ1Y3bzZlT095REFmenZmTWdZUVViRCthQ0lENUhsU3BtUUdOZkQ0UG93Y0V0UVg5aFJVZ2hQenZvRUNYRUVJSUlZUVFQUTZkUzBXQWx3dkdSWVpBcVZMalZPSnRyUDh6bmwxYWU2L2M0a3E4OE9sV2pPamJBMU9IOTRLdmh5T0t5bXZ3MmVaRDRQR1lwYkl0TWdYeVNpcFJVbG1IcklMeSt4cHFkYS9rekFLZGJTcTFtaE8yR0tMZGhzQVFVMk1KNHI1YXpOa3Z0N2dTQURNbHZYY1BUOWhibTJIVE93czQ5N3QyTzQ4VDVqNm9weWRGd3RIR2dxMjhMYXFvUWFtQnZweHloUkkxOVUzZzhYaHNDNGtyTjNOeDZzcHRyRndRd3dtOXErdWEySUZ0bVhsbEtLMnF3NTI4TW1UbWwrRnVVUVZ5aWlwUTE5aU1MUjh1UWxWdEkwNGsza0pjZkRJcWFocGdaaUpCRnlkYmVMcllzaUdRU3EzR0hqMS90MmMrK2hVNVJSVndzclhRNldkOE02c0l0bFptbkRZT0dvZlBNMjBHa2pQeWNUTzdDTDFiK3l3M1NtWDQ0MWdpdGg2K3JMZmE5S2U5NTVDUWRBZlBUeDNDRHJFQ2dGVy9Ib1Zjb1lTbml4MzdOenlibEdud2N3c0FhcWl4Y1B3QXpyYXEya2JPb0NlQXFmWXphMjBwOGJCVm1RQU1McFhYWjlWdlI5bHFhRDRQK0hqeHBBN3Zjejk5ZlIra2IzQkg3S3pOSUZjb1VkZllqRDlQWG1PM3gxL0xnSnVETmE3ZXptV3JhSGNjdndxaGdJK0U2OHo3ZC9GR05uS0tLbUJoYWd5WlhBR0JnSThWYzBkeXd0dzcrV1Y0WTkxdVRtL1ZHM2NLTVdwQUlBQWdvSnNMQXJxNWNJNHBQYmNVMlFYbCtHN0hhZlFKOUlKQ29jUUhHL2V6Uy9VYnBUSzg5ZTBlQUVCWFZ6dEVobnBqMjlGRWJJbzd4LzU5ZnR5YmdNcmFCanc1Y1JDK2JsMlJvT0hmbGJuWWs1U1IvOEI5bERXcTY1cnd3cWRiMFN5VFkvL1pGRGJRVlNwVk9KK1NoVjBucjdIbkxnQXMrdUFYOU9yaGdYR1JJZWdmM0kwOXovLzcrd21kbFF3QThNemtLRXdaSGc0ZTJ0cE01QlpYd3MvVENUSzVBdStzajBOSzYvZnBxdCtPWWNXOGFEUzN5TEVwVHJmMXhmMXdjN0JHZzdRRkZxYkcrR0hYR1hiNzJldVptREd5TjY3ZnpvT3M5YjNkZGZJYUNzcXFrWkIwQjNLRkVrM05NaHc4ZHdNeC9RTlJXbFVIa1ZBQWM2MSsweG9wbVlXd3RUUjlvSXNXVWVFKzJINHNFU3ZtUm5NdWdMWElGUGhoOTFuc09INkYzUll6SUJBQlhpNDZqeUZUS0JFWG4zVGZ6MGtJZWZ3bzBDV0VFRUlJSWNTQXI3Y2NRMmxsSFU0azNrWlJlYzE5M2VmWXhaczRkdkVtUEp5WmlqMU4yUEhHdWwwUWk0UnNUOGlVekFJMlRQaXJzZ3ZLOGVUN1AzZTQzK3NMUnlHbWYyQzcrelEwdFNBcEl4OUIzbTZReVJXNG5WT0NMWWN2QVFCK1AzSVpkbFptR05qVG02MHdsYmJJa1pTZXgvYnFmRmlaZVdWd3NyVkVYV016amx4SVpaY3hiOXlUZ01xYUJwVFgxS09pdWdHVnRRMm9hMlNHOHhpSlJYajNtWEVJOW5iSHF0K09RcWxTNDA1K09meTZPakc5V29zcXNHNzdTYmJTZEc5OEV2WWFDQ1htL3VkSFZOUncyeWcwTkxWZzhXZGJzU2gyRUNMRHZNRUREOS92T29PY0lzT1Zha3FWbWcxQ05WV1VNb1VTMlFYbDhQVndna0twUkxOTWpwS0tXaHkra01ZSjlULy81VEJXemgrRk05Y3ljUFJpV29kQldVWnVLWlordVEzdWp0Ym9FK1FGaVVqSUJtQm5ybVhnNWEvK3dEdFBqOFAzclJXTzJvb3JhbkV6bXhuTWwxTllnWWFtRmhoSlJNeUFxNHBhZkx2enRFNnJBLy9XZGd1MURWTGNiSzArZk55UzB2UFozc1BhUTZ6YU0vMjFEUjBPUll2N2VySE84TDZIOWN2K0N6aDZJUTB1OWxhY0N5dkhMOTNDOFV1M09QdHE5OTNWZUdYMVRsVFZOckFWN2N0V2JjUG5MMDJCZjFjWDdEeCtCVC9zUHFzVGdoODhsd0puZTB1TTdCc0FPMnN6OWtKSVExTUxralB5c1diYkNRRE0rYmx5elU2VVZOVHByYmdHZ0U4M0hjS1dneGVScVZVRnJySG5kQkpPWEw2Tituc0dZbWsrQ3hmMERORjZFSnBqT25JaERRSGRYSkJUV0lIVFY5TU5YaHk2Y2pNWFYyN213bGdpUXBoZkY5aGJtM1BhQ1doTHpTckV0QkhNc0VXWlFvbDk4Y240S1M0QjY5K1lpODgySCtMMGt6MlFrQUpwaXd6MjF1WTY3VlR1MThVYjJaaisyZ2IwQ2ZUaXZKZmwxZldZdG5JRFo5OVRWOUp4NmtvNlo5dFBleFB3L2E0ejdQZkdyYnNsa0N1VVVMZFd6S1psRjJIenZuT1FpRVZvYUdwQlpXMERLbXNiVVZuRC9IZDVUVDNLcTl2K1kyVm1nbS9mbUlQektWbW9yWmRpMzVsa1RCb2FodG9HS1E2ZlQ4WDJvNGxzZjEyTk8vbGw4T25pQ0RVQWhVS0pocVlXNUJSVjROY0RGNmhDbDVEL01ieklSWjgvWUVlaWY5NHZDMzcvcHcrQkVQSVh6ZHM4ODU4K0JFSUlJWVQ4emZnOEhoeHN6QUV3RmFDeUI2alViTzh4M1J5dDJkQ1B6K1BwcmRiNy84cElMRElZNVAydkVnc0ZNRzRkQWxYZjJNejVlMnJhTk1nVXlnNzc1SFpteGhJUm5Hd3QyNzE0UUxoTWpNUXdFb3NnVXlqUTBOUUNnWUFQY3hNanlCVUtORFhMMkFzVW1sWU0veCtZR292WnZzeVdac2J3Y0xaRldsYmhBN2ZESVlUODcrbVVnUzc1OS92dkt6UFEwNGRaT3ZiU2w5dDBtc0lUUWdnaGhCQkNDQ0dFRVBML1Vmc050QWdoaEJCQ0NDR0VFRUlJSVlUOHo2QkFseEJDQ0NHRUVFSUlJWVFRUWpvSkNuUUpJWVFRUWdnaGhCQkNDQ0drazZCQWx4QkNDQ0dFRUVJSUlZUVFRam9KQ25RSklZUVFRZ2doaEJCQ0NDR2trNkJBbHhCQ0NDR0VFRUlJSVlRUVFqb0pDblFKSVlRUVFnZ2hoQkJDQ0NHa2s2QkFseEJDQ0NHRUVFSUlJWVFRUWpvSkNuUUpJWVFRUWdnaGhCQkNDQ0drazZCQWx4QkNDQ0dFRUVJSUlZUVFRam9KQ25RSklZUVFRZ2doaEJCQ0NDR2trNkJBbHhCQ0NDR0VFRUlJSVlRUVFqb0pDblFKSVlRUVFnZ2hoQkJDQ0NHa2s2QkFseEJDQ0NHRUVFSUlJWVFRUWpvSkNuUUpJWVFRUWdnaGhCQkNDQ0drazZCQWx4QkNDQ0dFRUVJSUlZUVFRam9KQ25RSklZUVFRZ2doaEJCQ0NDR2trNkJBbHhCQ0NDR0VFRUlJSVlRUVFqb0pDblFKSVlRUVFnZ2hoQkJDQ0NHa2s2QkFseEJDQ0NHRUVFSUlJWVFRUWpvSkNuUUpJWVFRUWdnaGhCQkNDQ0drazZCQWx4QkNDQ0dFRUVJSUlZUVFRam9KQ25RSklZUVFRZ2doaEJCQ0NDR2trNkJBbHhCQ0NDR0VFRUlJSVlRUVFqb0pDblFKSVlRUVFnZ2hoQkJDQ0NHa2s2QkFseEJDQ0NHRUVFSUlJWVFRUWpvSkNuUUpJWVFRUWdnaGhCQkNDQ0drazZCQWx4QkNDQ0dFRUVJSUlZUVFRam9KQ25RSklZUVFRZ2doaEJCQ0NDR2trNkJBbHhCQ0NDR0VFRUlJSVlRUVFqb0pDblFKSVlRUVFnZ2hoQkJDQ0NHa2s2QkFseEJDQ0NHRUVFSUlJWVFRUWpvSkNuUUpJWVFRUWdnaGhCQkNDQ0drazZCQWx4QkNDQ0dFRUVJSUlZUVFRam9KQ25RSklZUVFRZ2doaEJCQ0NDR2trNkJBbHhCQ0NDR0VFRUlJSVlRUVFqb0pDblFKSVlRUVFnZ2hoQkJDQ0NHa2s2QkFseEJDQ0NHRUVFSUlJWVFRUWpvSkNuUUpJWVFRUWdnaHBKTVJDUVd3TkRQVzJlN2xadjhQSEEwaC96dDRQTUJJTElLbG1USHNyYzNoN21pTjd1NE9NRE9SL0czSFlHRnExTzd0MWhZbWYvazV4RUlCd3YwOUVPenQ5cGNmaXhEUytRai82UU1naEJCQ0NDR0VQRHBiUDM0S3J2WldEM1hmOGN2V29iWkJ5dG5tYkdlSk5hL014SkVMcWRnYm40VHk2Z2IydHFXemhpTjJTQ2lVU2hXR1Byc0tzVU5DTWJDbk4xWnZQWWI4MG1xZHg3ZTFOTVZiaThiaTk4T1hjVGt0QndBd0lhb25YcDR6QWdDd2VkOTViSW83ZDkvSEd4WHVnL2VmblFBQWVQT2IzVWhJdW1Od1gyc0xFeXllUGhSYkRsNUVkbUdGM24xZW1UY1M5dGJtMkhjbUdXZXZaN0xiTGMyTUVmZjFZZ0RBeHQxbjhlZkphL2p2aWhrNGRENFZlMDVkaDBxdDF2dDRYeXlkZ29pQXJpaXZic0NVVjcvVHU4K0l2ajN3MXBOakFBQ0xQOXVLRzNjS09iY0wrRHlZbVJqcC9GMml3bnp3MXFLeHlDNHN4L3MvN0VOOVl6UGVXalFXUWQxZHNYTE5uN2g2SzlmZ2UvRlAwbjR2ajEyOGlROS9QTURldG54T05NWkhoVHowWXk5NFp4TnlpcmgvMjgzdkxVUlhGenZjeVMvRGsrLy8zTzc5aDBmNHc5L0xHV3UzbmRSNys2TThGOFpIaFdENW5HZ0F3SE9mL0lhYjJjVTYrL1FMN29aUGwwd0NBTHozL1Q2Y1RMeXRzMC9za0ZBc25UVmNaN3UwUlk2WXhhc0JBS2UvZndVOG52N1gvT0dQQjNEczRrMzlON2JxN3U2QUg5K2VEd0JZOWR0UnhNVW50N3YvNHhJVjdvUFpvL3BDS09CREtPQkRJT0JES0JDd3Z3dUZBb2hGUW9pRkFyMzNYN3Y5SkhZZXY5cmg4eXlaUGhSVGhvY0RBR2E5OFFNS3kyc2U2RGdIOU95T2xmTmpjUGg4S3I3ZGNWcm45cjVCWHZqdytZazRrSEFEdit3L2o4cmFScDE5RmswY2lNcmFSdXcrZFYzdmM5aGJtK0czRHhmQlNDeENUbEVGRnJ5ejZZR09rUkRTK1ZHZ1N3Z2hoQkJDT2pXaGdJK0pRMEl4ckxjL3VqalpRQ0lXb3JaQmlwT0p0L0hOSDZjNCt4cExSSmc5dWk4R2gvdkMwZFlDMG1ZWlVqSUw4UE8rODhqTUwydjNlY3hNSk5qMXhmT1FpSVc0bnA2UHBWOXU0OXh1YTJtS3hkT0hZbWh2UHdEQWlPZStna3loMUhtY2ZzSGRFTk0vQUQyNnVzREcwaFF5dVFKWkJlWFlkeVlaUnk2azZYM3VVRjkzekJnWmdSNWVMakFTQzFGVVhvc2pGOU93L1dnaWxFclZnN3hkRDJ6SzhIQTQySmhqN3BoK3VIQWpteE5pTmN2a0FBQ0JnQTl6RXlNc21qZ0laaVlTYkhwM0liWWRUY1RHM1dmWmZRVUNQdGE4T2hOdUR0WUk5bmJEeHo4ZHhJbkx0emlWYkRYMVRZLzgrSGs4WU16QVlEdzlLUktXWnNZSTdPYUtaejc2VmVlNWJDeE1FZDB2QUdLaEFId2VqeFBvYWw0bkFJaEVBa3diMFFzK0hvN3c4WERFNklGQitIVFRJZHhwL2Z5TWl3ekI1R0ZoQUFBblc4dld4emJCNXZjVzZqMCtNK08ycXNFM254ekRQdGVDZHpiQng4TVJyODZQQWRScVBQZkpGc2kxUGsvRCt2aUR4Mk0rZHdXbDFiQ3hOSVduc3kxRVFnRStlaUVXTDM3eE96SnlTLy9LVzlldUFDOFhOdlRTcDFIYWdpOS9QZnJZbnY5UmNyYXp4Sklad3pBZ3BCc0FvTEttQVZzUFg5Ylo3MUdkQzM4bkhnOEd3MXg5ekUyTUVCbm13OW5tWUdQTy9oelUzUTFLWmRzRkRLVktoY1BuVStGcWI0VlBYNXlNNzNlZDRadzdqMUpGZFFOYzdDMmhVS2lnVkRIL1VTaFZrTWtWc0xVMGc2bXhHTTB5T2E3ZUtvQmNvWVJjb1lSQ29ZUk1vWVJDcVVSTjNZTi92NHdhRUlpYWV5Nm1hRHR3TmdYU2xyYnZCMHN6WTd6eHhHaVlHVXN3UGJvM0ttc2JzZjFvSW51N3NVU0VaYk5IUUNRVVlPTGduaEFKK2ZqODV5T2N4NXc0dUNmbWp1a0hBUER2Nm93dmZqbkNPZmNCb0x5NkFSZHZaR053dUMrNnV0Z2gyTnNOS1prRkQvejZDQ0dkRndXNmhCQkNDQ0drMDdLMk1NRlh5NmJwTERPM3N6SkRpSTg3WjV1NWlSSFdycHlKcmk1MjdEYXhtVEVHaFhxamI1QVhYbG05QTlmVDh3MCsxNmorUVpDSW1mLzd2UGQwVzlXVWg1TU5SZzhNeHZpb0VKZ1lpZHM5M2ljbkRNUzhzZjA0MjRRQ01ZSzZ1eUtvdXl0NmVMbmc2eTNIT0xlUGp3ckJ5N09qT2FHTXA0c3RucGtVaVo0KzduaHR6WjhHSzBTdjNjNkRRcWtiS21zTDluYURrVmlrOXpackN4T01IUlFNQURoeCtSYlNzb280dDdmSUZPelBNb1VDejM3OEsxNS9ZalFDdkZ4Z2VzOTdvVlNxc09yWG8vanNwU2tRQ3dWNGZlRW8zTW9waHJsV29GdjlFSUZMZThMOHV1RFpLWVBoNitISWJuT3dNY2ZJZmdHY2tBVUFab3pzRGJGUUFLVktqWFYvY0NzMFcyUUtxTlZNTUNZV0NiSGh6M2hJVytSWUZEc0l6bmFXYUpTMnNQdGFtWnR3UG1NQUUvTGR1MDBmWnp0THp1OWpCd1hEMjkwQkFMQmt4bEI4OVJ2ejJYQzF0MExmSUM4QXdLSHpxVkFvVlNpcnFzZnI2M1poelNzem9WU3E0R2hqOFZnRFhVZGJDL2JpaFQ2MURkSUhEblN6Q3Nwd0lTVkw3MjE5Z3J6QTUvR2dWS3JZNnU1N05UYTM2TjF1aUtteEdMTmkrbURhaUY0UWk5cithVHd1TWdUN3o2YWdyckdaM2ZZb3p3VkRyTXhOc08yVHA5bmZCZnkyay83MUowWXo0WDZyNVYvOWdiVHN0bU9vYjJyRzVuM25FZHpkRFZIaGJZR3M5cm05OWZCbFpCZVdNL2VmRXcxamllNTU3MmhyZ1Zmbmp6UjRqTkY5ZXlDNmJ3K3QxNnJFcGRSc2ZMbHNLbHpzcmZEbWsyT3c4TjFOS0s2b3ZhL1hmTDlNamNVb0tLdkc3RGMzNnIxOTVZSlJHQkRTRFJVMURYanYrMzBHSDhmU3pGaW4ycjA5bW1EVmtQaXI2WnhBdDdaQmlnOSsySTlQbDB3R2p3YzhOMlV3c2dyS2NPVW1VekcvZVBwUU9ObGFBQUJTc3dyeDlaYmp1bzk1TFFPakJ3YkQxOE1SSS9zRndNM0JHcHZpenNHdnF6Tm5QKzNQM0ZPeGczQTU3Uzc3dTdSRmRsL1Z5SVNRem9zQ1hVSUlJWVFRMGlrSitEeDg5dUlVTnN3dExLL0JpVXUzVU5zZ2haMjFHV3dzVERuN3Z6aHpHQnVxWlJlVTQ5RDVWQXdLOVVhd3R4dEVRZ0ZlblIrRE9mLzUwV0RGcTJZcGVGVmRJODYwVnFDTml3ekJpcm5SOTMzTW12QXlNNitVWFZyZlA2UTcrdy84aVlONzR0QzVHN2g5dHdRQTRPNW9qYVV6aDRQSEExUnFOWGFkdUlhbVpoa1RQb3FFNkJQWUZhTUdCT0pBd2cyOXovZnVocmdPdzR2MldqVE1IdFVIUm1JUldtUUtyUDh6WHVmMlpxMGdvMCtnRjR3bElseEl5WWE3b3cyYzdDeXhmRzQwVm1tRmV0ZHU1K0hqbnc1aXhaeG92THNoRGtYbE5iQXdiZXNEVy8ySUtuUjdlRG5qaWZFRDBUdkFrOTJtVmdObnIyZGc0NTRFNUJaWGN2YTNzVFRGeE1HaEFJQzQrQ1RjTGVMZURnQXl1UUlTc1JDdTlsWVkxTk1iTXJrQ2lXbDMwY1hKQnN2blJHTlQzRG1rWlJjaExqNEpDYTJmaitWem94SFUzUlZWZFkxNGVkVWZlbysxWDBnM1BETXBFZ0R3MFk4SGtKblhWaW4rM1k3VGlBam9DbWM3UzB5STZvbkV0THM0ZXowVE0ySWl3RzlOK0dlT2pNRE1rUkdjeDVTSWhmancrWW5zNzQ5alNYWmxiYVBlWUxWSFZ4ZVltVWlnVXFueHpPUW94QTRKTmZnWVEzdjdZV0NvTjc3ZWNneEhMcVJoeitrazdEbWRwSGZmWTkrOURMRlFBS2xNanRmVzd2cEx4MjRzRVNGMlNDaG14dlRoVkloWDFEVGcxd01Yc1A5c0NoVDNmQTg4cW5NaEt0eUhyZDdWZU9mcDhhaXNiY0JiMyt6Ukc3SUNUTDlVYUxVUzRQTzVaYmVOVWliQVV5cFZuRUJYdTg5eXd2Vk1OZ1JlTW4wb2pDVWluVDdNTXJrQ2VTVlZuRzBpb1lDOTJGQlYxNGlHcGhiT2JWKzhOQVV1OWxab2xNcXdjczNPUng3bUFzQ1hTNmVoaDVkemgvdTVPVml6TFQwTTBkZGF4cEJtbVJ3R3JwY0JBRlFxNWtZL1R5ZDBjM05ndDZmbmxzRFAwd241cFZWd3NiUENtSUdXc0xVeVpTOEtxTlJxbkUvT1FuVGZBUFkreHk3ZGhFeXVRSFZkRTE3NjRuZDgrSHdzZXZYd3dLWFVIQVIyZDhXQ2NmME5Ia2V3dHh1bmwyNVZYU01GdW9UOHkxR2dTd2doaEJCQ09xWHhVVDNaeXN1TE43THgxcmQ3ZEphbGF0aFptV0ZFSDZhcVROb2l4OHRmLzRIcXVpYkV4U2RqMnlkUHc5ckNCQzcyVnVqbHovemorVjVoZmwzUXhja0dBTFBFVmhQNmFsZmtwbVVYSWNETHBkMWpMcXV1eDRxdmR5RHhabHNsMWFhNGM5ais2VFBzWTRYN2U3Q0I3clRvM2hBSW1EbkdPNDVkWWZzeE5raGI4UHpVd1FDWVVObFFvUHRYdUR0YUkzWUkwenJnMXdNWElHMlc0K3ZsMHhGM0pobFRob1hCenNvY3RwWnRvZmtIejAzZzNMOS9jRGMyMk9uVnd3T2ZMSm5NM2liZzgvRnhhMjlRb2FCdFR2T3FaVlBSVG5hQ045YnU0cngzOTdLMk1NSGJUNDFEbUY4WGRwdGFEWnhQeWNLbXVIUEl6Tk5mc2ZyczVDaEl4RUxVMURkaDQ1NnptRDJxRDJ3c1RWSFgwSXpCdlh4aFoyWEdWbWRIaHZub0xFbDNkN1RHc1VzM2taWmRoTm9HS1JzV1NWdGtBSmdxU2UycVJtMmVybTJWdThVVnRad2VzTklXT1Q3LytUQytlbms2ZUR6ZzVka2pVRm5iZ0RFRGc5dDVsLzRleVJuNVNNN0l4NkJRYjg0UysrMmZQZ016RXdueVM2c2dGZ29NQnBRQVU3bHMzTm9IOWU4eVBqSUVUMCtPaExsSlc1QmJWZHVJYlVjVHNmdlVkY2prQ3AzN1BNcHp3Y3pZaVAwdTBYQ3l0WUN4UklUNnBtYTh2WDR2dTkzWHd3bXpSL1VCQU93NGZvWFRYL25laXhLR0JIWnpaWDh1cmFwamYxYXFtTyt3cDJNakVSWG1nNS8ySnVCNmVqN3lTcW93OXo4L2NoNUR1NGZ1cHJoemJBL2RBQzhYL09lcHNmRHU0b2k2eG1hcytQb1BwRCttcXZDbVpoa2FwSVlyc0kzRUlnZ0ZmS2pVYWpRMXk5cDlMRTBJZXorZWVIZnpmZlhRSGRyYkQ5T2plK3RzNytKa2crVjZMdnJ4ZVR3ODNYb2hSK05DU2hhcVdqOS96VEk1VnE3WmlXRVIvamh5SVEwTHh3KzQ3Mk1taFB6L1FJRXVJWVFRUWdqcGxDWU5aUUlXbVZ5QlR6WWRNaGptQWt5Z29tbFpjRGsxaDEzYTN5eVQ0M3hLRnNZTURBSUFoUG5wRDNUSFIvVUV3RlJWeFoxcEd3aFVXZHVBZytkdTRQaWxXMGkvVzRJRGExNXM5NWkzSHJxa3M2MnVzUmtMRGxkb0FBQWdBRWxFUVZTRlpkWHc3c0tFMDlvQjJJQ1E3dXpQaDg2bHNqK2ZUTHpOQnJwK25zNHdsb2c0eTM3L0toNFBXREZ2SklRQ1B2SkxxN0h0YUNLZW5SeUZNTDh1Q1BaMmcwcWw0aXhSMTFBcVZhaXNiVVI1VFQwcXFodllJSVRQNCtzTUtoTHdkVU04a1lGaFJocE5MZTBITmRWMVRhaHZYU2F2VUtwdzR2SXRiRDE4U1cvRnJVYTR2d2RiSmZmZHpuaElSRUxNRzlzUFJtSVJtcHBsQnR0b05EUzFzSyt6dkthKzNhcEVZNGtZc2EyZjEzc0p0QUp0ZmE3ZHpzT2UwOWNSMk0wRm4vMThCTXRtRCtjc3haKzQvQnZJNWN4bmY4WGNhQXpwN1FkcGl4eFRYbWtid3FZSjd4NGxlMnN6dlB2TWVBUjJjOFVIUCt6SDhjdTNJQkVMNFdqRFZKdW41NVlnT1VPM3A2ZFlKR1NyM1hOTHFwQ1ltb09jb3ZKSGZueUdwT2VXUU5MYWhpQy90QnJiamx6R2tRdHBCcjgvSHZXNWtGTlVqcDNIcjhMTHpaNjk4SEF5OFRhS3ltc2dFUWx4OVdiYk1Ecyt2KzJ6a1YxUXdia040SjR2Um1JaEJ2YnNqbTVhN1dkc0xFeXhjQUlUQk9hV1ZLR2lwcTNuYjNGRkxXd3NUQ0VSQ3hIczdZYUdwaFo4c21RU1FuM2JMb2F3eDZIVjcyWEpqR0Y0ZnVvUUFFd2x1T1kyVXlNeC92dktUSGEvYVN2WGMxcFcvRlhMdjlaZjRhN3gvck1URUJYdWc0TFNhcDFBMmhBdk4zdDgvdUlVbmUzYTFkUHJWczZDVWs4QWZPamNEZnk0TitHK251ZEJEZTN0aHhrakkvRE8rcjFzWC9WZkQxekF0aVBjdnM3enh2YkhyQmltT24vcGw5dllDNEVBRExiaElZVDhlMUNnU3dnaGhCQkNPaDFuTzB1MnlpMHBJeDllcm5aWUZEc0kzZDBjMEN5VEl5RXBFK3QzeHJPQlFqZjN0cVd3OXc0L3l5bHNxNGgwdjZkeURtQ3FQZ2VGZWdNQUxxUmtvNnlxbnIzdCtLVmJPSDdwRmdEdWNLc0hZU1FXd2NYZW12MjlvSXdKZnF6TVRkaXFQN2xDaWJ2RmJjZFpYbDJQUnFrTXBzWmk4SGlBbTZPTndlclRoK0hUeFJFOVczc1F1OWhaNHNnM3k5Z1E4WTlqVnlCWEtNQUREK2FtUnV5Uyt0Zlc3c0xGRzFsNmx5Y1hWOVRvOUt6VkdCZko5QjVXcXRUWWVmeUt6dTBCM1Z6WUtzTW1hZnVCTGdCOHN1a2djb29xc1A5c01tZG9sU0ZUaDRlellmK0t1ZEZzU05Zb2xlSGpudzRnMUxjTEttb2FNQzRxQks3MlZrakpMTUNLMVRzNC9TczdVbDEvZnkwWERQbjJqMU5RcWxSWU5IR1FUaFY0WTFNTE8zeFB1MDFBZTlXTWowSkRVd3RjN0poV0hTOU1INEtMcWRud2NMSmwzOHYwM0ZLY3ZaNko4eWxabkRZbWxtYkdiS0NiY2JjRWE3ZWYxSG5zeHlrOXR4UWYvM2dBU3FVS1o1TXkyMTFPRHp6NmMrRm1kakZ1WmhkamZGUUlHK2p1T0g0RmhXVTE3VjRRV3JrZ0Jpc1h4SEMycmQxK2tuMXZyY3hOOE5FTHNaemJqYlF1RHYyMGh4cytydDhaajJXemhzUEt3Z1JxTlZQeEt4RUoyNjJvQm5SYlAyaG9xcTAxZUE4eWllMEI3RjcxUE15MHFxczFOSlgrN280Mk9QYmR5M3J2Kzh4SHZ5SzdvTzNpZ1VqQWg3MjFXYnZQWjJOcHFuZTdkdTl2QVBoKzF4bHNpanVuZDkvL1BEV09IYmozL0NkYjJEN0c5NUsyeU9IaFpJUFhGNDZDV0NURXhyZm40OE9OQjNBaEpRc0twVXFuRFloU3F6OTZpMXp4U0MvcUVVTCs5MUdnU3dnaGhCRHlMMk1rRWNITDFSNWVybllkL21QMW43WXA3dnhEM2M5Yks2QzFzekxIRjB1bnN2K2dsNGlGR0RNd0dMNGVUbmoyNDk4Z1Z5aGhiOVgyUGxUVk5uSWVxNmFoclcrcnBabHVVREIyWURENzJOckQwQjZWWjZkRXdkU1lxUUp0bE1wd0x1a09BSENPdWFaZXFoTU8xVFEwc2ZmVGQ5d0E4UHpVd1pESjJ4K0tabVZtb3JNdEk2OFUxWFZOc0xZdzRWU1FsbFRXNGVkOTU5RXNZNEtESGw3T2JJZ2xGUERoWUcwQlIxc0xPTmxhd01uT0VrNjJGdGg5S2dtWmVhVnN1d2h0QWdFZlU0YUZBd0FLeXFyMTd2UE1wRWcyME5XRWxETkhSc0JJSW9LSHN5MjczN0FJZjdiS0dRREdEZ3BwOTNVRHpCTG55MmwzMFMrWUNWdTBLeDUvMkgwR0NVbDNrTkQ2OXdqejd3SlhleXNZaVVVUUNRUndjN09HazYwRkhHMloxeW1USzdCeGovNktQUnNMVTJ4K2IyR0h4Mk9JSnJEVkYyVHQvT0k1OW1majFtcGlZNG1JMDBmMDRvMXNmUHpUd1lkK2ZuMmtMWEtzL3pNZWJ6d3hHallXcG5obWNoUXF0QUwwOUxzbEdOa3ZBRS9GUm1MWnFtM0lMNjF1OS9IZWVYcGN1N2RyemtFanNhamRmUk9TN3FDd3JKcjltMXFiTTU5dkcwdFRuV1hyMmhkNjlHbHVrV1BiMGN1UC9GeDRsRFRCcVZyTnJEZ1FDdmpzNTdpeXRnSHZmNzhQQTN0NjQvYmRZclpYTndDVVZkWGg5WFZNTCtKR3FRd3loUkkvN0Q2TEhRYjZybloxdGNPa0lhR3d0ellId1B6OWY5NTNIbmNOdEg1NFhCY1V4Q0loeEVJQnNncktjZnR1TWJzOXpNK0RHVkRZM0lMNHErbnNkbHRMTTNhQUlMK2RrRGtsc3dEeDF6TGFmVzRIYTNPOWJSVUE2QTFjTmJTZlZpcVR0eHU4NXBWV1lXOThFcVlPN3dVell3aytYaHlMNzNhY3hoL0hkQzkyRVVMK2Y2TkFseEJDQ0NIa1g0TEhBMlpFUjJCUjdDQk9YOUwvWlE4YjZGcFp0SVdRWHE1MlNNOHR4ZDdUU1hDd01jZk1rUkdRaUlYbzd1NkEwUU9Dc0RjK2lWT3BKbGR3S3lzVldrdXRSVUx1L3ozbThZQ3hrVXd3V0Z4UnEzY0kxTU1TOEhsWVBIMG9aMmpVdXUwblVkL0VWQlczZDh3ZEhiZEdUUC9BaHpvMnRScjQ4dGNqTURXV0lOemZBeVA3TVMwSnZ2cnRLR3dzVFJIdTd3RkhXd3ZPOG03dElWemFVaklMRFlaWTNkM3MyWkFzTzc4TVBoNk9jSE93eHNuRTIrdyt4bG90RDVxYVd3UGRtQWlkWVU1RGUvczk4T3VzcVcvQ3FTdk1jelUwTldQWjdCRXdNUklqTGJzSWUwNWZSMlNZRDF6dHJlQm9hNEd1THN4cjlmRncxRnRKV1ZKWlp6RFF2ZCtoYUlhNE9WakQzTlFJdngyOGlLRzkvWEF6cHdnUkFWMEJRT2Q5ME5EZWJ2cVExZU1kT1hJaERSTUc5MFNBbHd2R0RRcEJSUTFUdlY1UVdnMlpYSUVWODBaQ0xCVGc3YWZHNGJsUGZqTVllQUgzLy9jVEN2anQ3bHRTVVFzTFV5T2RBVkkyRnFidERwWFNwN1pCaXQrUFhINHM1NEpBcTUzQ3pKRVJ1SlZUak9jKytjM2dzWVQ2dHZYeDNodWYxUHBhNnpDa3R5L3pjMlV0WnJ6K1BXS0hoR0xwck9FQWdMNUJYbmovV2FhZjc3eXgvUXcrOXU1VDE3RjY2M0hjeWlubWJMZXhOTVdnbnQ0WTNzZWZNM0Nyb0t3YTMvNXhDcVZhcXhVQVFLMVdJNnZnNzJtZlVWSlJpeXRhTFNpNnV0akQyYzRTelMxeXpuWXZWenMyMEcxUFZrRjVoMFBFZkQwYzlRYTZvYjd1Q096dXB1Y2VqQzZPYlNzL3hnNE1ibmY0NDliRGw3QnUreWtVVjlSaThmU2g0SUhIWG9SOGNzSkF0cGMzQUFSMmIrdVBQSGxvT0FhSHQxMVFPWEg1MW1Qclowd0krZDlBZ1M0aGhCQkN5TCtBdVlrUjNudDJQTUw5UGY3cFEvbGJpTFVDekVhcERDOS90WjJkdkM1WEtQRlU3Q0FBUU45Z0wreU5UK0lFU2ZjT1lCSnFWV1ZLNytuUjJqZW9HMXZWRmhlZjFPSHk3UHRsWTJHS2Q1OFpoNURXcGR4S2xScnJ0cC9Fd1hOdHc4M2FPK2FPanZ0UlNFaTZBMWQ3S3pZY09uUXVGWmRTY3pDeVh3Qlc2Qm55bzAybFZxT3lwaEdGNWRXb2J6UThUVjRUU2dJQWo4L0RxbVhUWUdZaWdaRll4TDRYbWg2MmFqWFlZVWZTRmpuRUlpRUVmQjdidjFRbVY3QzlMcldyRkZ0a0NvUDlKQlZLRmFycm1yRHI1RFc4UEljSmMyVnlCVDc1NlNEVWFxYkMyZG5Pc3QzWDJpSlRJSyswQ2dXbDFSQUpCZGkzZWdsN20rYllyTTFOOGQwYmMvVGVYOEFaQ2plTlBkYnRSeFBaSmR3eEF3SXhkM1JmWEx5UmpUZS8zWTFCUGIzWjkyN2MwclZzLzlkWDU4ZGdhR3NQM2RqbDM3Q1BxMnduU1Ayci9ydjFPRGE4T1E4OEh0anF6Vk5YMDFGU1dZZGY5cDNIb3RoQjhQRnd4S0xZUVZpL00vNnhIWWMyaFZMRlZrRnErcnlxMUdwT213eE5hd0dsU3ExM0VCb0E5akVlNWJrd3NsOEFucDBjeFZuS0h4bm1BNWxDaVd1Mzg4RG42NjhpRGZaMlk0TkpUYUFyYlpHeDN3MXFQWi94RnBtQ2JUdkM0NEh6L1NVUThHQmp3UnlEWmtpWW80MEZlblJ6UVkrdXpnajM5K0NFMU5yY0hLeng4ZUpKT3R1VktqV0dQdk5sdSsvSG96S2daM2NNNk5sZFo3dWRsVm1IMWQ2UFdrUkFWOHhxSFY3WGtjbkQ5UGZTMXRoNS9BcWtTaFgrUEhFTnBaVjFjTEt6eFBITFRGdWZTY1BDRExiMkdkN0huL043ZG1FRkJicUUvTXRSb0VzSUlZUVE4aSt3Y2tFTUo4eTltVjJNTy9sbHFLcnJ1SWRvWjlUWTNMYWNOeU92bEExekFTQTFxMjBTdktadGdhYnFGZEN0YU5Rc3lRYUF5aHJ1K3pWeE1ETU1UYTVRNGtEQ0RUd0tIczYyK09ybGFiQnJQYmJLMmthOC84TStKS1huYy9iVFBtWUxQUzBWMmp0dWpXa3JONkN1blVBVkFINTZad0ZjN0sxMHRodUpSWGovdVFrd01SS2p1cTRKeHkvZlJFei9RRmlibTBDdVVLSzh1aDRsbFhVSTdPNEtzVkNBMjNkTHNIN25hWlJXMVdObVRBVDh1enJqb3g4UGNIb08zeXU2dGRvUkFQS0txekFvMUFkOEhnK3Z6bytCVU1CSDNKbGt0cnBVMmlKakE2bnByMjBBQUVTRis3QVZpTzk5djQ5dGo5RFZ4UTQvdmJzQWZCNFBlK09UOE0wZnA5cDlEMGIwN1lFSnJZUHZkcCs2RGxjSGEvUUo4a0poV1ExTWpNUW9yYXlEVUNpQWw2c2RBR0ROdGhOSXlTaUFpYkVFYno4MUZrZk9wMkhIOFNzUUN3VjZlNUR5ZU9pd055a0FUdldkOWhDNVFUMlpIczVoL2g1NDcvdDk3TzhBMHhaQTA1SkJPN2o5dS9wcHB1ZVc0dUM1Ryt4Z1FRQTRmWVZaOHI3MThDVkVoZnZBdTRzalprUkg0SEpxanNFS3pwakZxOXQ5bnJqVlN5QVdDdEFnYmVFTWZMdVhYS0dFUXFuQ3Z0YmhoWnZmVzRpdUxuYklMaWpIaysvL3pPNzM3alBqTWFTWEw1cWFXL0RrZXoranRLck80R00reW5NaGRraW9UbC9XcG1ZWnFtb2JzWHJGalB2Nm5IejNPbk54WVBGblc5blZHSTYybHRqNStYT2MrMSs4a1kwbjN0dUV4ZE9Ib2tXdXdLcGZqN0szelJ2YkQwOU9HQWdBT0h1ZGFUV3dlUG9RUkliNWNKNUxvVlMxTzNBU1lENnJIUTMzZTlTMkhycUVEYnZPc0w5cmhxTGxsVlJ4aHFLRiszdmdxNWVuZGZoNDR5SkRPbHpSWUtobGcweWhOSGkrOFhrOHpubXRWS3JZODFVZnpYZWNrVmdFVHhjNzlselMzRmQ3UUJ1ZngyUGJPZHc3dUUxZndFOEkrWGVoUUpjUVF2NG1EZ3VHL2RPSFFBajVtNVJ0UHZHM1B0L3dQdjdzMEM0QStPaW5nemphT2huNzN5cXZwSXI5MlZSclNUN0E3WU9xK1VkMlhuSGIvbDczVkoxNXViYjlyaDAyT2RwWUlDS1FxWUtNdjVxQjJvYjJnOUg3WVdOaGlxK1hUMmVIblNWbDVPUGREWEdvcnROZGdsdGNYZ081UWdtUlVOQTZPTTBLUmVVMTdMRnBLbGViWlhJVXRnNVN1MWR6Qi8wYUFjRFFQL3ZmZUdJMHVyZjJHTFcyTU1HcVpVd284c1V2UnpEaSthL1k0T0g3dCtiQjE4TVJwc1lTcEdVVjRaWDVNWWp1MndNQU1DdW1EMVp2UGE3Mzhmc0dlYkZMeUxNTHl2SGozZ1NVVk5iaTFma3g0UEdBNTZZT3hwbnJtV3lnMi9nQVBUbHppaXB3NHRJdGpPamJBMU9IOThMMTIzazRuNUtsZDE4ZkQwZXNuTjgyYkdwNmRHOU1qKzZOOHVwNlRIOXRBeHVVOUF2dWhrK1hNRldKTmZWU21KcEk4UDZ6RTJCcFpvd25KZ3pBdWVRN0tDcXZZWU5KT3lzenZMVm9MUHc4blNCdGtXUDVWMzhndDZRU00xcVhiTis2VzRKcnQzS3hkTlp3eFBRUGhGS3B3cFpEbDdEdDZHV29WR28yUk92aVpBTlBGNlpYOE9YVUhMWktXV1A3Wjgrd1AydXE5NHpFSXV4ZTlUeTcvZEtOSEh5NitkQjl2MzhQNm85amlXeWdxMUtyMGRCNk1VS3BVdU9yTGNmdzdXdHp3T01Ccjh3YmlSYyszYXIzTVI0a2dINFVZZldQZTg0aU1zd0g1aVpHZVB2cHNWajY1WGFEd2VXalBCZHE2cHVRbWxVSWxVck50akZZL3ZVZnVKbGRqSEdSSGZkOXZwZVJtQWx3Qlh5ZTNwN3BZd2NGczIwaTB1K1dZUC9aRkRqYldXSldERk5SbXBwVmlPdXRGNU1PWDBoRHVMOG5NdkpLRWVyTHJCNzQ3ZUJGZzhPK05GNmRQeEpqQmdZLzhMSC9GZE9pZXlOMmFGdTFxNllhM3QzUkJvZlhMV1czQ3d4VVBOOUxLT0EvZEt1aVRYSG5ETDVIaXlZT3hOd3hiZTB1NmhxYk1mK2RuenI4MzVNZ2IxYzhGVHNJVDhVT3d1cXR4N0g3MUhXTVg3Yk80R012L213TGJtWVg2M3NvUXNpL0ZBVzZoQkJDQ0NHZDNJeVJFZXpQNjNmRy8rdkRYQURJeUdXcWNzMU1KT2pleFFHZUxyYTRXOFFNNTRuU3FqRFQ5SVM4ZGpzWFQweGdCaUwxRCs0R00yTUpHcVF0TUphSTBMOTEramdBbkU5dUMvM0dSNFd3RlZtYUpjNS8xWE5UQjNQQzNCVmY3ekFZSWlsVmFxUmtGckNWMTlGOWUyRHpQcWJuc1BieTJrczNjZ3kyRlBncjlBMDFraXVVcUtocDRDemR2cE5mQnQvVzNyZmZ2VEdIRGI1T0p0N0dtdC8xWDl3UThIbDRabklVKy92QmM2a0FnQU1KTitEbVlJM0p3OEx4MnRwZHFLbHZna1hyTlBrSEhiTDA0OTRFREF6MWhyRkVoUGVlbTRDUGZ6cUlVMXE5ZVRWcTZwczRGd0UwU2lyck9GVnZkL0xMMkovbmpPb0REMmRiQ0FSOE5EWExzR0wxRGpac2w4a1ZHTmt2RU05T2lZS2xtVEdVS2pVKyt2RUFzZ3ZMWVNRUnNRSE03bFBYY2UxV0x0WnVPd2xIVzB1RStycGozdGgrNk5YREUrdi9qRWR5QmhPeURlN2x5ejZ2dnVQWExKdlh4dU54dDV1YjZoK2E5NmpNSGQwV1dQRjVQQ3liUFFJcjEvd0pnRmt0Y1BSaUd2dzhuZkQrRC91aFZEMis5ZzhQSXIrMEduSHhTWWdkRW9yQWJxNzRjdGxVdkxsdXQ5N1AyYU04RjA1ZFNjZXBLK2tZSHhYQzZVc0xBSk5mK1JiVFJ2VEdnbkg5c1c3N0tSelNhc0d5Yk00SURJOWd6dnN4TDY0QndGVDJEdW5GOUJQT0xhN0Uxc09YRWU3dndZYklBTERqK0ZXTUdSUU1Od2RyTEo4YkRUNlBoOG5Ed21Fc0VVR3RCbjdZZlpiZDkwSnlGc2ErdEFaVzVpYnNCWUU1by9zYUhBU21JZFp6L2p3dXh5L2RncEZZTjhibzZkc0ZUcllXYUdxV3NSWEg5N3AzdFVKSlpSMCsyZlRnRnpvRWZENkt5dHNmOGdjd2JUSm10Z2JuS3JVYWZCNFAxaFltZUhWK0RONytibzlPVmEyMk1MKzJGVGZhM3oyRUVLSkJnUzRoaEJCQ1NDZG1KQkhCdXpVMDBBencrZjlBcmxCaWIzd1Naby9xQXo2UGh5K1hUc1BlK0NTNDJGdGk5SUNndG4xT00wRnNhbFloc2d2SzRlVm1Eek1UQ1ZhOVBBM0hMOTNDa0Y2K2JBdUdTNms1eUNtcUFNRDBOUjNkV25HWVUxU0JsTXlDdjN6TXhoSVJobWlGYzB6d05WeG52MnUzOHRpZWlYdmprOWhBZCs2WWZwQ0lSVkNxVkd5Vkp3QnNPL3A0L3ViSExxYkJTQ3hFZW00cDdoWlZJSytrQ3FXVmRUcmhjWEpHUHNZTURBS1BCemJBMm4zcU9uS0xLeEVSMkJVWGIyVHJQUGJDQ1FQWjlnVmxWZlhzOG5nQTJMRHJERTRrM21aREREYlFiWHF3UUZlaFZPSHJMY2Z3MnNKUkVBc0ZlT2VwY2ZEM2RNTG1mZWM1VmE1bFZmVTRrSkNDaHFZVzNNa3ZRMjV4SlFyS3F0RW81VmJDbGxmWG83aWlGczUybG15VmQzbDFBejdkZkJCUllUNG9LSzJHVXFYQzkyL05nMnRyQ3d0cGl4ekdFcEhlSVZteFEwSTVBL0hxR3B0aFlXcUVIbDdPV1BQS0RHemNrNEJmRDF6QWlENU1PQ2VUSzNBdStZN080enhzRDEwWGV5c0lCWHpJNUFxVVZCcHVOOUNSaUlDdU92MDcrd1o1WVVndlg1eHFYUzYrZHR0SnRNZ1ZrTWtWQm9lNC9kMEVmQjcyblVtR2R4Y0hCSFp6UlU4ZmQzejN4aHg4OWR0UnRtSlY0M0dlQzlxYVpRcDI0TnRUc1lOdzVlWmQ5anRKZXdpaWRzQ3NhZDJTVjFLRncrZFRZU3dSY1FKZHVVS0pqMzQ4Z0RXdnpJUklLTUJ5clo2L2Z4eEw1TFI2MFhkaDZLOVVybXA3RkorM1lHODNaQlhvRHplN3VkbkR5ZFlDTFhJNTByS0w5TzRUNHVPT1l4ZHZzci8zRGZKQzdKQlE3RHA1RFNjVGI4UFh3d2tSZ1o3SXlDMUZRdElkT050WlltUy9BRVFFZHNVcnEzZWdxVm1HZVdQNlkzeFVDSTVjU05QNW5HanJHK1NGZDU0ZXg3NTNIL3l3SDdOaUl1RGR4UkVEZTNiSFp5OU53YnZyNHd4ZXFJb0k4QVRBZklmY082eU9FRUlBQ25RSklZUVFRanExSGwyZDJaOHo4djUvRFVENWVmOTU5UFIxUjRDWEMreXR6YkJvNGtEMk5xVktqUzkrT1lMQzFxcEp0UnI0ZFBNaC9QZVZtVENXaU9EbjZRUS9UeWQyLy9McWVuenh5eEgyOThoUWI3YkNVUk1LLzFWdUR0YWNTdEJnYnplZENqMEFrTW1WYktBYmZ6VURKeTdmd3JBSWZ3Z0ZmTXlLaWVEc3UzbmYrWGFYMmE1Y01Jb1RCT21qcjhJVEFLNm41K042ZWo2TUpTSzRPZHJBdjZzem92c0dvRUhhakQ5UFhJT1ppUVFUQjRkaXlyQnc5ajVxTmJNTS9VQkNDdGErT2hQQjNtN1llZUlxMW00N3llNHp0TGNmNW96cXkvNis3bytUYUpaeGw5QnJWNlJadGZZS3J0T3pSTmxZd20yMzRXUnJnYWh3WHd3Tzk0Vi9WMmM4OWVFdldMOHpIczlQSFF3ZWoybW5NS0p2RDJ3NWVBbEhMNmFocnBGcERmRDV6MGZBNHpHdExOd2NyUkhkTndCdUR0YlllZUlxaWl0cUVlTGpqbGt4RVp3QmFiZnZsdUQxdGJ2ZzZXS0w2ZEc5TVdGd1Q4eDVheU1Tcm1kaWVuUnZuTDZhanMxeDUvSFY4cmIrblR3d0ZYb0EwdzVETzFqZWNld0thaHVrZUdIYVVDaFZUQTlZUDA4bnRpM0Z4ZFFjdmEwR0hxYUhybGdvd0c4ZlBBbUJnSThqRjlMdzhVOEhEZTdiSGpjSGE3enh4R2oyOTkybnJyTWg5WkladzNBNUxRZU5VaG1uSC9UREVtaWFoVDVnTWJyMlowUW80S05YRDA5RWhmdGdZRTl2M0xoVGlEZS8yWVAxYjh5QnM1MGx1ampaWVBXS0dUaHpMUU03amw5bEwrUThyblBoWGtxbENoLzllQURmdmpZYkVyRVFLeGZFNE5tUGYydjM5Yms3V2dOZ2VuRWJjak83R0J2M25NVnpVd2F6MjBvcTZ6alZ1WWJzUEg0Vk80NWZhWGVmWnlaSHNVRzBQby9xOHphaVR3K01qMnEvTFlXTmhTbVd6OUUvcUs2OHVvRVQ2TTV1cmJSL2Z1cGd4Ri9Od09zTFI4SE4wUm8zN2hRaUlla08zQnl0c1hBOHM3Smo3S0FRYkQrYWlCQWZOOWhabVNGMlNDaTJIcjZrYzZISjJzSUVUMHdZaUhHRFF0ait0dnZPSk9OazRtM2tGRlpnL1p0ellDUVdvWGNQVC96NndaUDQvY2hsN0kxUDRnenNzN1UwUlRjMzVvSkFja1krWjBBbUlZUm9VS0JMQ0NHRUVOS0phUS9YcWRIVGgvWGZyRVdtd05JdnQyTldUQVNHUmZqRHljNFNNcGtDTis0VTROZURGNUdXeGEzU1NzOHR4Vk1mL0l3RjR3Y2d6SzhMekUyTVVGWFhpUFBKV2RnVWQ0N1QwM0RDWUNhVWtyYkljZVFSdGJBd3VvOWhSL3A4c0hFL2J0d3B4SmlCUVhCM3NvRktwY2FkL0RMc09IWUZaNjVudG52ZkFWcnRKQjZFcDRzdGxzK0pocHVEdGM0QXA4ejhNZ1I3dTZGL1NIZWRwZFk4SGlBUzhtRmhhZ1MvMW9zTnVjV1Y3TzFEZXZ2aGpTZEdzMEhIcVN2cGlMK3FmM2swQVBoNU9yRWhlRldkYm1EbDYrSEkvcngwMWdpZEhxSnF0UnJianlhaXFxNFJyOHdkQ1lsWUNCc0xVeXlaTVJUUFRvbkMrai9qWVdOaGlnRWgzZUhpWUtYemVzUmlJVUo5dTdDaG1UWmppUWdLcFJKOWc3d0FBRTFTR2Nxckc3Qng5MWtrWnhiZ1ltdlBYdTBCWGtZU0VRNnVlUWtBc1A5c0NyN1ZNNnp0Y2xvTzNCeXNVVlBmeEE2dEFzQVpqcVF0YnZYL3NYZmZVVkxWNXgvSDM5TjN0dmRlMkdYcEhRVHBTTEVnZ21LUEZSVjdpU1VtMFVSajFCajFGMHZzc1JzVk80S0tVa1FCNlVnUldNbzJ0ckM5OTkycHZ6OW01dTdNem14REZOWThyM000WitlMnVYT25NWi83M09kN2UvditPdmZmYU5CNTlCRUZPTy91RjVYZ2ZFQktqREtJbGErcTM1NklDQW5nWDNkZHBBVFV5OWZ2NGRrbDM1SVlIY2I0WWYySUNBbmdtZ1ZUZU9Fano4Y1lFZHIrSFBVMG14M2NMMWJaMzk3MHp3ME44aWM2UEFpQWhPZ3dsajk5RzRIK2h2Yjd0OXVwYldqbXhuKzh5ME0zTG1EczRHUUFwbzhkeVBTeGpnRzIvdm5XMTl4ODRXbkgvYjJnVWZ1dWVqMlVWOHJIMy83SVdaT0dld3ptRnhUZ3FHdzJtZHVEUDZOQlI2SXo4SGR0MjlpaHA3anI4Vnh5dW1mYmhOaUlZQjY4WVQ3UHZMK0c2aTdDWUwxT1M2Qi8xeTA3dE4yMFhEZ2VyemVBRDFadFovVlczNS9IMTUwM2pUR0RraWlycnVlUjE3N3l1WXg3ZTV2WkU0YVFFdWZvVGYzUm1oOXBOWm41ZHZ0QkZzMmZ6SWowQk9LalF2bnhRQjdsMVExRWh3ZHg3bW1qK1dqMUR0NWRzWVZ4UTFMdzk5TnowWnhUbE42NWFZbFJMSmcraXJsVGhpdDlqUUcrV1A4VFQ3L3ZHSXp1U0hFbDl6ejlDVS9jY1FHQi9nYkNRd0s0OWVLWlhIM09aSDQ4bU1lT2pEeFdiY2xneXFoMDVUTnk2NzVjNWs4ZnhhMFh6L1I2UE80bkNKKzk1MUt2Q3VzVlAremwrWTg2UDRFZ2hPamJKTkFWUWdnaGhCQjlsc2xzNGUwdk55dTlaYnRUV0ZiVDZZOTlsK1RZY0dWQW9EWGJEbmdOUXRXWnhwWTJabHovZjUzTzM1ZGQxT1g4enRqdGpzckh6Ny9mM2V0MWoxVkRVNnZQNm1HQUFVblJTcHNQZ0x6aUtyN2V0SS9GQzZlaDEycTQ2L0xUdWVuQzA5QnJOZGpzZGpidXlVYXRVbkhWT1pOWU5IK0tFbFRzenluaXNUZFdLTnY1NDlWbmtSUVRSbE5MRzJhckRUKzlsaEhwN2Z2Z1BtQ2RpL3RnZ0s0d3Q4MWtZVnZHRVRic3lxVEFHWEt0MlhxQXZLSks3ci8yYktWZFFtMURDMnUySHVENmhkT1VRY2M2V3VBMlNKWFpZbVhsNXYyRUJCcVpQbllnS1hFUmZQekVUVXA0NHdyWFRSWXJmN2p5akU0cm4xMHVuRDNPbzZMVDNWUE95LzV6anBaanNsaXgyK3hzN2lRSU0zWnlvcURqZEpYYjJGQkRVK09WeDdSOS81RXU5N016cDA4Y3FsUXM1eFZYS2VIajh4OTl4MXQvVzhUR1BkbTgvODAyK2lkR2NjUDUwMmsxbVRHYnJZd2MyUDZjK3FxNkJyajdpdE1abEJKTFkzTWJKb3VGa1c2dmc4S3lhcC9yK0RKbFZMclNCOXY5ZUJTVVZyTis1MkhXYm5mMEpLNXJiT0dlcHo5bThjSnBYSHo2S1VwUXRuTHpmc3FxNm8vcmV5RXRNWW9wbzlLWk9qcGRXYzlzOXF5aWYrdUxUV3pjblUxWXNEOFRSNlFSRlJiRStLR08xaXZsMVEzS2NxY09UMU9DNUFBL1BWZk9tOFQ4NmUyRGs4MlpNSVR6WjQxbFdQOTRaWnJGYWxQYUFFd2ZNNEJUaDZXeWFtc0dieTdmNkhOd3hnVXpSblZiRmR1ZDQvRjZ1Ly9hczRsM3RqTHh4VlhKSGhybzc5R2YyK2UyWGxqS2RjNHJPbW9ibXZuOHUxMEFyTjk1bUVYekp3TXc4NVJCdlAvTk5sWnUzczlWNTB3aUlTcVVjVU5TMkhrd240TkhTaGlTR3NjRnM4Znk0YXJ0bkhiS0lQNjhhSzdIZlRTM21uajUwM1Y4c2Y0bmorbjdjNHE0NWZIMytlUFZaeks4ZndJQWdmNEdUaHMzQ0x2ZGNhSm51bHNmK0MxN2M1ZzBzbituNzNNWGc0Kyt3cTZCNG9RUXYwM3lEaGRDQ0NHRUVNTE51VE5HSzM4ZnIzWUxKOG9GOTc3Y2FXam04czdEMTNvRkpWVjFUWlJVMWxIYjBFeFdRVG01UlJYa0ZWZHlwTGlLaSthTTQrSXp4ck50WHk3ZmJON1BwajJPb0xHbHpjVGRsNStCU3RVZW5xMy84VERWZFUzTUdqOVl1WFFaSElQYTNmZjhVcVZWQUVCbGJRUHpuSDJMT3lxdmJ2QlptZmYybDV1NTk2b3pBY2VseVNzMjdtUERya3lmVlp4WmhlVmMrL0RiekI0L2hLdm1UK2JwOTFaVDE5aENWa0U1WmRYMVpCZVVrMVZZN255Y2xkUTN0ZkwrbzR1cHJtdGk3WTZEZkxIK0p5cHJHd24wTjVBY0cwRy8rQWpsY2Ryc2RwYTVCZTVXcTczTEFZKzY0eXEwVzdadUR4bTVKWnc1YVdpbmxhbm4zZk9pVnlEb2kvdjZRMUlkN1ViMlpCYjJxdUxWM2RMdmRuUEJySEZZYlRidWVlWmo1Wkx4L0pJcXJudjRIYVgzYTJ1Ym1mRkQreWtWbXU1KzZvc0tud1FBQUNBQVNVUkJWS1EzZFVWMWc4ZjcwTjNLemZ0N3ZJK3J0Mlp3eGRtbkVoOFZTbjFUSzZ1MjdHZmw1Z3lmZzB6WjdIWmVYYnFCWmV0MnMyaitaQ0pEZzFpeWNodDJPOGYxdlJBWjZ0a2V4bVN4VWx4WjY3RXZiU1lMYldhTHo5N0wzN2tOakZkY1dVdWJ5WUxKWW1GdmRoSFAzWHVwTXEra29wWVpwd3p5Q0hNMzc4M2g2ZmRXTTM1b0tyZGVNcE5Bb3dHRFhzdkU0V204K0pGM3RUZzRBdURPQm01MDBXczFQcDlmbCtQeGVrdUppMUFxYWp2ajJuYTZXOGp1UzB4RXNQS2VlZmZycmNwNnVVV1ZITW9ycGJLMmthUGxqa0hQdnRtOG4vNkpVV3o2S1pzc1oxdWpEMWZ0NEc4M3p1ZmdrUklpUWdMNVp0TitocVhGTTMvNktLdzJPOS92T01Rcm42Mm5vcWJCNS8zbmwxUng2K05MT0gzaVVDNmFjd3FEVW1Jb3JxamxpYmUvUWFWeXZDYmFUQllLU3Fzb3Jhb241MmpGTVozUTYrejlKWVQ0YlpCQVZ3Z2hoQkJDQ0RjbGxYVzgvZVZtWlpDc3ZzeHNzWHFFcHI1MEZqdGVldCtyUHFlLzkvVldscXpjNWpWbzJCZnJmNkt5cHBHcjUwOG1KUzZDL1RsRlBMUGtXOEFSUWhuMFd1Njk2aXkrMzNHSUo5NVo2WEhwT01EK2JNOFdHVmFyamVyNkp2Wm1IZVhWcFJ1ODdnOWd4Y2E5OUUrTTR1dU4rOGpxd1hObHQ4TzMydzhxUFlyQjBTcGcrWHJmd2YyVkQ3eEJaVzJqeDdURzVqWnVlMklKaXhkT1kvcllBYWhROGVyU0RVcUFDWERoSDEvdXVLbGpsbFZRcGdSSnZqUTF0M1g3SEhjMHhOa0NZSXV6TGNTeE1Ka3QvUHVEYjhrNVd1RjFqTnlQUlV1Ym1ZS3lhbExqSXoybWZmWERUL3l3MjNlN2pYMDVSVjdUYXVxYldiWnVkNjlhb0pndFZ2Nzl3VnBTNGlMNC9QdmRYcTg1WDhxckczanluVlVlMDQ3bmV5SG5hSVVTZmxmVU5QRGVOMXQ5dnJaemo1YlRacklvbFpldEpqTnJ0aDdndnl1MktNdGs1cGZ4MUh1ckdkWS9udjNaUjJrMW1UR1pyZVNYVlBIeXArc29yYXhqM09BVThrb3FlWGZGVnVYNS9uclRQcmJzeStIS3N5ZHg5dFFSdlByNUJxOCsxdTZQMGRWV29ETi92UHBNNWswZDJlbjg0L0Y2dS9FZjd4N3p1cjRzZXVoTlpvMGZ3b1pkbnEvQmp2ZFRYRkhML1M5KzdqRnR3NjVNTHZuemZ6eXFwWjk1ZncxbFZmV3MzWEdJNGdyUGdMNHphN1llWU0zV0EwcFE3UXFXNzM5aEtYcWRsZ2huaTQrOVdVZVB5OENjUW9qZkZ0WDB4VThlKzZsaklYNGgvNzczVWtZUGRGenErUHQvZmVneCtxb1FmVlgwb3RrbmVoZUVFTCtTOHJmWC9tcjNOZWZVSVR5dytCekE4ZVB3VWJkTDJJVTQyYVRFaHBOZjJ2a2w4M3F0QmxRcXJEYWJ4d0Jmb20vejk5T2oxYWl4MmUxWUxEYmF6R2JzM2Z3SzlkUHJzTm50Mkd5Mi85bEJvYUxDSFAxL1c5cE1OTFcwZFhyTUF2ME5Yb056dVVTR0Jub0Y3dTZNQmgydHB1NmZEeUdFRUNjWHFkQVZRZ2doaEJCQy9DcTZDbk9CWGxlYWlyNmhwMzJvM1hWV01mcS9wTE5MOWp2cUxNd0Z1Z3h6b1hlRHpBa2hoRGg1ZE43b1JnZ2hoQkJDQ0NHRUVFSUlJY1JKUlFKZElZUVFRZ2doaEJCQ0NDR0U2Q01rMEJWQ0NDR0VFRUlJSVlRUVFvZytRZ0pkSVlRUVFnZ2hoQkJDQ0NHRTZDTWswQlZDQ0NHRUVFSUlJWVFRUW9nK1FnSmRJWVFRUWdnaGhCQkNDQ0dFNkNNazBCVkNDQ0dFRUVJSUlZUVFRb2crUW51aWQwQUlJY1RQRSt0bndGK3JBYURSYktHOHpYU0M5K2pZYVZVcWtnT015dTNjeG1hZnl3WHJ0RVFiOU9RMXRXQ3gyM3QxSDJvZ3dkOFBBSnNkaWxwYWZTNFhielFRckhOOFRSWTN0MUZ2c2ZUcWZvNDNmNDJHS0Q4OU5TWXo5ZWJlNzhzcDRTSDRhelFVTkxkUTFOeUsyY2R4Uy9ZM2t1UThOalVtTXdmcUc1VjV3MElDQ2RJNmpzZVJwbWJLV252L09ndlNhZ2pSNnpDbzFSalVhbzQydC82czQrcW5WbU94MjN2OUdoQkNDQ0dFRUVLSXZrd0NYU0dFNk9PdTY1L0U2TkJnQUxaVzFmTFVvZHdlcmVlblZuTkZhZ0xORml0TDhvczdYZTdlSVdubzFZNExPcDQrbEV1TDFRWTR3cms3QnFVcXkvMGpJeHR3aExLcWJ1N2JhcmRqOHpFOTBxRG5pVkdEbGR1WGJOcmxjN2tyK2lVd016b0NzOTNPaHZKcVhzbk83K1llMjRYcWRUdzlaaWdBelZZclYyLzl5ZWR5bDZVa2NHcEVLQUQvemp6Q3hvcWFIdC9IOFhSdFdoSXpvaVB3MXppZWc5V2xsYnlXVTlEcjdWeVFGRWQ2b0Q4QXIrVVVzTHEwMG11WmFWSGhuSmNZQThDZTJub09PSjlUZ0V1VEV4Z2NIQURBRzdtRnJDeXA2UFUrekltTjRyS1VlT1gyNjdtRnJEcUc3Ymlja3hERC9JUm9kbGJYc2JteWhoK3I2M3EwbmdvSTArdUlOT2lKTk9oUnF6aGh6NjhRUWdnaGhCQkM5SllFdXVLa1pEWmJsYi85L2ZRbmNFK0UrRzBhRlJyTURlbkpSQnNjNzYvaWxqYldsVmY1WEhaa2FEQit6a0JYcTJxUGFuVnF0UklrdTN0cXpGRGlqWVl1NzM5bFNRVnY1QlllMDc2bkJCaVpFUjNoMkFlVkNxMUt4WlRJTUk5bEt0cE1aRFkwOVhyYkt1Yy84SHlzZHJ0M2p5SmZRZk12WVc5dFBYUGpvcFRiVTZQQ2VPZElJU1piejZ0UzlXb1ZxUUgreXUxRGJwVzN2NmJjUnMvbnhGVU5mS3ltUkliaHI5RXdMU29jalVyRm9mcEdnblZhQXJWYWduUmFRblZhUW5RNlF2VTZ3dlU2d3ZRNnd2VjZ3dlE2Tkc1bkhkcHNOclpVMW1DVlFsOGhoQkJDQ0NGRUh5Q0JyamdwMVRhMFgyYWRuaFRONXA5eVR1RGVDUEhiRVdYUWMzVnFvbEo1Nm5KamVqSmxyVzBjZEF2NkxraUs1WXpZS0F6cTlpanpxVEZEY1dWZWFwVm5IZTUveG8vZ2d5NHFmVHVqZFlheWdGSUo3T0tuVWVQS0xWdHRqZ2gxY1ZxeVI3ZzZJenFjR2RIaEh1dHRxcXdoOC9BUjVYYU1uNTRiMDFNQVJ3anNZbEJyZUhENEFBQytLUzVuUWtRb3B6bkRZbmQzRGtybFRyZHFaSUFsK2NWOGZyUzB4NC96d3FRNExrbU9BOEFPM0xrcmczUGlZNWdkRzluamJZQ2o5Y0s3azhaMHU5ek5PL1pSYlRJRGpsRGVGV0MyV0cxVXRKbVVrTjVpdDZNQ05Db1ZHblg3c1ZHalVwWUJjSnVGVnVXWVo3WGJNZHZ0eEJzTlBETjJXSzhlQjhBWnNWR2NIaHZWN1hJN3ErdDQ4cURuOTBDU3Z4K0pib0h3cG9vYUhoZzJnTFJBLzQ2cmQ4dWdWcE1lR01EaFl6Z0pJSVFRUWdnaGhCQy9OZ2wweFVtcHVyNzlSL1dBcE9nVHVDZEMvRFlFYWpXY254akxXZkhSSG9HbVMyWkRFMmFiWjgxcGdFWkR1RjduTVMyc3cyMTM0WG9kZnByZWo3VjVkV29pWjhYNUR2WGVtVGhhK2Z1U1RiczRLejVhdWV5L040d2FEU05DZ3J5bWExUW8wN2RYMWZacW03WmU5RzFWQTNQY2d0dDl0UTBVdDdTaFZxbU9hWFRTM3E1elNuaUk4cmRSbythL2JzZjFzOEpTK2dmNWUxVmJqd3dONHQxSm8vSGw2dFJFcms1TlpGOWRBdy92enpxbWZRTFBpdWl1cUgwczVCNEVOMXV0N0txcDQ0S2syRjdkZjZ2TlJuV2JtY28yRTBhTnBsZnJDaUdFRUVJSUljU0pJb0d1T0NsbEZwUXBmdzlJamptQmV5SkUzK2F2VVRNM1Bwb0ZDVEg0K3dpc2NodWIrU0MvbUQyMTliL0kvZC9vVmlWNmNYSWNGeVhGSGZPMitnWDRjM2xLZ25KN1UyVU5PNXdockZhdDRycTBaSXpPUURuckdDc3RpMXZhT09ROG9aUVc2SS9lbVNUbU5iWFFhclVSNWFjbndobHE5eWJRSFI4UnFxd0hzTEtrM09keUZUOWpRTHNBcmNibmM2eFRxVGcxSXN6SEdzZVAzZDVlUWQwVjk0cGZHMkRxd1RxQVYzc0pnMXF0dE4wQVdGZFc1VFV3V21sckc0WE5yZFNiTGRTYnpVeVBqbENlZzQ4S1N2aTZ1SXhtNjYvVk9FTUlJWVFRUWdnaGpoOEpkTVZKYWN2ZVhHdzJPMnExaXJqSUVNWU1UbWIzb2Q0UEFpVEUvNnBBcllaejRtT1lHeC9sTStRNzJ0TEtSL25GYk8yaUtuVkpmakVmRjVUdzJxa2psU0R1NWgvMzAyaTJBSTVxM2VmR3RWOW1mK1dXUFpqdE51Ykc5YTZxdnRWcW84SGk2SnV0Y3U2N2kydTZWcVhpRDBQU2xJQzFvTG1GbDdMeWxLQnZVV3FpRXVibU5qWHpUYkZuWUZyUTFLSU1maGF1MS9ITVdOZWdhRFp1M3JFUEFJdmRoaG9WUDFSVVU5bG1jbGFuT3U3dkh4bFoxSm90WEpZU3o4SkVSeFZvYjZMQU05MHFrQ3Ziek96c1pQQ3VXMzdjci93OUtDaUFHZEVSdkpGYjROWGJ0VitBa1Rpakgxc3Eyd2Z5Nml3d254Z1pwaHhUazgzTzRRYlAvcm1sclcwMFc2MDBtQzMwQy9CWCt0cldtTXpzcjJ0UWxoc1ZHa3l3enZIZmh1ekdaa3BhV2lsb2JnR2dwTFdOSzdmc3dhaFJzekF4bGs4TFM3eEMySG54MFN4S1RRU2d5V3JsMGYxWlpEYzJjMFUveDhCOFh4U1ZLYUdzVHFYaXNuNEpmRmxVcHB3UWNIZWEyeUJ4QUt0S3ZRZFdXMUZjN2pGdzIrRGdRQ1hRYmJKWUpNd1ZRZ2doaEJCQzlGa1M2SXFUVWxOTEc5LzllSWc1RTRZQThNZXJ6dVNxQjkvRWJMRjJzNllRQWlEV3o4QzVpVEVlQTNzQjVEUTJzL3hvS1Z1cmF1bXV2dFJpdDN0VlBYYWxKeFdhdnJ5Zlg4VDcrVVdBWTcrZmR3dUpGMi83Q1J0d1NYSWNGenJEU3BQTnprdForYzRlcnlwR2hBWXhMOTRSSXR1QXQzS1BvbGVyc2VNWTdBb2dXS2NseXM5QXNFNUx2Ri83Z0cxK0dqVi9IekdRU0lPZWIwcktDZFJxT1RNdWlwOXE2cFVRdThGaXBkWVpZcnNmRFp1ejkyeDNSeWplYVBCbzk3QzZ0S0xMTURoSXErSEsxRVJPaTQ1QWhhUDYrS1dzZkdXK1hxM2lya0ZweEJzTkZDYkY4VWxoaVVldzI5RzVDZTFYT1h4VFVzNTdlVVdkTG50NVNvSVM2T1kzdC9CY1pwNHk3NUVSZzVSQWQzMTVsVWRZQ282cTJmdUhEbUJ3Y0FDandvSjVMQ09iT3VkeE95MDZncXVjWVc2anhjckQrek01MHRUQzVTa0p5djdOakluZ3Izc1BBL0RISWYwWkdCVEFoSWhRL3I0dmszSzN5bVd0U3NWNWllMnRGZkthV2lodWFldjBNYm0wdWIwK083NHZoQkJDQ0NHRUVLSXZrVUJYbkxUZVhMNkpXZU1IbzFhcGlJOEs1Wm9GVTNoMTZZWVR2VnRDOUFuWmpjMjhuMWZFMWM0UTdhZmFCcFlmTFdXZlc4WGxzWGo1bE9HOVduNVNaQmhOemhNeC9RSjZQMWlWeXljRkpTUUhHSmtRSG9wZXJlTHhVWU45THFjR0hoa3hFSEFFc2RkdWMxVGx6aytJWVVHQ2Qvc1dOWTVxVjRDVUFDT25oSWVpQnNhRXRmZVRQZUIyek56YkxLaFVLbWJHUkRBdlBwcDFaVlY4V2V5N2pjS1picjFlTFhZN2E4c3FsZHZicW1vb2JXMEZRS2RTYzJaY0ZKY214M3RVS1UrS0RPT3JvaklLbWgzTHpZaU9JTjdvQ0tXVC9QMjRlMUFxaFVseDdLcXBVNEp4Y1BTVkhSWVNTSXJ6OFFHTUR3LzE2aVc4Skw5WTZiRTcwSzAvY2FMUmordlNrcFRiTVg1NmozMUtNRHFDMzVVbEZSUzF0Qkp2TkpBYzRKaVdGdURQb3lNSDhWaEdOck5qSTFtUUVLUDB5dDFWVThmb3NCRE9qbzlXQnFDekExOFdsUkhqWitDZXdXbEs3K1lnclpZNG84RWowRDA5TnBKSVEzdjdpbzY5bnp2ajN0N0JUL3JsQ2lHRUVFSUlJZm93Q1hURlNhdW92SWJWV3pJNGE3SWpRTHA4N3FsOHQrTVEyWVcrUXhNaGhLZXZpc3N4YU5Uc3JLNGpyNm5saE95RDZ4TDd6c1FiRGN5SmFSOHN6Ri9yK2JWMFJXcWlvMEVyY0xpK2lTYUxsWmx1dlZON3FxaWx0ZE41TnFET1pHWi9iUU5yU2lwWmxKYW9oSlVBRXlKQ3VXMUFQejdJTC9Lb1dEYW8xUVJvTkNUN0d4a1hIdW96MERXbzFad1cwNzYvV3lwcnFIZFdyUUxzcnFsblgyMERzMk1qT1NzeDJxUFBMamdHcTNzK013K0wzYzZBSUVmWXVyKzJnWDlrWkhOTldwSkhzSnZrNzhmK3VnYmVPWEpVZWI3TFd6MTc4cnFXZHhkbk5QZ2NsQzdTb085MHNMcWh3WUVNRFE0RVlHZDFIVVV0clJ4cGF1R3Zldy96NFBDQmhPcTBCR2kxNkRWcXhvV0ZlQXg4TmowcTNHTmJGcnVkRjdQeTJGaFJ3NU9qaHloaGJtV2JpWDhleUZhQ2JBQi9qWVlMZXRpSFdhOVdlN1Fic2JxMWdBanNwTjl3cTlYYXExWWFRZ2doaEJCQ0NIRWlTS0FyVG1vdmZyS09FUU1TU1lnS0JlRGwreTduOVdVYitXVE5qNzBha0VpSTN4STEwRCtvdlpMU1BaZ0sxR3FVNEE5Z2IyMERPclhhWTFwM3pEWmJwd0h3bHFwYUxNNUtSNzFhemFrUm9iM2NlMC9SQmdQemZWVE91c3lQYisvSG05WFF4S3M1QlZoc25iLzMvYlVhcGtSNkR3Q1cwOWpNdHFwYUt0dE10Tmxzbk8rOFpML1o2cWppZGZXbzdSZGdKRmpuR2FxcWdCblI0WXdORDJGRmNmdUFqWEZHQXdablc0YWp6YjZQMTdTb2NJL25wMk9iZ240QlJ1NGJtcTZFbUM2dFZodEw4b3RZV1ZMQnVQQVE3aHlVcXR6WGdmcEcvcG1SemQyN016ZzdQb1lMaytLVWZyTERRNEo0Y3ZRUXZpMnQ1TldjQWlyYVRKUzNtWWcwNkxIWjdVcXJBZmNCeVk3blIybGhjeXNQN2ozTUg0YWs4VlZST2FFNkxaOFVsbkRYb0ZRQXpIWTdPcmQyQjYxV0cvODZsTXRQemtINW5qNlV5ek5qaDVMZjFNSS9EN1MzYkhDNW9sOENJYnFlL2RmbHluNEpYTmt2d2VlOHMrT2pPVHZldTlmekEvc09LNFBpQ1NHRUVFSUlJY1RKU2dKZGNWS3JiMnpocnFjKzRxVS9YMDVrYUNCNm5aWmJManFOR1dNSDh1Z2JLeWl1Nkh4QUp5Ritxd0swR2g0Yk9jam52T0VoUVozTzY2bHFrNWtiblFPRmRmUmFkcjR5VUZtNFh0ZHRvTHVtdEpKV3EyUDVRY0dCRE94RnNPeExYbE1McitaMFBrQml2TkhnTTlETmIycmhYNGR5QVpqb3RzK05GaXRXdXlPMG5STWJ5Ulg5RXBRQTFtU3pzNkdpaXBuUmtXaFVzUHhvS1NWdXZWcW51VldhSHVvdzBKaUwrMkJvZVUwdFpEWjRob1ZIbTF0cHRsaVZRTmNPL0ZCUnpYdDVSZFNZek15TmkySlJXaEpxdDNXR0JnZnl5TWhCUEg0Z215K0x5dmlodklvYjBsTVk3Mnlib01KUjNlcVNVZGZBdnRvR2duVmFwV0k2cDZHSis1MzlhclVxRlR1cWovMnp0TDVENkZwcmRsUTczelFnaFVhTGhYdDJIZUNPblJtb1ZIRDd3RlRTQXgydE4ycE1acDdQekdOQ1JDakRRZ0paa2wvTXVQQVF0Q29Wc1VZREV5UERXRjFTb2ZRb2pqYm9tUk1iaVJCQ0NDR0VFRUw4cjVOQVY1ejB5cXJxdWVIUmQzbmlqdk1aa095bzVCdldQNTRQSHJ1ZWd0SnFjbzlXa0gyMGdxeUNNdHBNbG02MkpzU0owL2xRVkgzSEg0YjB4K29zNmRUMVlHQ3BUd3BMcURHWkFiZzRPYzRyMEQxVTM4amR1dzk0cmZmSXlFRUVPSVBWaC9kblVXczIwMmExRWFEUmNFRlNyTmZ5TG9HZFZHK21CZnB6LzlCMDdPQlI0Wm5sREZpSGh3UnhmZjlrcFRXQUhYZ3BLNDlObFRXc0xLbGdmbndNWHhhVkVhVFRLbFdtcm1yWFZwdU5YZFYxWHZjNU1DaEE2YzhMc0xMRXV5V0R4VzduOWR3Q0hobytrSDExRGJ5ZlYwUk9Zek9oT2kxL0d0SmY2VzNyT0ZaTnBBWWFNYWpWOUFzdzhzVG9JYnlSVThDV3FscWVQSmpENU1nd3JrdExvdFpzWVhsUnFiTGU1NFdsbExTMktRUEgrZHFIT0tPQktaSGhQdWQzNWF2aU1xcE5qdGVEQ3NmZ1o1ZjFTeURVZVl5RHRWck9TWWdobzY2QjJ3YjJJOWpaVWlPL3FZWEhEMmJ6cHlIcDlBc3dZZ1AyMVRZbzdUY0NOQm9XcHlVeEt6cUNWN0x6T2RMVVFwUEZTbDhaeW14cVpEaWFPYWY4YXZjM01MbTl5ajNBMzd1dGhoQkNDQ0dFRU9LM1JRSmQwU2RVMVRWeTJ4TWY4UHZmemVic3FTT1U2Y214NFNUSGhuUGFLVCt2SWxHSVg4TkZtM2FkNkYzNDJWeDlVM3ZLM3MzMS9LMDJHM1k3M0QwNERYQU1RUFo2YmlIdVhSV0tXbHFwZG9iQ1VRWjlseTBhT25PMHVZVkFyUmFOV3lMWWFyV3h0TEFFZ0gxMURYeFVVTXlseWZHMDJXeThtSlhQbHNvYXdCRSt2cENWQjBDZDJjS0tvbkxPUzJ6Zmg0L3lpMm0yZW5kZWRlOC8yMlMxOGtORnRjOTl5NmhyNU40OUI4bHJha0VOeklxSjRNcCtpUjREbzYwdnIrYmw3RHdHQkFWdzM5QjAvRFVhUW5SYTdoNmN4czdxT3Q3SUxXUnpaUTE3YStzSjBlbVVGaEx4UmdOVG5aWEU3bTAzSWd4NkxrNTI5S0l0YW00bFNLZmw5R09vZnQxU1dVTnhTeHZoZWgzM0RVMzNDTER0d1BkbFZVUWE5TncvTkYyWjNteTFzYTJxbGpreFViUTZqNXNhdUdWQUNnL3N5K1RhdENTbDJqZ3QwSi9IUncvaGhjdzhmcWlvcHRwa0pseXZvN0M1bFNSL1A3cnlabTRocTl4YVhKd1ZIODAxcmdybHhtYnUvK21RMXpySHEzL3VqZW5KK0EzcWQ1eTIxanVwOFZMRkxJUVFRZ2doeEcrZEJMcWl6MmcxbVhuaW5aVjg4dTFPcmo5L0dwTkg5ai9SdXlURUNkRmdzWHFFdzM4WmxzN28wR0FBdGxiVjhwU3p0UUNBUmdVdm5qSkNHV3hyamJPMzZyRnF0YlZIWGlwUStycTYwN2hWN2c0SkRxVFIyYUloMnVDN2N0QmZxMUhDdVdJZmc1ZWxCd1pRYnpIVGFMSFM1aU00N1FsWCs0UVFuWTVHaTRXU2xqYldsVmRTMldaV2xvazMrbUcyMnlsdGFVT3Y3cndXOVAzOEl2YlYxWk1XNkU5K1V3dTdhK3E5bGduV2FwbmsxdnJoKzdJcVRGMzAvaTFvYW1GR2REZ1hKc1VSNjlkK25DeDJPeDhYbFBENVVVZkY3YUg2Smg3Y2w4azlnOU9JY3k0M0xqeUUwV0VoYktxc1p2blJNZ3JjK3ZrbUdQMjR5TWNnWXVGNm5USjlSM1VkZTJ1OUgwTnYxSnJNQkxnRjBIVm1DeTlrNXBIWDFNd3I0MGQ2TE91dlVTdGhzcnRJZzU3TFV1SjU4bUFPNXliRWNGbS9CTlJBbzhXaTlOZ3RhRzZob0xtRlhkVjFYSnVXMU9VKzJmRU1hT3RNN2M5MWlFNzdpdzUrWmtkNnZBc2hoQkJDQ0NGK09STG9pajRudDZpQys1NWZpdEdnWitLSU5BWWtSeE1WRmtSNHNEOWFyZmVvNVVMOEw3UGE0Y3VpTXFWMzZwellTSGJYMUxIRFI0dUFucmhseHo2UEhyci9HVC9DYXhtRHBqM2tkVlhlZGtYdkZncWJmWVNlOXc1eGJHTlBiVDMveU1qbXlpMTdPdDFXbk5IQWs2T0grSnkzcXFTQ2k1TGpDTkJxU0EveUp6MG9XWm1uUnNXWU1FY29uaEpnNUlLa09JOUF0ak9OWnF2UDZiTmpJNVdXREhibmZmdVNZUFJqZW5RNDA2UENpVFRvUGVaVm1jeThtSmxIVG1Peng4QnFGYTBtSHRxWHllTCt5VW9scTBZRjA2TWMyem5jME1UMnFscTJWeDFiWDl6c3htYWVPSkRkNmZ4bnhnN3pxQjRHUjNDNnZLaU14V2xKN0sxdDRQbk1JOVE2ZSt2dXFhbGpuRnZyQ0JlejNVNkQyVUtqeFVLVXdZQlJvMlphVkRnclN5cFlYbFJHZG1NVGR3NUs0L1djQXFWUDcvN2FCdGFYVnpHeEI4OU5SN1htOWtBM1ZLOURCYjlZN0ZyZWFpSkM1WDJ5NDVlaTFhcnhjNTYwYVhMcjh5eUVFRUlJSVlUNGJaSkFWL1JaTFcwbXZ2L3hFTi8vNkgzWnJCQW5vK2hGczAvSS9hNHFxZURNdUNqaS9BeW9nRHNHcHZKSVJwYlhBRjBkQld1MXFGVjQ5QzBOMGVtVUN0emdEdjFxUTNWYW1xMVdqMHJObm5DdmhtMngrZzVJM2JsWENYZlUxc1c4VUoyT2NXSGV3YUl2Y1g0R3BRSzJLMGNhbTcybXFjQ2pmY0hlMm5wS1c3MUR0aW1SWWR3NUtMWFRiVWZvZFR3NGZFQ1A5dGZkb0tBQUJnVUZNRDhoaG9mM1pmSit2cU43OCtDZ1FDVllyV3d6czZyVTBkTzNwS1dOTUdjWUNHQ3gyWlV3MXBmT1F0RHZ5eXJScUZSOFhlelpLM2pwMFZLeUc1dXBhR3VqcXMyTVhxMmkxbXloMldLbHdXeWh5V3Jsek5nbzVpVkU4M3BPZ2ZLNnpLaHI1UGM3OTN1MHMxaGVWTmJyNCtGUzQxYWhxMVdwQ05mcnFES1owYXBVcEFjRmNLamU5OEIyeCtJUGV3NVMvdmJhNDdhOTdzdzVkUWdQTEQ0SGdDTkZsYi9hL1FvaGhCQkNDQ0ZPREFsMGhSRGlOODVpdC9OcWRnRVBEQitBR3ZEVHFIbGcyQUNlUHB6cnMxMkF5K09qQnhQVm9XcjBtYkZETzEzK3RRa2orYmlnUkJrc3pRYmt1UVdlWVhxZFIzRG9FcUpybjlZeEpBYWNnWjZkVnF1TnVYRlJIcjFnT3pKcWZ0MHFmVmM3Q1hmandrTThqdHZLVHFwenQxVFdjR0Z5SEluR3JudkJIcXVsaFNVVXRyUlNlTlRSeG1KZXZGMEpkR3RNSnBZZExVTU5SUHNaUEo2WFFjRUJMSms4cHRQdCtob01UNnRTb1ViRmQ2V1YrSFZvdzFIUTFFSkJVM3NiaUhjbmpWYisvclN3aE9WSHkvaWhvb3BObGRWWWJIYVA5VzEybE50ZEJmbGRTVFQ2Y1UxYUV1dktIVzB2WENjUUV2Mk5WRGw3OGo0eVlpQVpkWTI4YzZTUUkyNzdLb1FRUWdnaGhCQW5Jd2wwaFJEaWYwQldReE5MQzB1NDBOazMxVStqNXI2aDZYeFJWTWJIQmNWZDluZnRqVGhqZTFWcmVXc2JmM0liZU9yaTVEaWYvVnhEOU8xZlJhZUVoM3ExSHJoclY0WXlLTm85ZzlPWUdCRjZUUHUydjY2QjMrL0s4SnFlN0cva0hyZldFRnVyYXZuQVdkWGFrWjlHd3hPakJpdTNtM3dFdW1lNkRZWlcwV1ppWnlmdExXdzRCbFJibEpiRTJ0SktJZ3c2WnNjNEtudnJMUlp5ZlZUL2RtVFVhQmprRm5EL08vTUlreVBEU1Frd3NxYTA2MHJOQUkyR3V3YW5jcWkraVVaTGUwV3VDdCtoYlZkdUc5aVBLY2ZRQnVIQ3BEamxOZG1kSzdmczZUYlVWYnZ0ZDdoZXgvWDlrNWtkRTRsRzVYais4NXVhbFJNQzZVSCsvRlJiVDdqejlUWXNKSkNSb2NFUzZBb2hoQkJDQ0NGT2VoTG9DaUZFSDZmQ2QvaG1VS3NaR3g3Q3BNZ3d4b1FHYytYV1BjVDRHWmdXRmU1Y0Q4NU5pR0ZTWkJnZjVSZXpzYUxhWTZDbzB0WTJwYWR0a0U1TGk5V0twVVB3NjZkUjArcDJTWHlNVzV1Q3lqWlRqL1kveW0yd05JMEs3aHFVaXFaM2VXS1B0TmxzRkhmb0x4cGwwSE41dndTUGFWOFVsWGt0NXhKdjlHekQ0QjZFQXNUNkdSamxIS0FPWUhWcFJaZDlXcmM2ZTkzYWdFdVQ0NVhwdVkzTi9DT2o4ejYyTHYwQ2pQeWZXOC9nSDZ2cTJGaFJneHE2SFBRclZLL2o4ZEdEaWZVelVORGM2dkU0NnN3V2R0ZDAzbU41U2xSNHJ3UGZYNHY3eVlDRmliRWU4Nkw5OUJ5b2IxUUMzWWtSWVh4V1dFcU1YL3M2UFgzTkNpR0VFRUlJSWNTSkpJR3VFRUwwY1NGdWJRcjBhaldUSXNPWUZCbkcyTEJnRE03TDFhM09WUEdGekR3QUpkUUZpRGJvdVgxZ1AzNlhFcyszWlpWc3FxaWh0TFdOaC9kbkFZNlE3TEdSZzdEWTdMeWNuY2VoK2lhMEtoWG5KOFd5SUNHR0QvS0xXVmRlQmNDZmh2Ulh0cHZmdzBySFpIK2p4KzJCWGJSVWVPcFFibysyMlIyOVdzWHNtRWd1VG83M0dPRHIrL0lxc3Jyb0xaelNZVjg3dGx3NEl5NUtpZGZOZGp2ZmxWWjF1eS9IMWtqZzUyM1R2U1ZFb0ZhRGU5ZmJrcFkyWHN6SzczVGRjZUdoNkRyMFNXNDBXNVFxNnU2RXU3VjNhTGJhYU8xQjMyUUFXemREbUUwSUQvVWFyTTBscTZHSjVVZkxDTlByT0RjaEJuQ0U0VE9pd3hucEZzQ1h5SUJpUWdnaGhCQkNpRDVBQWwwaGhPakR3dlE2a3R4Q3hyRmh3WXdOQy9aYXp1NE13MnpBYzVsNWxMVzJjWDVTSE83ZFRpTU5laTVOanVmY2hGanUycFZCbGNsTXNFN0xYNGVsTy9yZkFuOGFrczRkTy9kelduU0UwajdobGdFcEJHbzFiS21zWWJUYmZSK3ViMlJZU0NCV3V4Mk5TdVZ6UURJMWtCSmc5SnJ1YmxKa0dNVXRyYlJZYlZoc05xeDJ1MWUwcHdKVUtoVnFISmZkcTFXZ2NmWjF6Vzlxb2Q1aUlWaXJaWEJ3SUdQQ2c1a1lFZVlWL21VMU5QRjZUZ0hnYUVjUTVhZW54V3FseldyRFlyZVQ2Ty9IcFNtZTFiekZMYTNLMzNxMWlwblJFY3J0elJVMTFGczZIMXlzSyttQkFmeDl4TUJ1bCt2WXI3WXJFVDc2RnpkYXJQeFlWVWU0b1gxZXZMK2h5OEhhakJydiszdzl0NURYY3d0N3RCK2ZUQm1yL1AxRlVTbWZGWmIyYUwzdXpIRWJpSzZqS0Q4RHpSWXJwYTF0bExTMktRUGUzVGFnbjdLTURTaHllejZGRUVJSUlZUVE0bVFsZ2E0UVF2UmhzMklpdW14UFVObG1abHRWRFZ1cmFqMm1mMVJRd3I3YUJtNGQySS9vRGoxclg4bk9wOHBrSnNxZzU0SGhBNVR3eTJLMzgvU2hYQm9zVnI0cUxtZFFjQ0NuUm9TaUFxNU9UV1J1ZkRSYTU2WDRKcHVkUGJYMTNEOTBBSU9EdlN0dVhXMGFob1lFS1FGaHJkbkN5cEp5YWJzWUlnQUFJQUJKUkVGVWo5WURBSXRTRTN0MVROelpnUnUzNytXeGtZTzZIRXh0UjNVZHp4MCtvdlFTRHRQclBGb1orSkxkMkV5OXVUMnduUklaN2hFU3J5cjFQUmhhVHdScU5Rd05EanptOVR2U3FsUk1pZ3ozbUxhM3RvRVhzdktvTVprNXk2M3ZiN0JXZTB6OWNFKzBkL09PTWlKMENGcVZpaWFybGM4S1NqZ3ZNWlpnblpaUW5aYWJCNlR3eE1FY1Bzd3Y1aTRmZ1hWZVl6TnR4emp3bWhCQ0NDR0VFRUw4bW5wZTJpT0VFT0trczZha2txWU9sNnczV3F5c0txbmdMM3NQYy9PUCszajd5RkVPMVRkNnJYdWd2cEhmNzh6Zy9md2lwWFhBdDJXVmJLNnNBV0JzZUFpeHpqRFhEcnlVbGMrK3VnYmw5bk9aUjhoMkc3akwvUXRsYTFVTkxWWWJHYzdsT3pwWTc1amVack1wSWRyQitrWStLeXpsL2Z3aUxQYmpNMGhiVmtNVE5XWUxYNWVVKzV4ZlpUTHpRbFllVHg3TThSaHc2MmhMSzgxZHRBSXcyZXk4M2FFaTFYMHd0TnltNWk1Yk4vemFMSFk3KytycUFVY2w2Z2Y1eFR5U2tVVk5EOXNrOUFXRnphMThWVlRPajlWMTNMRXpneStMeTNubnlGRmwvcmp3RUlZR0I3SzVzc2JuZ0hGcnk3b2VSRTRJSVlRUVFnZ2hUaFpTb1N1RUVIMVl2Y1hDSndVbExFcE5KSytwaFMrTHl0aGNXZFBqUU5SaXQ3UHNhQm5mRkZjd1BUcWM5ZVh0UFY5WGxWVFFiTEZ5eTRBVVhzOHA0SWVLYW85MVRUWTdqeC9JNXNIaEEvbXNzSVN0bFRWY2xCekhlWW14ZkZaWUFrQm1neU5JdHRvZDRXMWxtNG52eXlyWlZlTUlGN01hbXZqbmdXenVHNXJPTm1lUXZPeG9HUnNyYWpndE9vSUJRUUhFK09ueDEyalFxZFhvMUNvMEtzZS9uZ3pMdGNzNXVOZkdpaG9XSnNhUzdHL0VCaHlvYTJCZGVSV2JLam8vVmxrTnpReHhWc2xhN0haTU5odjFaZ3RIR3B2NW9xaVVndWIyeS9QVEEvM3BIK2l2M0Y1WmZPelZ1ZUNvbnYyL2d6bmRMcGNjWU9RZkl3ZjFhSnV2WlJjUTUrZkhzcUpTZGxaM1B1alo0WVltL3I0dnM5UDUvNWt3a3FCT2V0V2VhQjhXRkNuOW9nRTJWRlF6Tno0YWdEZHlDcFFURUsvbUZKQlIxOERrcURDTUdnMC9WdGV4MmtmSUs0UVFRZ2doaEJBbkk5WDB4VThlbnpJb0lZUVFYWXBlTlBzWDJhNGFtQmdacGxUV0htK1JCajJWYmFZZUx4OXQwRlBlaStVQkJnY0hrTjNRM092S1hGZlBYRWNQWFZEaEdmU2FiRFpsZ0xBQlFRRkU2SFZrMURYUVlPblpRRnc5TlR3a2lLRWhqdkRYYm9mbFJhVksrNGErUUt0U29YZjI0N1haN1I3VnluMWRxRTVMcmZuWWVobi9IT1Z2ci8zVjdtdk9xVU40WVBFNUFLelplb0JIMzFqeHE5MjNFRUlJSVlRUTR0Y25GYnBDQ05ISDJlQVhDM09CWG9XNVFLL0RYSUJEOWNmV25zQ0dJNEFFSEgwZ3ZJWkxhNWZWMEVUV01kMUw5L2JYTmJDL2svWVNmWUhGYnNmU1JZdUp2dXhFaExsQ0NDR0VFRUlJOFV1U0hycENDQ0dFRUVJSUlZUVFRZ2pSUjBpZ0s0UVFRZ2doaEJCQ0NDR0VFSDJFQkxwQ0NDR0VFRUlJSVlRUVFnalJSMGlnSzRRUVFnZ2hoQkJDQ0NHRUVIMkVCTHBDQ0NHRUVFSUlJWVFRUWdqUlIwaWdLNFFRUWdnaGhCQkNDQ0dFRUgyRUJMcENDQ0dFRUVJSUlZUVFRZ2pSUjBpZ0s0UVFRZ2doaEJCQ0NDR0VFSDJFQkxwQ0NDR0VFRUlJSVlRUVFnalJSMGlnSzRRUVFnZ2h4RWxFcFRyUmV5Q0VFRUlJSVU1bUV1Z0tJWVFRUWdqaEpqd2s0SVRkOTR4eEEzbnp3VVhFUllhY3NIMFFvaXZod1FIRVJnU2oxMnA2dEx4V28yYmNrSlJlMzA5Q1ZDZ1RSNlQxZWowaHhLOUxyOU9lNkYzNFZjd2FQNWloYVhFbjdQRUdHZzNIYlZ2cWsvRE1zVWF0WXU2VTRYSlN1eGYrTjk1NVFnZ2hoQkRpTjJYaHpESGNlZGtjcitrdGJXYk91dTFaQU5hOWVtK25Qd3dlZldNRmE3WWU4Sm8rTUNXR1YvOXlGWmtGWmJ6MzlWWTI3TXBVNXFYR1IvTEdnMWVqMGFneFc2d3N2T2NsR3BwYnZiWngreVd6dUhET3VHNGZnOGxpNWZTYm4xWnVMNWcraWpzdm00TkdvK2FaZXk3aGlyKytqc1ZxNjNZN0FGRmhnWHo2NU0wQWZQNzlicDcvY0MxblRSN0J6UEdEZVBqVkw2bHY4dHpQVi85NkZZTlNZdGk0SjV1L3ZQaTUxL2FXUFhVckFmNEdQbHE5ZzljLy82SFQreDNlUDRFYnpwL0drcFhiMmJvdnQ5UGx2bmptTmtJQ2piejk1V2JlK21LVHoyWFd2SHgzajBQQ3JqeTc1RnMrLzM0MzkxeHhCZ3RtalBLNXpPazNQODNJZ1ltY05XazRHYm5GVk5jMzhmQk41d0p3enUrZjkzcGV2L3ZQSDlDb3UvK1YrZEhxSGJ6MHlUcmx0bDZyWWMzTGR3T081K1haSmQ5eXpZSXBMSm8vK1ZnZm5vY1oxLytmOG5kY1pBalAzZnM3Vm0zWnovTDFlNmlvYVZUbTNYblpIQmJPSElQVmFtUFdUVSt4Y09ZWXBvNGV3TE5MMWxCWVZ1T3hUZGR6MVpIclBYUEg3Mll6ODVSQlhxOGQxM3IvV2JxQkpkOXNBMkJvV2h4L3Vub3VLWEVSL1BIZm43STk0NGpYZG9QOC9VaUlEaVV4Sm95MGhDZ0c5NHRsVUVvc2dmNk84T0w2Ui85TFpuN1p6enRRdlhUbHZFa3NQbS9xTWEzNzRDdkxXYi9UOGJueHR4dm1NMnY4NEorOVAxMjliMXh1UEg4Nmw4MDkxV3NmT3ZQdmV5OWw5TUFrcitrN0QrWmp0ZG1ZTUN5MTIvM2FlVENmdTUvKzJHUGFaWE5QWmNIMFVXUVZsUEhnSzh1eDI5dm5UUnN6Z0Vkdk9RK0F2Ny82SmQvdE9OVGw5alVhTlI4OGRqMHg0Y0hkN29zdkhkK1B4ME5xZkNSdi8vMmFMcGZwK05udThuOTNYc2lFWWFrY0thNWswZC9lOHBqbmVvOEN6THZqT1JwYjJqcmQvc0NVR0M0NzYxU2VlUHNiV3RyTVh2TlZLbmo5Z2F2SkxDaGoyZmU3T2V6Mi9wa3hicUR5V1hmcjQwdG9NMXY0eTNWbjgrTEgzN01qSTgvbi9jVkdCUFBSNHpjQzhPZm5sN0psYjQ0eVQ2ZlY4T2JmRmhFVzVNK25hM2QyK3pvRitQeXBXd2owOStPcGQxZXpjdk4rWmJxZlhzZXFGKzhFNEkvLy9wUnQrNzAvTDl3ZjQ4OE5KZTEyc05udEJCajFHSFE2bjh1WXpCWWFXOXJRYVRYY2YrM1o2TFFhUGx1N2krYytYUHV6N3J1M29zT0QrUENmTjJLMldQalRjNThSRW1oVW5zZTdudm9JbzBGSGZtazFhcFdLZHgrNURvQkZmM3VMMnNabXBvNGV3S1k5MlZUWE53R080L2JSNHpkUzE5VEN4NnQzc05ySC80WENnd1A0L0tsYmdKNTkvblQwMSt2bWNmckVvUUM4OU1rNlBscTlvOHZsMVNvVmY3dGhBVFBHRFdUYW1JRzg4dWs2NVhHNDdNa3M1Qzh2Zk02SzUrNEFQRitMWWNIK1BIckxlYnoweVRveWNvcDd0YTk5bVFTNlFnZ2hoQkRpTjBlbE9yYldCVE5QR1l4S0JZTlNZcnpXditOM3M5Rm9IQmU0NmJRYUpneFBaZTMyZ3o5N1gvMzBPbTY5WkNZTHBqdkNSN1BGeXYvOWQxV1B3MXdBazltcS9LMVdxNGdPRCthRzg2Y1JHdVRQNDNkY3dKMy8rZ2lUMmRMemZUTG91ZzFYRFhvdGo5MjJrSkJBSS9GUm9WejE0SnVZekJhbWpFNzNXbGJuM0ZaS1hBUXp4ZzMwbUZkZDE4Uys3S0llNzl2eE1tRllLcWRQSE1xdy92Rzg4dGw2WmJyTjN2UGo3a3Q4VkNnR25aYkdsbGJxR2xwKzdtNzIySVZ6eGhFZEhzU1Y4eWF4WlYrdVI2RGJhbktFUGhxTm1pQi9QeGFmTjQxQWZ3TnZQWFFOSDNZVDJyc3o2TFZLMWV6bW43SzdYZDVvMEpNU0Y0RktCWDlkUEkvRmo3eERlWFVEL241Nm5ycnJZaEpqd2dnTzhPdHlHNWVkT1lHSFh2MnlSL3YzdjJEczRHUkNnL3hwTTVuWjlGTk85eXZnZUswSCtodG9ialYxZWVMbGVKZzBJbzI0eUJES3Erczl3bHk5VnNPTkY4d0FIQ2ZlQmlSRk15QXAybVBka3FvNnZsai9rM0o3NFdsamlBa1BwcW5GUkp2Wk83anNUbE9MNmRnZXhIRVNFbWdrMEdqQWJMVlNYdDN3czdkbk5PaFlOSDhLRjgwWmgwYWp4ayt2NWI0WGxub2NaNENwb3dlUW5oUk5lbEkwUjh0cVBBTGRObFA3OTRCZXAySHh3bW1reGtmeXJ6c3ZZdjNPVFA3MTdpcXZFNEJkdVhMZVJKSml3Z0JIbUgvSkdlT1ZlZTk4dVprUFZtMzNXa2V2MDZMWGF0Q28yeThZVDR3Skl6VFFYN2tkRXhGTXV0dnJvNm1salpMS091WDJvN2NzWktxUDc1cmVPSnhmeGcyUC9wZTdManRkQ1I4N1dyOHprd2RmV1U1NlVyVHlQYll2NTlmL3ZscDQyaGcwYWhXRmxmWHNPVnpvOFQxNjRleHhUQm1kemdlcnR2UDF4bjBlNjgwWU81QzdMaitkQ2NQNjhjREx5d0U0ZFVRYTBlRkJSSWNIa1ZkU0JUZ0MzSmZ2djBKWnovMEU1b1Z6eG5IVzVPSEs3WmMrK2I3YkUwYTlaYlBibGUrcEthUDZkL3U5ME5IZGw1L084UDRKL1BzUGwzTFpYMTQ3THUrM3ZrQUNYU0dFRUVJSTBXYzFOTGZ5OXBlYkdabWU2UEVEeDAvZlhtMnpaT1YyY29zcUFMam5pak13R254WDRnRE1QR1VRNEFnY3R1eHREejdtVFIzQjJNSEpIc3ZlZk9FTXR1N0w4UW9ObHEvZnc3YjlSM2ppOXhlZ1ZxbjRkdnRCVm0zT29IOWlGRGRkNkFnMC9yTjBBNW41cFl3ZjJvODdMNTlEWXJUakI3SFZadWZoVjc5azU4RjhqMjM2cXBoMDUvNTQvZlE2bWx0TlBQSDJTaDY5ZFNITkxTWVNvMFBKTGFyc2RQMjB4Q2lQS2ppdE03aU9qd3hoMHNqK0hzdTZLbUxhVEJiZSttSVRkMTQyaDZpd0lCYWZONDEzdnRxc1ZBMzVNdk9VUWNveGR0bWVjWVI3bi8yVVRYdXlsUi9NSFUwZTFWK3B4dHB4SU04amxPakkvVWMvUUdsVlBaOTgreVBwaWRITW5kTCtvM1I0ZWdJQVZYVk5ERTJOVjZhZk9qeE5DYjhMUzZ2Skw2M21vVmVXbzFLckdKbWVxRlJmYjkyWHk5ZWI5aW43YkxaWUtTeXQ1cEdienlVOUtabzFXdy93NURzcnZmYnZwOHhDM2wyeHhXTmFTSkMvRXVpdjJwSkJlWFU5QUF0bWpDWWswRWhtZmhuYjluY2V4SVVGKzNQT3RKRUFyTjErMEt0Q3lmMTRtU3dXYm5yc1hlNjc5bXlHcGNVVDRLZjN1YzFWV3pMWXNqZUh2eTQrQjYxR1RYbDFBM01tRE1GbzBHR3oyOW04dC9zd2NlZkJmRDc1OWtjdVB2MFVRZ0tOL1AzR2M3bjl5U1hvdEJxR3BzWDVYTWRtdDFOU1dVZGVVU1ZIaWl2SlBsclI3ZjM4a2o1ZHU1TkRlYVZkTGpOMWREcW5qUnZrTmYzaDE3N2swZGUvOHBnV0h4WEtlNDh1QnVDS3Y3NU9jVVV0VTBhbDg4Z3Q1Mkd5V0RucjFtZTh0bU56Uyt5dVBYY3FJOUlUcUtocFpOTlBML2ZvTWR4eThXbWt4a2RTVUZxdEJMcXJ0MlN3TCtzb1owNGFUblI0RUVmTGEvaCt4eUdPbHRjeWU0S2pxcmk2dnNrallIV1pOM1VrVVdHQlh0TUQvUTBNUzNPOGw3Wm41R0UwNkxCWWJaZ3RWbTY5WkpZUy9Ca05PcVdhMk4yKzdDTGwvdUlpUTdqT1dTWDloMmMvNWtCdVNZOGU2Ni9wb1ZlL3BMS21QVGdhUDZ3ZlY1L1RYbjEvellJcExKdzVocUtLV2k2Ny83Vmp2aCsxeW5FcCtuWG5UU1BDclNYUXFJRkpqRWhQWkcvV1VZL2xyNXczQ1hCOEZuNjg1a2VQZWE3UURCekI2bDllWE1ydGw4eG03cFRoeEVhRzBOemEvbjMyd3A4dVk0VHpjOUxsOGR2UEJ4eFhIS3paZW9ETHptcC9IdlZhRGJoOWhydStSOEJ4VXVIaG14M2ZEYTd2NERzdm44UHRsODdpd1plWHMzamhOQWFseENqTDMzUEZHUjczdTJsUE52Zjd1SnJrMStKZXNUNmlmNEx5bmUwdXQ2aUNUWHU2UDlIVlcwYURqdm5PcTAzKzIrRzdBMkRYNFFLbWpFNW4ydWdCWG9IdTdBbERBTmpvdGwvbnozSlVnbS9iZjRUc2duSUFOQm9Wc1JHK0srRURqUWFQZGc5R2crL3ZqSi9yaWJlL0lTakFqMkZwOFR6MTdtclNreDJCL29SaHFaelJTZUFPTUhQOFlLYVBkZnovNzQxbEcvOW53bHlRUUZjSUlZUVFvayt6V05xckNiWGEvNzNoRVpwYVRIejY3VTZzVnB0SG9Pc2VnRzdjblVWR3JpUGd1djJTV1JnTk9wOEI2ZmhoL1pUZXRSdDNaeW1oWG1KTUdMZGZPaHR3WEg3NTV2Sk4zSFRoREtMQ2d2alQxWE41OEpYbEh0c3BLSzJtb0xUYVVUV2xncEtLV3JabkhNRmthUS9WRHVlVjR1K25WeTQvQnJCWWJUeng5amRzMkozbHNiMlFRQ05mUEhOYmo0L0ptWk9HY2Vha1lSNlA2NjFoMTNENnpVOWpzbGc5bGcwTk1qSmxWSCttakU1bjN0U1JYdHVhUFdHSThvUFFaZGFOLzhKcWN3Uk1YNnpmd3dXeng1RVVFOGFDR2FOWXNYR3Z6MHVBWFQvZ1hlR09PMWZZK05CL3Z1ajBNYm0zWS9qWGYxZFJXbFhmNmJJZFZkYzE4ZW0zTzVreGJxQVM2QnIwT2dZbU84S0RFZWtKSHFIRjMyNllyL3o5N29vdHZMNXNJeHQyWjZGUnExZzBmd29BOVUydFBQSDJTcEppdy9uRGxXZnczWTVEUGI0a2RkZWhBbllkS3ZDWWxob2ZxUVM2WDI3NFNhbFluakZ1RUNHQlJnN2xsZkw2c28yZGJ2UHl1YWZpcDlmUlpySjRWQnU3dExvOUo2Y09UOE5vMExGbGJ5NUpNZUhFUm9ad3o1Vm44TlM3cXozV3lUbGFRVkZGTFZxTm1vYm1WdmJuRkhIN3BiTUFhR2hxWmRiNHdjUkhoaXJMdTU3anlTUDdFeEVjd0grV2JzQmt0dkRhMGcxTUd0bWZwSmd3eXFycThPdHdRbVZ2MWxGV2J0NVBhVlU5WlZYMWxGWFhlNzFHVHFTOVdVZTdyVWFMalFqeEdlamE3YURYZS83azFybjEzOVRwdE9oMVdyUnVJVmpIL3B3MnU3M0xFeGpIYW9VeitCazlLSm5vOENBS1M2dVYxNWdTNk5ZMStYeGRUeGlXNmpQUW5UNW1vSElWUTBpZ2taVXYzTW1hclFmWW0zMlU4MDRiRFRoQ1J2Y3E0U0IvUCthYzZ2aU1xWENHbzBhRGprZHZPUTkvUHowMTljMGNLYXJzOGtTY0w2MG1zMWZsNnZHV21WZks5ZWRQWjhyb2REYnN5anp1MWM4cUZaeDJ5bUN1WFRDRjVOaHdaWHFieWNLeWRidDUvNXR0MURWNlhnVXdaWFM2RW95Ky9PazZyL2VTKzJmQjRINnhCQmdONUJaVmtGdFVpZGxpNFY5M1hjeTl6MzdTN1hzd01qU1FSMjg1RDUxV1ExWmhPZmM4L1RGV3E0MkZzOGF5K0x5cG1DeFcxcnUxTE5KbzFGN1BvU3NBMW1qVXRKbk10SnJNeXNsSjEvT25kODYzZG5neXQrek5VVjR2SGNWR0JDc25JazFtaS9KYTc2aTB5bkh5Ny9OMXU5bldvUjNNelJlZTVoR2VUeDdWZm1Memd0bGpmVzV2emRZRHYwaWdlOTVwWXdqeTl5Ty9wSXJ2ZHh3aUxOamZZMzVtZmhrTnphMGt4b1FSRzlIZWZ6ODVMcHlSQXhJeG1TMXMzT1A0ZjBWYVFpVGpoNlppdDhOYlgyemk0WnZQcGI2cGhYZFhiT1htZjc2bnJCc2NZT1NKT3k0QVlNWEd2WHoxdzE1bFhsRjU3WEYvak9BNG9mMjNWNzRnSlM2Q0k4V09FM3JnK0N6cExOQ05EQTNrN3N0UEJ4d25XWDFWaFArV1NhQXJoQkJDQ05HSHVmN0RDNUFTRjNrQzkrVGtNcngvZTBCWFZ0MGUvbGx0amdEOGhvWFRtVEYySUc4dTM4anV3NFdBb3hyU3hkWGJNY0RvQ0YxZFAwVGZjbDVDT241WVA4WU5TV0hHdUlGY2RjNGsvdnVWZDlWTWR6YnR5ZWJna1JLR3BNWlIzOVRLZ3k4dlkvZmhRclFhZGEvYUxmVEdYWmVmenNqMEJGdy9qWWYzVCtDQjYrZnpVMmJoTVczUGFyUHp3a2ZmTVhad01wK3QzVVZaZFQzemZ2K2NWN3VHang2L2taQkFJeCt1MnM1N1gyLzFtT2NyQVA2bFRSaWUybWsxY0djdW16dVJ0QVRIZSt5NUQ5ZFNYZC9FRldkUEpEazJuTXZtbnNycUxSa1VWZnd5UDNTN2toUVR4c0taam9EaDNSVmJhR2sxODh3OWwvREZocCs0Y1BaWUlrT0RQSUtKUjI3MnJLQ2VQTEsvVjFXenl5bk93Y3kyN1R2Q3hCRnBIcGZJenp4bHNGZjFIclFINUc5OXNRbVQyWUxKWXVXZmIzNU5hTEMvRW5hNG4xQTVlS1NrMDhDbHJ3czBHcFIrajc2ODliZEZIcmYxV2cwclg3alRZMXBGVFNNWC9yRm5sYmkvbExCZ2Y3UWFOU2F6MVN0QWRPZnFGM3dvcjVSaTUzdWhmMUkwczA5dFB5a1VGeGxDWTBzYmJ5M2ZTRnhVS0kvYzdEaXBWVkhUd0xOTHZnWGdIN2N1VkM2M0R3djI5em9tUFhIRG8vLzFhRFh3UzlGcE5laTFHblNhbjkvLzI5M3cvZ244K1pxNVNsVXpPSUxjRlJ2Mzh1N1hXNm11YS9KYVI2dFJjOHVGcHdIdzQ0RjgxdS9NNUtFYjVuUGdTQWxwQ1ZFTVQwOGdNclE5aUw5bXdSU2Y5eDBlSEVCWmRUMHZmdnc5UWY1K2hBWDdjLysxWndQdzV2Sk5IRHhTd3IxWG5VbDRTQUROclNZZWV1VUw2aHBiU0UrSzVxcHpITlhCNzN5NW1ZTFNhbVdiZXc0WEtIMkRYN3J2Y3Z6OTlMeTVmQk03RCtaVFhGbkxVKyt0SmpqQXlQTi8vQjAydTUzejduNlJsall6OTE1MUp1ZE1HNG5ONXZtZDZCNHdkdlNJMjRuU2I3Y2ZWRjVYbmNuSUtmYTZxdUdxZVpPVXo4MlV1QWdHOTR2dGNodS9sQ0IvUHk0LzIxRUYvY2J5alV3WW5zcmZiMXJnVWJGdXQ5dlpmYWlBaU5CQS9OMnV1TEJhYmF6YWtnRzB0eDlaZk40MFZDckhjYWx0YUdiSzZIVFVLaFg5NGlQNXQ5dHhzcm9kYjV2Tmp0WHQveVN1U3Q2dVBndU9sY2xzSWF1Z1orOWJGZkNYNitZUkhPQkhTV1Vkajc2KzRyanZ6OGxPQWwwaGhQaVZsTC85NnpiUEYwTDhiOGd2cWFMTmJNR2cwNUtXRUVseWJMakhqNmpmT2orOWxxbWowK21mR0tWTUN3OE80SnB6SFQ5VTgwdXJxYXh0N3lWYVVsbEhlSEFBQnIyV2tRTVNhV3gyRER5VEZCUG0wWTh2STdjWXJVYk5vN2NzSkRYZUVlTGxISzNnSTJmMXgzTWZydVhOQnhlaDBhaTU3dHlwdExhWnZTNXQ3WTdOYnVlZmIzM0QzMjZZejRNdkwrZG9lUTJCL2dhZXUvZDMvUGVyTGF6YmVkaHJuVSsrL2JIVGdZU2UvUDJGQlBuN3NmdHdJYTh1OWE3U05GbXNERXlPSVRqUVNKVXpES2h0YUNZMHlCKzFXcVdFUmpxdGxnOGV1eDZBZDcvZXl2SjF1emxyOG9oT0I0bmF1aS9Yb3pKdDRjd3gzSDdKTEovTFhuSDJSSzQ0ZTZMSE5GK1Z3OTI1WnNFVU1ndktlbFFOTlRnMWxwVXYzT25SRTNDS3M5cXFvYm1WYjdjZHBIOWlGQ01ISkdLejIxbStibyt5WElielIvT0VZYWxjNHh6SUxETy9qUHlTS29iM1R5QWp0NWlGczhhZzEycTQ3ZEpaM1BmODBoN3QvN1F4QStnWDMzNENKaXlvdmVMcXpFbkRHRDNJMGQ3REZYd09USWxSTHFOMitYRFZkaXhXSzMrNDZreTBHaldGWlRWOHVIb0hOMTB3ZzdHRGt4MlB4MmJ6T1NLNzFXcWpxcTZKaXRvR0ttc2FPdzJpeHpvRDNhMzdjN251WE0vbnY5Vms5Z2pqWFNjOXpCWXJGcXNOTyswVmRhNEtlVjhTWThLOStpcDNsSE8wZ3FNZEJtL3JhK3FiV21reldkQ29WWVE3ZzZMcXVpYXNOanQ2blVaNXJsMjlqd09NZW85dzVrUjY4YytYa3hBVnlyYjlSL2pqdnovMXVVeHNSRERqaGpwZUwrNkQyT1VVbHZQSm1oOFpuQnBMVVhrdHQxeDBHbGVlUFpIcFl3WVFHeEdDUWErbHJMcWVlNTcrV0FtSVhJL2JhcldoY1ZhSWY3L0QrL093bzdpb0VNWVA3ZmR6SCs1SklhKzRFclh6TTZ1K3FaVmwzKy9tMDdVN3V3elJyajVuTW9reFlaZ3RWcDVkc29hcG85T1pPWDR3TThjUHByblY1UFAxWkxjN3ZnY3FheHVvcUcya29xWUJpOVh4ZVh6d2lPUHp6LzFTL015Q01yWm5IT0doVjcvZzZic3Z4cURYOGZxRFZ3T09jTnZWWnVIS2VZN1ArdGMrMzhCbmEzY3hka2dLcHd4SklTVFFpTUg1bVhUMU9aTzQ5dHdwL09lejlWeCs5a1NsclU1ZWNaWHkyZUlLRm0wMk95bHhFV2cxYW5LNmFNTXlKRFdPNldNR0tMZVhydDNWMVdIdUVkZGdkUUEzUGZZZWVjNFQ2YU1ISlNzdEtPNTdmaWs3RHZnZVZPN251UDNTV1FUNSsxSGYxRXFRdng5WHpodURuMTduY1RJdE5NaWZUNzdkaWNWcUpjYXRRdGRQcjJQWnV0MkE0N3RrU0dvY1UwYW5ZN2M3V2pCY2ZjNWsxQ29WTnJ1ZHhPZ3dYdjNyVlQ3M1lmNzBVY3lmN2puQTZKUHZyR0xGeHM1RGRYY1h6QjdyOHdvR2NBVHpydTFjZmM1a0lrTURlZTdEdFpndFZyNTg5bmFQMTFSSGtXR0JKTWVHMDJheThOZVhsdmtjcFBhM1RnSmRJWVFRUW9nKzdzdjFQeWw5UGYrOGFDNTNQdFc3QWJENnN0QWdmLzV4NjBLUGFlNlhkTC9aNFRMMVZ6NWR6MTJYelNFMDJCKzczUkdJZzZQbm9QdUkyUWE5bGdjV242UDB6YTF2YXVXQmw1WXByUWJ5aXF0NDhaUHZ1Y1BaaXVIV2kyY1NGeG5DY3grdTdkVmx2dmtsVlZ6MzhOdU9TMHQxV2g2Ly9RTDZKMGJ4MThYenFHMXNaczloejhyWjBxcjZUbnRKMWpXMkVPVHZoOWxpNFVCdUNXcVZpbHN2bWNueWRYdVVrRDhwTm95Y294VktEN3o5T2NVa3hZUXhkbkFLL2dZOSthWFZCUG0zRDBaUzE5QkNSVTBqalQ1K0tFMGRuZTVSdGJROUk4K2psNlBGYXFQSk9WSjdjSUFSbGNwUllkWnFNcU5TcVhvOTZJbkw5ZWRQWjQ2ekRjUkhxM2Z3bjgvV0s4K0xMMnFWeXV0UzMxT0hPd2IyMnJBcmkyZVhmTXZsYzA5bDVJQkUya3dXbjlWY2Y3bnViT1ZTOG9FcE1iem00NGZ2NUpIOWV4d216Um8vV0tsbTdLampEMmR3WEJyZHNVTHM4Kzkya1pZUXllaUJTWUNqMy9HcUYrOVNndXVQMS95STJXSkJoWXFnQUQ4bGxQano4MHZadWkrbjI5ZXBYcXRoWkhvaVZxdU5tUEJnajVNbUFIOTQ1aE9QMjE4OGN4c2hnVWJlL0dJVFM3N1pSbUpNR0ovOTN5MGV5OXoreEJLeUNzczlwazBaMVY4SjJEdlRrMUhTVDNiL2VuY1Y2M2Rta2hBVnloTG5DWlBibmxoQ1VVVXRVMGVuODQ5YkYyS3lXSlVUSzljc21NS2krWk03M1Y2Z3Y4SGp4TWx3dDRCbjd1VGhqRXhQVkc2SEJ3ZlFrU3NvY1gzdXFkV09TK0o5blZ4eFZkeDM5YjJ5WU1ab2o4OVFkMTl2MnNlR1habWNNclFmeFJXMXhFZUZraElYb2N6Zm4xMUVZa3c0YldZTDVkVU4vSGd3bit6Q2NxTENncGc0SW8wMms0V3N3aDVVN1IzRFFKZ25xOGFXTmg1NGFSbGpCaVh6MVE5N1BYcmYrcUpTd1FXekhmOFAwR2pVdlAzM2E1VWc3RUJ1Q2N2VzdhWmZmQ1ExOVUzY2V2Rk1BSlo4czQzWGwyLzBxTDUwR1RrZ2tkLy96dkg5NW40MXcrOS9OMXM1dWZmY0I5L3h4NnZQOU5rT3c5VTZRZXVzWEU1TGlPTDhXWjZ0Q2x5ZnFmNUdBem1GNVl4eWZwYUZCaHFaTjNVa2E3Wm1ZSE4rdHV1MEdtYU1HOGgxNTA3bHBzZmVVOEptZHpxdGhydWNsOStEbzExS3g4K2Izb29LQzJLUzIrZFRvTkdnaE0zdWJUQ3lDc3Qva1ZZeG9jNlRmY0VCZnR4NzFabUE0MlR3SjkvdTVMS3pKZ0NPNzJMM1FjdGNIcmorSE9YdlI5OVlvUnhMbFFvZWNtc3R0T3g3eDJ0aldGbzhLaFZkZnAvNjZYWE9BV043L2grZG1QQmdqeDc5N3JZN1cxMk1ISkRJTlF1bW9GSTV2bU1mZmYycmJ2K1BVRkhUeUEyUC9wY0J5VEZrLzh6bnVhK1NRRmNJSVlRUW9vOTdmZGxHWm80ZlJFUklJTVA2eC9QR2cxZnp3a2Zma1ZWWTd2T3l6TjhDbFRNNHNOc2RsWUphalZyNTBWbFYxOGpEcjM3SjFORURPSlJYNGxGZFZGNWR6MzB2T0tvb20xcE1tQ3hXQmlUSGVJMXdmZUhzY1l3ZjVnam5MRlliRDd5OHpLdUs4Yk8xdStqbjF2dDAzSkFVN0hhWVBtWUFLclVLVjdhUkhCdkJqSEVEbFVwZmNQeDRDZlEza0ZWUVRuRkZMUWE5bG9kdk9sZXB1cW1zL2YvMjdqd3N5ckx0SC9oM1p0aFhBVmxFRUFRVkVUZFVYSE5maXpRdFM5TnNMMXV0bm16ZnJKNTZLcDlLc3l5elJWTTAwN1RjOXhVVnhJMUZVTm4zZlY5bi8vMHhNeGR6dzRCTDl2NWVlcitmNCtoSVlEWmc1aDd1OHpxdjcxa250aXliQ3dud2FmVllHNXRVaUw2WUpycU5IZTBNdzB2R0RnbkI3SW1EY2ZlRVFWaXlhanN1WnhiQjJjRU9tZmxsNkJQVVBBUnMrY1pES0s2b0VSMlE5bmJOSitmS2Rvb0lJd2NFUzNKM0c1UnFTVUUzN2xJbVhqZDJySnFLZlJ2M25jSFAyMC9DM2NVUjJ6NS9wdFZ0WG85dTNzMG4wWE9tUktCUGtDL2UvZTdQVnMvMU5UdE9ZdXZoODVETFpmakp1TFY5NWVhak9KT1VDU2NIVzh3Y0Y0NmpadzFkZnk2T2h1N0l0Z3BXc1VtWmtseml0cGc2dzI5RW8xSU5oVndtT21uTnN6OU5KOCttN09HVzNVcFhjNHBSV2RNQU54Y0hVUndCRElYL3RUdE9pU0pRbjZBdW9xQnJwWkREeTgwRjNoN3hqOVl4QUFBZ0FFbEVRVlF1OFBGd2dVOW5WL2g0dUdEYmtZdVNyYTVod2I2d3RiRkNkbEVGSEkwRGNWUWFyV0Y3dVpVQzkwOGRpdkVSdmZIbTExc2xYZkFtbGdycHBvN0RHODFEL1NkWUVEa0NkNDd1THhsZytQb2p0Nk5KcFJZZDJsWUtPWmErT0JzQTBOWEMwQ1Z6OXJiV1lpR3ZwWmFEREMxNWFmNGt5ZXQzV04vdTJQdjFpMWkxOVhpcnk1cUtjdVlEczh3NTJ0dmdybkVETFg2dGI0K3UrT1dEUjlITnh3UG05ZDdxdWtheDBHT2UxZjM2aXEzWWV2ZzhLcXJyUmZlanU2c2pucmwzL0RXL0ovTXUvSTZnazdPRGVGMkdkbThlRWpqLzltR1N3dnI5eHNKZGU3WWR1WUJ6S1ZrWU02Z1g1RElaNUFyRHowS3IxZUh6OWZzbEJhOG43aDRER3lzRnJLd1VjSEcwZzdlN0M3cDBkalVlRTF4eEthTUFkUTFLRVh0aHpwUXpEd0FwV1lXSVhQU1Z4Y2V6L3QrUFM3SmV6NmRrWTR1elBVb3JhL0hFckRHd1VzaXhjdk5SYkQxOEhqcWREcTgvY29lNHJMdXJJMTU5YUNwbWpCMGdGalg5dmQxRkZGRnVHN3VRbnBzelFUSllyVStRTDJhT0c0Z2RKeEl3c0pkL3EyR2pKa0ZkTzJQbEd3OUlQbWQ2bmJZYzNqaWlmN0RveERVdCtOWTJOTFdaNS90WG5ibVVDWGRYUnloVmFoRWx0ZU40UEM1bk5SZTBOVnFkS0RMYldGdUoxNEZTcFJFREZUVmFIV0lTMGxGZDE0aXEyZ2I0KzdoRExwT2h2TG9lcTdlZFFFT1RDaTgvTUFYakkwSncvSHdxRHNZbUl5V3pFT3MrTkF4d1hMdnpGSTdFWGNhMkw1NkZqWlVDV2NiRjhPdGgyclhSMXRjQTRGSjZQbzZldll6eEViM1JPOUJITExxcU5GcXMrTld3eTdXOHFnNHIzNWd2cnZ2Uy9FbmltR1FhT0FzQW4veTg1NXFETFA4cFdOQWxJaUlpNnVBYWxTcjhkOTErL09jNXc4bHZOeDkzZlBiQzdQL1BqK3I2akgxaTZVMWR6MVFZS0Nxdnh0dzN2c2VzOGVGNGNkNGtBTUR3ZmtINDRDbERUcWdwejgrU2JVY3VZTm1HZzFnMGQwS3J6ckxkSnhOeDE3aUJzTEcyd3VXc1F2VHI0WWR1UHU1aUFuc1BmeStNRHUrSjZqcERCNnVubXhPMkhEd0hBRmp5MUYyU3dzTFl3YjFhYlNrM2RkNHQyM0FRcHhQU0pabVJ4UlUxZVBHL3YxcWMxRHhsZUo5V3cwRnlpaW9RZlRGTnhDaTRHTGR1enpjV0FacVVhcHhQeVJFZGZPbDVwWktDN3BYc0lqaloyNHJDdDNrVWdMVzFBajRlTHFMZ0NRRGVIcTZvcUs1SGZra1Zrak1LRVJMZ0xTa21tdlR0MFJWZnZ6WVBBTVNFN0R0RzljUGcwSUEydDFCZWp5V3J0bVBPMUFqY1pjdzg3dGVqSzFhLy9TRGUrbWFiNUNUTzFka0IwT3ZGOWxqQWtOT1pXVkNHc0NCZmxGVFVJRHpFSCtFaC9oaHFMTjdiV0Z0aDRkMWpKUGUzWnVjcDdJcE9SRTE5SS9KTHFsQmIzNFJPTGc1UXFUUW9xYXhGZmtrbFJnN29nUWtSdmZIdkgzYTF5cWh0VDNWZEkyYTg5RFdtamdnVEdaWDN2dm9kYXVxYm9GRElzZitibDJDbGtHUDF0dVA0ZFY4Y0hwOTVteVI2UWE4M2RINDYydHRpY0dpQUtEcC9zWDQvM0YwZE1UZzBBTjRlMHU1YTgwRjg1aEpTOHlVRjNaeWlDdlRyNFljQUgzZXN5eTlGYWs0eFRpV2s0NkU3UjBLdDBlS3VjUVBScGJNcnBvNElROVNlMkZhM1YxUGZoQzBIenlIWTN3dmhJZjZTcnptWVRVeGZzK01Vb295NXlqUEdEUlJkcDg5OEVvVlU0OWI5dnl0VCtucDA5KzE4emF4STh5SlhXM3BhS0k3MTcra24rVmd1azJGb1dQZDJiNmRsMUlXSmViRmZwZFpZN0xKcnVzbThhbE9uWEZWdGc4V3YzejZxbjNpTnQ1U1dXeUxwL0l1L21vcy9qMTdFNmNSMFBIYlhiUWdQNlFZckt3V0N1aHArem1jdVpiYnFHTTB0cXNEQ2o5WmQ4M0hlRnQ0VGJ6OFdlWVBmM2Y4L2JzNE9GcnV3NTkwKzdJWnY2K2paSzFpL093YXhTWmx3ZGJMSGs4YmoyS1lEWjFGWVZvV3BJOEpFd2RiMGZuZmY1Q0c0Yi9LUVZyZGxiMnVOM3crZmx3d0RkSGEwRXdYTW1NUU1LRlVhMU5ZM1NiSlcyMU5SVTQrVWpFSUUrWG1LNTJsMllUbTgzVjN3L2xNenhQdmY5MXVQbzZ0WEo0d2YwaHVmcmQyTGtBRER6b1JBWHc4RStucmdjbFlSNm93N1A4eE5IUkVtQnUrWldDbmtjTEMzeGIrZm1ZbVIvWVB4L2RiakZvOVZwdTUwU3k1ZXpZV2ZsNXZJSGg0enFDZSsrZTB3Ykt5dE1OQjRYTHR3NWVZeTZLL0hsb1Buc09YZ09iejU2QjNvRzl3VnhSVTFXUFg3TVF3eDJ3Mnk5MVFTbHY2eUQ1NXVUdmg1eVNOaWw4M0NqOVpKNWl3QXdJeVh2c2FFaU41aStPZC9mOW1IaGlZVjdHMnRzZS8wSlRnNzJHTGF5TDZJdkswZlBsdTdUd3cvbE1tQU1ZTjZ3Y1pLQWFWS2d5czNVREJkdmUzRU5YZFlhSFY2ZkxCNkoxUWFRMDUzdkhGeHVMNUJLZjd1QW9DUGpYL25BbWl6NjdmbDRNMS9NaFowaVlpSWlQNEJUc1duNDdsUE4rRGRKKzZFVnh0LzVQNlRtRHJHOUJiMmpTdFZHcEZES1pOQnNyVmNvWkNKN2NlbTdZZVd0ckpXMWpSZzg4RnpTRTR2d0tzUFRjUGpNN3NpdTdCY1V0QTFuWWgvdm00L1BEbzVZYTl4K0VpalVnV0YyUW1pcVR2RnZBdlRWSEF4YlRNMDVXZVdWTlRpaGFXL29xaThwdVZEa3R3V1lJaUZrTXRrb291MjNOZ2wyYm1URTZhT0NFUFBib1pPcGEySHo2TzJvUW1uRTlKeHp5dmZva21wbG16cmZ6QnlCT1pNaWJCNGY0dm1UaFN4RWlZYlAzNEM3MysvQTFGN1loRzFKMVowMzdiazdHRFhhbWlXbDdzenZOeWRMZDdYOWRMcWRQaGkvUUhrRmxYaW1mdkdRUzZUb1hNbko2eDQ5WDRzL1dVZjlzY2tBd0JXdmJVQUtyVUdNMTVjSWE1cktCb0ZJQ3pZMTJMUnhON1d1dFhuZjkwZmgvaXJ1WkxCY2FidmVWZDBBajVidXc5YkRwN0Zsa1BuTEc1ZHZoN21CZGRwSS92aXR3Tm4wYzNiWFJRK0Nrb3REeTBEREZtSVhUMDdpUVdOUFNlVFJFZng0Z1ZUMnIxZm5WNlA4cXA2NUpkV29yWmVXclFzcjY3SEw3dE80NWw3eDJIMnhNRjQrajlSdUhOMGMwZm40YmpMbUgvN01Od3hxcC9GSWtsVmJRTldiRHFNV2VQRFd4VjBBOHkyS3BkVzFvcHVSUE9mbjBhanZlRnM1YjlEVzRPanJrZERrMG95T2Q3a2pVZnVRRGNmZHpRcTFYaDErUmFSV1dxSldpMzlXc3VvQzVPRmQ0OFJ6OTEvLzdoTFVveXo1Tmk1cThncnFjSmRZd2ZDeDhNRjJVVVYySHNxQ1JldjVFaCtYNjVPOW1MQnBxU05Mc1RhK3Jheks1dVVhdngzM1Q3WVdGc2hMamtMSHE1T21EeThEMTY0ZnlMY1hSMVJVOStFQmUvOENJMUdDdzlYUjR1dm9ZQXVIamMxR08xL2d1azFxcitCTGVnbU9sMXpaNlY1UWQ2OFlHL2VjZG5lQUVtZFRvY3IyV1hJeUMvRHQyOGF1azJ6Qzh2eDg1L1I2R1EyMUt3OXRRMU55Q21xUUY1eEphNW1GK08zQTJjUkVSYUk0dklhcE9lVmlJelZMNk1PaVBlb1k2dGZ1YTd2MWNYUlRoSUJVRkJhaGZNcDJkRHE5U2l0ckVVUGZ5OXNQWHhlSEV0V2JqNkt1Z1lsQ2txcjhNaU1VZUo5STZyRlVFMEFtRFFzRks4OWZMdjRXSzl2WHZRZEVocUFjR01oK3NtN3g0aU0xcllpWnc2ZFNVRm1RWFAzYVhaaE9aUXFOYnA2dWVHRit5ZkMwODBaMDBiMkE5RGN4UnVUa0dIeHRtNlZNWU42WWVxSU1PajBlbnowNDI0eDRNeWNUQWE4K1dpa0pESnBRZVJ3T0R2YTRjMnZ0NGxPV0hjWFIvRmVzZjE0UEU0bHBBTUEzbnR5T3Z5OTNmSG5zWXZZc084TWh2UUp4T25FZEhGYmpVbzFqcDI3aXRUY0VyZzVPL3d0aTJ5R3VRSzdJWmZKeE85TUxwZGh4bGpEM3l1bGxYWElMaXdYY1MzRkZUWG83T29FaFVLTy9OSXFzY1BtWmhldU9pSVdkSW1JaUlqK0lSTFQ4dkh3a2pXWU4yMG9lZ1Y0STZpcnAyU2k5VCtKNmNUWDI4TVZXejU3V3RKZEU1T1lnVWZmL3huUHpaa0FwVnFEejlmdEYxOTc4TTRSWXJqVGlRdUdna2RzVWlhR2huVkhXbTZKWkl2cEQ5dE9BR2crTVd5cldLZlY2Zkh6OXBQaTQ4aEZYOEhad1E0N2x6OFB3SkRidStYUU9Rd004Y2Z5eFhNQkdMWVYxelUwWWRWYkQ0cmJ2NVJSZ0hkVy9pRTZiVTNNQjltcytQVXcvanhtR05yMS9kc1BJaVRBVzV6a0Y1WVpJaHJzYmEzeHpMMkdTZWVOTFlhMVdkb2FmNnNkUG5NWnljWWhXRjA2ZDhMTEQweUJvNzNoZTlnVm5ZRHlxbnJFSm1WQ3B6ZjhQRysyYUxmNTRGbVVWZGZoclVmdk1FeWF0N2JDa0Q2Qm9xQnJ5WUxJRVZnUU9RSUhZMU5FbDVkY0pwUDhqQnVWNmxZVHZ2MjgzT0J0RnQxaFdsRHdjSFhDWU9QZ01JMVdKeW42M2dqVDhESEFrTWNjNk50WkVya3hhM3c0WXBNc0Z3M3NiS3p4d2ROM3djSE9CcFUxRFRoNEpoblRSdmFGbTdNRDFCb3RTaXRyVVZSZWc3NDl1c0xHU29ITFdVWDRic3RSRkZmVTR2NXBReEhhdlFzKytuR1h4WTd3SGNmajhjU3MwZWdkNkNPSkxnRU1oWS81dHcrRG43ZGJxMDdUYStrZDJMeU51YWk4N1dKMVIrZnNhSWY4RW1sMFNxQnZaNUc5ZWVoTWlzanhibytUdlMzcUdwV3dzYllTeDdxNmhxWjJzeTdOeVdUTnNTSk5LaldVS2cxaWt6SVJtNVNKa2YyRDRlUGhnb0tTU215d1VKajNNNHQrYVBtOW1KZzZ1NHNyYWl4MnpXVVhWU0J5VkQ4OE5IMmtpSjVwVktxeDlmQjU3RHlSZ0ZuancvSHJ2alBJYnJHVi9zalpLeWdxcjhHTXNRT2hrTXRRV2xtSEF6R1hydXQ3Ym5rYy9iczRPUmpqU05RM2ZoekxMcXJBdE9lV0FRQmVuRGRKeEMvTWZ1VmJjWHlhT1c2Z3lJWDljUFVPbkl4UHQzeGpSaS9ObjRTZS9sN1E2ZldJMmhPTFVRTjdRQzZYUTZuU29LYStDY1VWMWZEeGNFWG5UazVvVXFueDdyZC9HbzRQd1YzeCtLemJzSHJyY2RGeEd0NjdHeDZlUGhMblVyS1JudGNjMlRDZ2x6KzYxVFRnNHRYY05ydlhUWEVhSnVsNXBkZ1ZuWURHSmpVS3k2cHhJRFlaS28wV0Nya01NcGtNU3BVR0Y4Mk9uNllJb1VhbEdvOTlzQVpEdzdxanBMSldFdXNER0RwelgzL2tkdEYxWEZGZGowTnhLYmgza3FIeitGUkNPbmFlU01CYmowWENTaUhIM1JNR3djM1pBZi8rY1pmRm91U3g4MWZiV0F6SnhMMlRCc1BYc3hNV1JBNFhmdzgwS3RVNEhKZlM3dS9rcndqMjh4VEYrSUtTS293ZkVvTDdKZy9CV2JNQmJES1pESzgrTkUxMFVKdVlZa3plZlhJNjN2MzJEMWdyRkhqL3FSbHdkYkpIazBxTnRKd1NMSWdjZ2FyYUJwUlUxbUpnU0RjOGU5OTROQ29Oend2ellaMUZaZFZRcVRXU1hSeC9oejVCdmtqT0tJQ3JrK0crWFozczhmSURob1hKbU1RTVBQT2ZLT3o2YWhFQTRNdW9nMWdRT1J4aFFiNkkyaDJEWGRHSmYrdGorOStJQlYwaUlpS2lmNUQ2UmlWV0d3dVIvMlNtemhpRlhDYTJCSnE3YzNSL3NmMzhTbFlSZHA1SVFKZk9ycGczemREQmxwU2VMMDVhejEvT3dZN2o4YWl0YjdLWUdXanFUbFBld0tBNTB4Ujd3TERWMUpJcjJjVll1L01VSHA0K0VqdFBKT0RMcUFQUWFIV1lOQ3dVdVVVVnVHTGNibTVlckc1VU5uZm0yTmxZR1Q5bktPam1Hak53Z2VaQkt1dDJuYjdtZHZFZHgrTnhOcms1Vy9DRit5ZkN6N3U1aUxObXh5bGNTaStRWEtlOUFTUVZOZldvcUtuSDJNRzk4TUw5RTBVeEZ3QjZkZk5Hejl1OE1YWklDRlp2UFk0VEYxTGJmV3pYY2lUdU11cnFtL0RoTXpOUldsbUxMOVlmYVBmeVRTbzFORm9kL2poNkFSLytzQk9BNGFUM1hiUE9zYWc5c1ZpMzY3VGtlZ3NpaDF2c1loN2VMd2pEK3hteS91b2FsVzNtU2JiSDM5dE5iTWZYYW5WUUtPVG8wdGtWb1daRDBBYjE3b1pQRjgyMmVETDk1cU4zaU9ldG00c0RQbi9wUGdEQTBsLzJZZkl6WDRoT05OTUNnS085TFM2bEYrQ1ZoNmFKK0k1NTA0WlpIQWJYMEtSQ1ZtRTVldnA3U1dJNkFFT0JKalczQktXVnRUZmNtVHcrb25uaWVWcHUyeFByLzMvWmN2QXM5cDR5RkFjVWNqbWNIT3hRWFdjNWJzREh3MVZTbEs2dWErNVczZjdsYyszZXo1MmorMHU2bnR1U1dWQ0doOS83R2JQR2g0dkZtcWYvczc3TkFZa3QrWFp1SHNTMllVK3N4WnhjYzJxTkRpcU5GbXFORnIzTU1rbTkzSndSMU5XdzJHQnZaNDNDTXNQM25WVlFqbDNSaVhCMXNyZFkwRzFTcWpGajdFQTRPZGppY2xZUjlweE14Tm5rYkV3YUZvcGxpK2ZDeGRFTzNYemM4ZjczT3lUWE8za3hEWGVOR3lnNlZNdXI2eVRIMXZiOGxWaVhHK0Z2elBSdUs0N2lyOXB4SWdGenB3NUZsODZ1ZVAyUk8vRDRCMnRSWEdGNUI4ZXM4ZUVpRjFrdWs0bEM0UDZZWk56Ky9ES3hBUERNdmVNd1owb0U3R3lza1pwYmd2RkRRdkRjSEVQMDBQTnpKK0tKRDlkQ3E5T0xZWGd0TzROTnR6dm45VldZOGRMWEZoL0x0cytma1F6ajAyaDFVS20xaURRKzN4K2ZOVnA4emZRZTk4N2pkK0tOUjlvK2xtellHeXNLdWdxNURBdnZHU3M1THRjMk5PSFY1VnN3b01XT2dNTnhsNkZVYS9EK3dobXd0bEpnZkVSdk9EdmE0KzJWMjlydGVtNXA0OTR6ZUhuQkZFbkV5bzdqOFRkMEd6ZHFZSWkvK1BuNGVidUo5MmJ6QmI2blo0OFRXYis3b2hNUmVadWhnL2pYZlhHWU96VUNZOEo3NHZrNUU3SDE4SG14K0dablk0MS9QV0JZS05oNitEeStXSDhBMy85K0hQZE1ISXlKdzBLUm1KWW5jbXdCdzJ2ODcyWm5ZNDF2WHB1UDBzcGE3RHVkSkJZMTdHMnNvVkRJTGU2bXVwUmVnTEFnWDR3ZEhNS0NMaEVSRVJGUlIyQWEwcFJkV0k0TmU4OWdjR2lBSkZ0Mjg4RnppQnpkSDM1ZWJuaDV3UlRJWlRMY00zRXc3RzJ0b2RkRFV2VE96Qy9GMTV1TzRDRUxlYnNLaFZ6Y1YwMDcyNHBiOHZYc0pQNWQyVVpCRndCKzNuNFNsN09LY05xNDdYSDhrQkM4OVZna05Cb3RQbG16RjRmT3BNREhvL25rMFhUaWFHZGpMYUkxVE51ZFd4YjdNdkpLc2ZORUFsNmNOd21iOXNlSjRrdEx1Y1dWb2hnYzZPc2hUaGhWYWcxc3JLMFFFUllvNlVCdWowd0dSUFRwanZsM0RNTkE0OFR5bE14Q0JIVHhnSU9kRFJRS0JWUnFEUUo4M1BIdloyWWlPYU1RMy8xKzdLWTdXd0VnTGprTEwzMitDVXFWK3BxVDREOWRzeGVINHk1TFBuZlBSTVBrZFZNeDllNEo0ZGg4NE93MWIrdFd1ZGVZWWFuVDY3Rm82YTlZZU04WUhEMTdSWnhzbTRhaGhZZjRvMytMQ0FzQUZ2TWsxUm90eXFycUpOdUswM0pMRUJMZ0RUOHZOM3o3NWdPaUNIdzQ3aksrMm5qSTRtTlR5R1VpUDlWU3h1UVRINjV0Yyt0eVc2YU9DQk5GdjV5aWlyK3RFUFpYTkNvTk9iVUtoUnhMRnM1QTd3QWZ2TFZ5RzY1bVMxOWpEOTQ1QWc5UEg0VWZ0aDNIaHIxbld0MU95OStObzUydDZGcTA5SHN6RlM0QVF6SGROTkNvd2NJVzYxdk55a3FCMlpNR3c4UFZDVzhhQjBjQ3dKY3Z6eEgvL3RjRGs3SGw0RGw4K01OT09EbllpaTVLblY2UDVSc1A0dDBucGx1ODdiS3FPcnl5ZkRNYW1sUUk2T0tCaVJHaGVIYk9CRkV3akVuTXdQZGJqNHRPWk1BUXM3RGt5ZWtJTW9zajZlSHZKYlpidDJTS29ESDUvZkQ1TnFOci9vcmM0Z3JNZTNNMUFFTUh0aWx1eHN2ZEdULzhjUUt6a3JOdktuNmhMVnF0RHQ5dE9ZYjNuNW9CRjBjN2ZQUDZQTHk2ZkFzeThzdGFYYmJld25OS3A5ZWpwS0pHMHMxdHZpRDMyYUo3UkR4UFZrRTUvdlhGYitLeXBqeDJMemRwVEk0cFEzZG8zKzZZTXR6eXNFanozSFVURzJ0RnV3TVJyWTBERjl1aVZCa1dWVDFjSGJGazRRekp6b0RxdWthOC9NVnZTTTB0YVZYUUJReUxBKzkrK3ljK2ZHWW1yQlJ5RE9rVGdHV0w1K0xWNVZ2YXZMK3hnM3VodmxFcEZqeDNua2pBbktrUm9tdTlwcjRKYTNlZWF2UDZ0MEpDYWo0QXcvR2lvS1FLUlJVMUtLMm9sY1F1cURXR244dWxqQUw4ZGlCT0ZIVDNua3FDclkyVjZQek9MNjFFWG5FbC9MemRVRkZUajlMS09sVFcxQ01oTlEvYlBuOEdUbVp4RGR1WFBRK0YyZXRwYTRzaHBzdWlEbUpYZE1JdC9WNERmUTJERXozZG5CRzFKeFkvL0JFTkFQanNoZGtZMXJlN3hhR01GNi9tNHI3SlF6QTByRHNDZk54YmRmbi8wN0dnUzBSRVJFUWRqaWxLSXNlWSsyaHZheTBwNktvMVduejA0eTU4OWNyOXNMWlM0R1d6TE5IZkRzU0p5ZG1BSVcrdnJlS2RiK2ZtQVRJMTEraDBOUmNXM056TmFONDVhNG1wbUR0anpBQzhPSDh5NURJWkZBcUZPRG4zTjhzYjdSM29nOG5EK3FCYkYzZHhZbHhvN0E0YzFMdDUyNzVPcjhmU2Rmdmc3R0NIV2VQRGNkZTRnVmo4NWVZMnAzd0RobUtzYVd1alhnLzg1K2M5ZU8vSjZRZ0w4c1hEMDBkaXpZNXJuN2o2ZUxoaXljSVpvaXYzd3BWY3ZMSGlkMno2WkNFQTRQajVxOWg3S2drdjNEOFJJL29IbzA5UUZ5eDVjanJtdkw3cUwrV2xwbVJlWDZkaVMxTkhoQ0hNMkhuNjg0NVR1SGZTWUxpN09PS0pXYU94WXROaGNibnZ0eDZYRkxVM2ZiSVFyazcyMkhzcVNYUzJtZ3FiV3AwZVdwMWVGT1BhNDJCbkl6cnF6aVJsSWlrOUg0dVhiY1lQN3p3RXdORFY5dHluRy9EaDB6UGg1ZTVzY2ZqY2daaExzTE94d3BYc1ltUVZsQ0ducUFMRjVUV3Q3ai8rYWk0aWIrc0htUXlpbUx2dHlBVmtGNVpqYU4vdWlFbVVSam9NRGczQXZHbERSYmQzZm1tVlpQdTkrZmQ4STh6emdxTnZza1BiMGQ0R0hxNkdZMEJwWmUzZjBpRm5iYVhBQjAvZmhaSDlnd0VZQ3B2ejNsd3RPdDZEdW5iR2dzZ1JvbE13dEhzWGZQelRic2xqTWUvWW5qSzhEOTR5RHV6YUZaMkl6OWJ1bGR6ZnFBSEJob0dLQUU3R3ArUHRiN1pkMTNQb1Zvbm9FNGlJUG9FNGVLWjUrM2p2UUIrRWgzU0RYbS9ZSFdBZVRYTHZwQ0hvMmMwYkt6Y2ZRVjV4cFNpMnRYWGI4KzhZanI3QnZxSmdwOWNiNG03VzdUb050VWFMRDUrWkNiMU9qMFZMTjJMRzJJRjRmTlpvMkZncG9OWm9rVk5VZ1dBL1QyaTBXdngrNkJ5MkhEcUh5cG9Hd3hDNXZ0MXh6OFJCaU9oakdDWlhYbDJQVmI4ZmExVjhCd3dMZEYyTmkyMDE5VTAzdFppZzBlcVFiNHhEZVhIeUpQSDVjWU5Eb0ZKcjhaK2ZkdC95MzF0T1VUazI3WS9EbkNrUjhIUnp4b3JYNXVHN0xjZXc4MFM4NURWNEtqNGRweFBTY1NXN0dPbDVwY2dwS2tkK1NaWElUelV4anpZd0ZYTVRVdlB3KzZIekdEOGtCRHVPeDBPajFZbHU2RjRCM2hnenFIbXdweWxEZDliNDhGWTU2ZTJKMmgyTFBTZVR4TWZtY1RGVnRRMTRlK1VmcmE0VDdPY3BJaWZxR2d5TGx6YldWdWpldFhsNFoxNXhKVjc3Nm5ma2xiVC9YbnNxSVIwZnJ0NkpkNStjRG9WY2htNCs3dkQxN05UcTV6T3lmekFlbnpVYXdYNmVXTFBqbENqb3pod2ZqaTZkbXhkckhleHNNQ2E4RjNhZnROd1plaXVlYjJtNXhaaTFlQ1VxV2tTSW1BOWFQUm1mRGw5UE43ejc3WitTMXlnQXJOaDBHR2VTTWtWVzd1SmxtMUZWMjlEcW1MbjR3YWxpZ2NXU2xsOVRLR1J0WFBMbW1SWnJpc3FySlkvUDlQZEVZMVByNDN4c1lnWnE2cHZnNG1pSHgrOGVnM2NzUElmK3lWalFKU0lpSXFJT3g5L1lSZHBlVG1KeVJpRisrT01FbnA0OVRueXVxTHptaGlJcFJoaUxPUUNRbHRkMnpFQkx3NHlUNml0cTZxK1pXMnVsa0dQaFBXTWwwOGEvakRvZ0Ntem11WGhYc292eHdCM0R4Y2RhclE3UkYxSXhaWGdmdlBMUVZQSDUydm9tWE0wdWJoNHNJcE5kczhQNGhmc25pWTZuVS9GcE9CeDNHYlBHaDR2QmJiVU5UZmo5MEhuSmRiemRYVVJoMmR2ZEJZVmwxVmkrOFNCZWUyZ2FvdmJFWXUzT1U2MXlDZ3ZMcXZINmlxMFlIOUViaStaT3dPcHRKLzdXNFZmbUU2OXZHOWdENGIyNzRkQ1pGRlRYTm9wQ1FVMTlFN1lkUGc5bkIxdk1tUktCZXlZT1JrSmFuc2hTMUdoMUZ2TVd0V1pEalFCRFIrdVQvLzVGZk56ZUNUSUFTVGZheG4yR0RzK1g1azBXR2F0N1R5WGhjbFlSM3Z4Nks1WThOUU9wT1lidDBlWXVYTW5GaFN1NXNMZTFocCszTzBLN2Q4R1U0V0dvYXpUOHZwd2NiREZ6WERobVR4d3NycVBYR3lJWmRrVW5ZTVdyOTZOL1R6OXNPWFFPSzM1dExtSVhsbFZqV0YvRDgvaFNSZ0hPSldlM0t1aGVpN1dWUW5TTEFjRHRvL3BoMllhRFNNOHJ4YjhlbUl3ZEoyNnV3K3YrcVVPeElOTFFVVC8zamUvUnFMeTFPYnpPRG5aNGIrRjBSQmdueVd1MU9uenk4eDVKZkVsR2ZobGVYYllaSHoxN054enRiVEJtVUM5MDgvSEFLOHMzdDhvajl2TjJ3NHZ6Sm91UEkyL3JoOUhoUFhFbHF3akptUVZ3Y2JUSHpISGhrTWtNeFpuM3Y5Lyt0eGR6clJSeVRCa2VKcDVySnE3R3pzcE96ZzU0Ky9FN0laTVp1cmk3ZCswczhtOEJRM2JzcUFIQjZCM29nN3NYcjJ6M3ZxN21GS083cndlc3JSVElMQ2pEc1hOWHNlZGtJam81TytDK3lVTXdQcUkzNURJWjZocVVDUGJ6Z3J1TEkyeXNGTWd2cmNLU1ZkdVJtbE9NR1dNRzRzbTd4K0NCTzRaajd0U2hPSmVTalI3K1h2QXdGaDByYXVyeDIvNnoySGJrUXBzTGRBTjcrZU9MZnhraVNUNVpzMGRTWEx4UmdiNGVJaTRqUGE4VWdWMDhNR1Y0SDloYVcrSDk3N2REcTlOanhhK0hzUEszSTlmMXUyelp1Um9TNEkxeFEzcGozT0JlNk9Uc2dEc1dMWWVmbHh0R0Rld0JKM3RiTEY0d0JYZU5HNGoxdTJKd01qNE5hbzBXZFkxS3ZMNWlLNnlNaFVRL0gzY002eHNFTDNkbnJQajFNQlFLT1NaRTlCYlJReWE3b2hQeCtmcjllT2pPRVhqb3pwR1lQbVlBSG4xL2pXUjQ0ZnpiaDZPbEV4ZFNrVm5RdWxQWW5IbnVjbjVwbFNpR0srUXl2UExnTkZHQTNCMmRpTVMwL0ZiWGR6T0xiYWcxZG9RWGxsWGp3OVU3OGVtaTJUaVZrSTZQZjlvbHVzV3Y1ZWk1SzNDSnNzUEMyV1B4eXJMTlNNa3NsRVF0dlRodmtpUXF3dFBOQ1E1Mk5uajJ2dkd0NGxHc0ZISzg5dkEwZE92aWpoLy9pRzVWR0w0Vnp6ZDNGMGQwOVhKRFJKOUErSGk0d3QvYkRmNCs3c2cxNjBSTnlTekV5MS8raHJLcXVsYXZaNjFXSjRxNWJpNE84UE55dzVBK2dmRDE3QVEvcjA3dzgzYUhYcS9INHgrc0ZZdlhRWDZlV0x4Z2lsak1xMnRRWXR1Ujh6Z1FreXplQnl0ckcyQmpwYkM0eUFoQThubHJxL1k3czdWYVE4U0xhYkd2NVhQS3lkN1FPZHlnYk4yaHE5SHFjREEyR1hkUEdJUXg0VDBSZVZ1Ly8xUFJDeXpvRWhFUkVWR0hZbTlyRFQvalNZdHBvSkI5aTY0VXdEQVplczVrYWU2cGo0Y0wzbjF5T3I2TU90Q3E0NlVsYXlzRjdqRXJncG5uekxZbkpNQmI1RTYyeko1dHFidHZaN3oxMkIyaVMwcXZCNVp2UElnZHgrTUJHRHBUd2tNTVJkblN5bHFrWkJaQXE5VkJwOWVqcktvT3E3WWV4NEJlL25ocTlsakpkbU5YSjN2Y00zRXdiS3dOZis1cnREcGt0WEhpN1dCbmc1Y2ZtSUpKd3d3RFZCcVZhaXczYnNIL011b0FWcjM5SUd5c0ZGZzBkeUxDZ256eDdaWmpLSzJzaGIydE5UNVpkSSs0anhsakIrRGlsUnpzTzMwSmx6SUtrR2ZXbVJ5VG1BRkhlMXZKQUtnamNaY1JsNVNKK3Fick94Ry9FZk52SHdacmhRSTJWZ3JzL3VvRjhYblRrSmp5cWpyY05YYWdPTW44ZXROaDFEVXFFYlVuRnBHMzlZZVRneTNlTm5aVG5vNVBSODl1M25Dd3Q0R2puUzBjN1czRTl4elJwenUrZVgwZVBGeWQ0TzdpaURVN1RrcTIzdHZhTkovRTZpMFVkUnFhVkNnc3E4YVY3Q0xSTlo1ZFdBNnRUby9LR2tPbklRQ2s1cGJnd1hkL0VnUDlUQUo5UGZEeUExUGc1K1hXS2xzME5iY0UvWHY2WWVTQUhxMEt5eklaWUcwbGg0dWpIWHAzN3lMdTExeHhlVFcrK3ZVUWlzcXFFWk9VMlc1UlNpR1h3ZGFZNmF3MzI5cjkzSndKNHJrTkFEUEhoU09ucUFKYkQ1L0h4U3U1cmJKQWQ1OU1GRVgwdGpKckFZakhuRmxRMW1hVXlNM3FFOVFGU3hiT0VMRVFTcFVHNzYzYUxqcnB6VjI0a290RlN6ZGk2UXV6NGU3cWlFQmZEM3o3eGdONGRma1dwT2MxWndQbkZWZGkra3NyME1QUEV3TkR1bUhzb0Y0SUMvWkZSRmdnSXNJQ3hlVzBPajBLU2lzUkh0SU5DYWw1RnJjWW00d083eVVwUlBYbzF2enZJWDBDUlJRQTBKeXBiZTZuOXhqcit0QUFBQk1XU1VSQlZCNXVGVitnMWVxUVZWZ0dmMjgzZlBUc0xQaDd1NkcrVVlWVnZ4L0RKNHZ1a1Z6V3RFdkNmSGlmdWJLcU9seThtb3Zzd25KVTF6Vmk4Ykl0cUd0b2dsNnZ4NmlCUGZET0UzZWliM0J6ZDJkS1ppR1dyTnFPb3ZJYUpLWG5vN1NxRnJ1akU5R29WQ0hZendzS2hSeXB1U1VJRC9HSGxVSXVGaHZFOVRNS1lXV2x3SkErQVNncXIwRnBaVzJyL1BCUTQvTkdwOWZqZElMbElZUFh3OTNGRVI4OU93dldWZ3BvZFhwOHNIb0grblQzeFdzUFQ4UFl3YjN3MW1PUitQQ0huY1p1L2VZaW43MnQ0WDNLMGt2Si9IV3k1djFISmRud2RZMUs2UFhBTzkvK2dhZnZIU2NHZnZYMDk4TDdUODFBYlVNVDN2aHFLeDZJSEk2QUxoN3c5bkNSdkI4MEt0V1F5MlNZT0RSVThyd3dzYld4QXZSNmtabWFYVmd1Rm9nQXcrQks4Mk5JNUczOWtWZGk2TXJXNm5TU1k1dGNKb05jTG9kTUxvTkNMb08zdXd2U2Nrc2tyNGZlZ1Q1NDlyN3hZZ0d4cEtJV1VSWUc4Z0dHOTFPVDJ2cm0zMmRzVWlZV0xkM1lha2phOWRoK1BCNG5McWFpc3Nad2pQRXdPM2FhaXJtVk5RMkkyaE1McFVxTnFJOGVGNS9YNjRIdmZqOEthNFZDNUFEZlAzVW94Z3pxaFdWUkIzSG1VcWE0clZ2eGZIdnJzVWd4ZU5QY1ZiT0lwZER1WFpDWlh3WnZkeGM0T3RpS1kyaVFueWM4alhFWmFvMEdmdDd1V0d5Mlc4a2tyN2dTZFExS2hJZjRZK0t3VUl3WjFBdHltUXg2dldIUjBzbkJGZ3NpUjJES2lEQnMyQk9MWGRHSlVHdTArT1Q1dXlXTDNtMTVZdFpvUEdHV21kelN1WlJzL091TDMwUzhTbGFMT0JIVHNhYXVvVW04endDR3YrY2VuelVhbHpJS2NQdW9mckMzdGNiTEM2YWlybEhaeG1DN2Z4NFdkSW1JaUlpb1F4bldOMGljWERyYTJXQkI1QWhNSDlQY09UTnBhQ2p1bmpCSUVudWcwZXJFa0p3eDRUMHhMS3c3OXNWY3drOS9Sb3VUdXBhZW1qMFdQaDZHb3M3VjdPSjJCNEdaeUdVeXZEQ3ZlUnZ1a2JOWExGN096dFlhTDl3L0VYZU5IU2c2V1RSYUhUNWZ0MSt5ZlhQbXVIQnhBblBtVWhaS0src3c0YW5QeGRmTko2TUR3TDdUbCtEcVpJL2gvWUx3ekwzalJCWmlhazV4cSs0aHdIQWl2K2I5UjBUeFNxdlQ0K09mZG90Q1cwWitHVmIrZGdRdkdyK25pVU5ETVhwUUx5eDQrd2ZjTTNFd2dzeTJ2Y3BsTWl4Wk9BT1JvN053T2lFZHdYNmVoaE4rclE3N3pTYlRSNFFGUWlHWFF5NlR3VW9oaDhKS2dmZ3J1VzBPajdzWjdpNk9rZ25yNXZSNjRKRVpvOFRIKzA1ZndyN1Roc2RYWGRlSWxadVA0TldIcHNIRzJncHZQSElIbnY1NEhWYStNZC9pYlhtNU84UEx2VGxmc3E1QmlkNkJQb2djM1I5YXJVN3k4N0dVYjZuV2FQSHlsNzlCbzJudS90MjQ3d3pTOGtxZzBXaFJVOThFZTF0cjNEbDZBRFJhcmFRN1Y2WFJvcmErU1pJamFhNm52NWNZdGdZWThqRjNuMHdVVzlsZm1qOFpUODBlQnhzckJYUjZQYUl2cGttdXI5WHBXM1ZrdDdRZ2NnUzYrYmlqcTFjbk1haFFSQkw0ZVdMbXVJR1N5OHRraHFGN2s0YUc0blJpQnFwcUc2RFQ2U1Q1bmdxNURBcTVIQXFGWFB5L3NxWWUrMk9TeFdWQ0F3MkZrbFB4cll1c2Y4V2czdDJ3OU1WN3hiR2lxcllCYjMzekI1TFNXM2NPbXFUbGx1QzVUemZneThWejRPM3VnczZkbkxCczhWek1lM00xWEozc0VSRVdDR2RITzNUdTVBUWZEMWQwODNHWERGWFM2ZlVvTU1aWktPUXkzRHRwQ082ZE5BUmFuUjVYczR0dy9FSXFObGdvZHMyYk5yVE54elJqeklCcmZxKzV4Wldpb0Z0UlU0OGR4K094T3pvUm84TjdZZlU3RDRuRmpxWHI5cUdvdkVaMDVnM281V2ZvZERjdU5MVjFYRHh4SVJVbkxxU0s1MEd2QUcrRWR2ZVZ2Q1lBUTdmbG1oMm5zUC8wSmJGbzRPdlpDUUUrSHZqOHBmc1E1TmRaUExkTWlzcHJjQ1lwRTM3ZWJoalEwdzhLaFJ5akJ2YkFxSUU5SkpkckdXM1J4MWhnUzhrc3ZPbnM1djQ5L2ZEMjQ1SGltUG5MemxQSUtpaEhWa0U1ZkRxNzRLRTdSMkxpMEZCVTFUWWlhazhNSHA0K0NscWREcTVPOXFLQWJZb09NUEh6Y3BORWtaaUt1VlcxRFRoK0lSWEh6aG5lUjdRNlBiN2VkQVFwbVVWWU5IZUNLTlFuWnhRaU1UMGZmbDV1a3VlV2liMnROZTZlTUVoOFhGM1hpTTBIejJIcWlERDRlN3RoMHRCUWpPd2ZMTHBsajUrL2lzR2hBVkRJRFVXOU4xYjhqaVVMWjhEWm1MSDZvSVc4K2ZhOCtOOWZNYUNYUDhKRC9ER3NiNUFZNEdWNkxHOSt2UlYxalVvRSszbWlmMDgvTkRTcG9GSnI0T3ZaU1JTdjlYb2dxOFdpMDgwVWMwM00zL2ZOWXlPYVZHcjh0djhzTnV5TlJhTlNqU1VMWjRoaXJrcXR3Y2MvNzhFUll3NTdiVU1URnQwL0NRcTVERjA5T3lIWXoxTlMwTDBWejdmODBpb01EZzFBZVhVOWNvb3FVRkJhaWZ5U0trbEhzbWxRWWt2bXNRd1ZOZlZZc3FwNTZHQnRReE95Q3NxUm1WOEdoVUtPSGN1ZWw3eG5OaXJWK0d6dFhxUmtGdUxoNlNNeGViZ2grL3lsK1pPeElISUUzdm4yMWtjYjlESXVhbVFXbEdGb1dIZlkybGloaDc4WG5Cd01jd3lLSzJwRlJCSUE4WGZKeHovdHh2cmRNWGhpMW1ob3RWcmtGUDdmeWRGbFFaZUlpSWlJT3BTQ3Npb29WUnFvTkJva3BPWGpxMWZtaXE4VmxsWmg3SkFRU1RIM1ZFSTZ2bGkvSHhGOXV1UFpPZVBoWkc4TFd4c3JETzhiaEc4MkhiRjRINTJjSFRBaG9yZjQrRHRqcCtTMVdGa3BvRFVXUHVvYWxZaSthRGtqVktYU29JZS9seWptVnRVMjROM3Z0cmNhRG5iOC9GWE1HajhJbm01T0Z2TkdveSttWXNhWUFWQW81RGlka0k1UDEreEJsODZkMERlNEs1d2NiTVYwK0xZS3kwcVZCaWN2cHVIdUNZTU0yOHJYN01IeDg5TE9sbTFITGdBd1JETElaTUN4czFkUVZGNkR5MWxGQUF4eEJWOUVIY0R6Y3liQXc5VlJaSEZlcnlhVkdyTmVibi9MOW8wcUxLOUdSbjRac2d2S2tGVllqcHlpQ3VRV1ZTQ3ZwQkw5ZS9yaGc2ZnZncDJOTmVLU3MxcGxtZTZLVGtTdkFCL01IRGNRNjNhZGxneFdhbEtwVVZ4UmkrTHlhcFJWMWFHOHVoNFYxZldvcm10RWRWMERVbk5LNEdodmE3R2cxbGJPcjZVRmhiaExXZUxmalVvMUhwa3hTdVFJQW9ic2FKVmFnL0pxRFFyTHFsRlZhN2p2alB4U1pCV1VJYk9nSFBkT0dvejdwa1FnTmpFRGUwNGw0YVN4WU51b1ZPRmY4NmRBSm12ZTVuM3M3SlZyZHF4YjR1eGcyeXE3T2k3WjhOaXpDOHRGdG1GTVlnYktxK3RFWG5CWXNLL2tOWG90NXZuTi90NXU0Z1QvWkh4YVcxZTVLZkZYYzNIbVVpWkc5ZzlHYWs0eDNsNzV4M1VOMXNvdnJjTHpuMjdFbDR2bndNdk5HVXZYN2tXdHNadnMrVGtUV20xTDF1c04yWmpSRjlPdysyUWlTaXBxMGFXeks4WU02b1d4ZzNxaFQ1QXZGSElaUXJ0M0VkdWxiN1hZcEF4MDllcUUzL2FmeFlIWVpLZzFXZ3p2RjRSbjd4c3ZDanNyTmgwV3hhdThvZ3JESWtFM2IzejA3Q3h4TyszbGNnUEFvSkJ1ZUg3dUJNbm50RG85TGx6T3dmNllTemg0SmtVY00wMkt5cXJSdzk5TEZQNDBXaDJ1WkJjaDdsSVdvaStrSXRXc2lPemtZSXZoL1lJd3ZHOFFlbmZ2QWo4dk44aGt4c1daMzZUSGQxTm45MTlaQ0hqb3pwR2ltSHNrN3JKa0tOWlBmNTVFcjI3ZTZCM1lCWHRPSnFLcXRnR1Rob1cyeWpWTnpwQWVDL0pLS25Fd05nV1Rob1ZDcmRIaXhJVlU3RDZaaUhQSjJSWTc0dytkU2NHcCtEVE1uamdZazBlRTRlT2ZkZ01BTG1jWFFhUFZJVFduR0dsNUpjZ3FLRWQyWVRuOHZkM3gyUXV6Y1Nrakh3ZGlrckhuVkJLVUtnM2lMbVhpaTMvTmdhTzlqWGlNcFpXMU9HRjhyemw1TVEyZDNaeHhOamtianl4Wmd3Y2pSMkJFL3lCMDd1VGM1b0paUzNXTlNpU2s1dUhsQlZNbDhTc0FrSlNlajQ5KzNDMjZ2TjFkSFVXUnp0TDMzTmJpNjE4VnRTY1dZd2FIb0tTOEJ2ODFMbUNZZkJsMUFJTkRBNUNaWDRyUGZ0a24yWG55eDlHTHVKcFRqTGNlaTBSVmJRTiszUzhkakhncm5tOC8vUm1ONzdZY2xReEJBd3p4UVRlU0hkNmtWT05xZGhFV2Y3a1pHZm1sa3JncXVVeUcwRUFmQlBsNVFxZlg0K2paSy9oMnkxRVJIZk9mbi9kZy9lNFlQRDE3SEVZTjdBR05Wb2YwdkZKY3VKSjczVkVYN2Nrb0tJT3ZaeWZSUFo1WlVJNlo0d1pLSWk3VUdpMHVYc25CMERCcFozNlRTbzI2UmlYMm5iNkUzb0UrT0plU2ZjMFlrSDhTRm5TSmlJaUlxRU81bWwyTXo5ZnZSMWl3TDVMUzh0Q2tVa09sMWlLN3NCemZiam1Lb3JKcURPNGRnS3pDTXF6YkZTTzJTdTgrbVlqVGllbFljTWNJM0hGYlAzeS83WGliV1l0VnRRMTQrdVAxV1A3Sy9kaCs3T0kxaXhZbUtyVUdyeTdmZ21XTDUrSkFUSEtiZzRKMGVqMCsvR0VuZm43dkVTU2w1MlBwTC9zc1p1M21GbGRpMGRLTmVHbitKSXVGbmJQSjJWaSs4UkFHaFhiRGg2c05XM3p6U2lyeDBoZWI4T0s4U1FqcTZvbVQ4V25ZZHJqdFRzdlYyMDZnVDVBdlZ2eDZ1TTFPeEcxSExpQWxzeEJQM2owR3E3WWFpdHNuTHFTaXVxNFJiMzJ6RFlscCtUaVRsSUZaNHdkaDVJQmdkT25zQ2djN0c5RmhLVy9uN1AvNCtkUjJ0NWJmakMwSHoySEx3WE1XdnhhYmxJazNWbXpGbE9GaCtPKzZmUmF6Y2IrTU9vRGk4bXBzT1hnT0tvMFd6MysyRWZrbGxlMW1OcHRVMXpXaW9ycGVSQ0JVMWpSZ2Y4eWx2MVNZdTVwVGpQQVFmeEdkOGNYNkErSnJjOS80M3VKMTF1K093WWE5c2EwS0FkdVB4YU9zc2c0UFRSK0pnQzRlU0VyUHg1Zkd3VzQzS2k0NUM2SGR1MEN0MGFLNnJoRTdqc2VqdE5KUUJOQnFkVGgyN2dxODNGM3c5c28vb05ab0VaT1FnYWtqK3lMWXp4UE9qbmFHNTRmY3NFVmJMcGUxK1R6WmY3cTV3OXUwamJtNnJoSEpHZTFIbXR3b3JVNlA5Nzdiamxuanc3SDE4SG1MWGUxdEthNm93Zk9mYmtCQUZ3K2N2NXdEd0JBN2NDanVNcnAwZGtWeFJRMXlDaXVRbWxPTWxLekNWc1dwd3JKcWJOb2ZoMDM3NCtEcDVvd0pFYjB4dkYrUTVIbTgvZGhGSEk1THdZM3k4WERGMTYvTmszeHVkM1FpdGgrTGwzd3VKakVEMzI4N2prZG5qTUx5allkRTlBc0EvUGhuTkxwNnVTSFkzd3NLdVF3cWpSWkg0aTZMaFlLMjdEeVJnSWRuakVSbFRRTlNNZ3VSbEphUDZJdHA3WGJrNi9SNmZQVGpMa3dlM2dmeFYzTnhLYU9neldOcFhZTVNCMk5UY0REVzhITnhzTE5CejI3ZTBHcDFxRFByaXZkMGN4WmI2Ly9LYS9HOTcvN0V0MjgrZ01TMFBIeSsva0NyK0lSLy83QUxMazcyb2toNUtiMUF4R3FvMUJxY1M4bEcxSjZZVnJlN2N2TVJWTmMxWXYyZW1PdGFYR2xVcXJGdWR3elc3VzYrclE5WDc3UjQyY0t5YXN4KzlkdFc3ekdYczRydzdDZFJlUEtlTWVqZjB3L2wxZlg0K01kZDRwajR6bmQvaWk3LzBzcGFmTDUrUHdCRGRxeTlyUTJzclJXR1hSWnl3Mzh5bWFFNEtKUExJSVBodGR5a1VrT3IwK09uUDZNeGVWZ29ySzJzRUorYWk5OFBuVysxZUppWlh5WmVjenFkSGswcU5jcXI2M0VxUGcxcnIyTW81ODFxVktyeHd0S05GZ3ZHMVhXTmVQYVRLT1FVV2U3NlRNNG94R1B2cjRXVGc2M2t1WENybm05dEZiR2pMNlpoMm5QTGJ2ajJUQXR1NW5SNlBaYi9lZ2pEK2daaFYzU0NwR2h0a2x0Y2lUZS8yWVpCdmJ0QnI5ZERxZEpnMC82NEc3Ny90dmg2ZHNMaHVNc1kwaWNRT1VYbElnTEl0SU5oMVpaanFLeHB3SUdZWkN5SUhJSHk2anI4ZWZRaVRzV25pNy9qUHZoK3g5K2F4Lysva1d6TTQ1Lzl6NDNPSkNJaUlpSzZSWndjYk52c0R1bmN5YW5kWVdUMnR0Wm9VcWtsSjJEMnR0WWk0OUJVYkdqdlB0cmo3R0NIaGlhbFpDdTVKVjA2dTk3eURORC9TVGZ5K0JWeUdXUXlZOUZPSm9OTUJzZ2dnMXFyYmRXaDE5SFoyVmhEcDlkRG85SGVrdUZXMWxZS3lJRC9rWk5WMDMxcGpGbk5mNFdmdHh0S0sydmJMTVpaWXNqZ05CUjVUYytaVzEzd3AvWUZkUEZvbGFuOFYxaGJLVzZvT1A2L25aTzlyYVJZM0I0N0cydFlLZVJRcVRYLzU0cE5MZlh2NlllOGtzcWIyZzFBL3pmSVpOS002WllmQTRhLzFXNmtPL21makFWZElpSWlJaUlpSWlJaW9nNUNmdTJMRUJFUkVSRVJFUkVSRWRIL0Jpem9FaEVSRVJFUkVSRVJFWFVRTE9nU0VSRVJFUkVSRVJFUmRSQXM2QklSRVJFUkVSRVJFUkYxRUN6b0VoRVJFUkVSRVJFUkVYVVFMT2dTRVJFUkVSRVJFUkVSZFJBczZCSVJFUkVSRVJFUkVSRjFFQ3pvRWhFUkVSRVJFUkVSRVhVUUxPZ1NFUkVSRVJFUkVSRVJkUkFzNkJJUkVSRVJFUkVSRVJGMUVDem9FaEVSRVJFUkVSRVJFWFVRTE9nU0VSRVJFUkVSRVJFUmRSQXM2QklSRVJFUkVSRVJFUkYxRUN6b0VoRVJFUkVSRVJFUkVYVVFMT2dTRVJFUkVSRVJFUkVSZFJBczZCSVJFUkVSRVJFUkVSRjFFQ3pvRWhFUkVSRVJFUkVSRVhVUUxPZ1NFUkVSRVJFUkVSRVJkUkFzNkJJUkVSRVJFUkVSRVJGMUVDem9FaEVSRVJFUkVSRVJFWFVRTE9nU0VSRVJFUkVSRVJFUmRSQXM2QklSRVJFUkVSRVJFUkYxRUN6b0VoRVJFUkVSRVJFUkVYVVFMT2dTRVJFUkVSRVJFUkVSZFJBczZCSVJFUkVSRVJFUkVSRjFFQ3pvRWhFUkVSRVJFUkVSRVhVUUxPZ1NFUkVSRVJFUkVSRVJkUkFzNkJJUkVSRVJFUkVSRVJGMUVDem9FaEVSRVJFUkVSRVJFWFVRTE9nU0VSRVJFUkVSRVJFUmRSQXM2QklSRVJFUkVSRVJFUkYxRUN6b0VoRVJFUkVSRVJFUkVYVVFMT2dTRVJFUkVSRVJFUkVSZFJBczZCSVJFUkVSRVJFUkVSRjFFQ3pvRWhFUkVSRVJFUkVSRVhVUUxPZ1NFUkVSRVJFUkVSRVJkUkFzNkJJUkVSRVJFUkVSRVJGMUVDem9FaEVSRVJFUkVSRVJFWFVRTE9nU0VSRVJFUkVSRVJFUmRSQXM2QklSRVJFUkVSRVJFUkYxRUN6b0VoRVJFUkVSRVJFUkVYVVFMT2dTRVJFUkVSRVJFUkVSZFJBczZCSVJFUkVSRVJFUkVSRjFFQ3pvRWhFUkVSRVJFUkVSRVhVUUxPZ1NFUkVSRVJFUkVSRVJkUkFzNkJJUkVSRVJFUkVSRVJGMUVDem9FaEVSRVJFUkVSRVJFWFVRTE9nU0VSRVJFUkVSRVJFUmRSQXM2QklSRVJFUkVSRVJFUkYxRUN6b0VoRVJFUkVSRVJFUkVYVVEvdy9XVzV4ZE04NUtGZ0FBQUFCSlJVNUVya0pnZ2c9PSIsCgkiVGhlbWUiIDogIiIsCgkiVHlwZSIgOiAibWluZCIsCgkiVXNlcklkIiA6ICIyNTgwOTkyOTciLAoJIlZlcnNpb24iIDogIjE2Igp9Cg=="/>
    </extobj>
  </extobjs>
</s:customData>
</file>

<file path=customXml/itemProps77.xml><?xml version="1.0" encoding="utf-8"?>
<ds:datastoreItem xmlns:ds="http://schemas.openxmlformats.org/officeDocument/2006/customXml" ds:itemID="s:customData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2136</Words>
  <Application>WPS 演示</Application>
  <PresentationFormat>宽屏</PresentationFormat>
  <Paragraphs>89</Paragraphs>
  <Slides>19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19</vt:i4>
      </vt:variant>
    </vt:vector>
  </HeadingPairs>
  <TitlesOfParts>
    <vt:vector size="36" baseType="lpstr">
      <vt:lpstr>Arial</vt:lpstr>
      <vt:lpstr>宋体</vt:lpstr>
      <vt:lpstr>Wingdings</vt:lpstr>
      <vt:lpstr>微软雅黑</vt:lpstr>
      <vt:lpstr>Wingdings</vt:lpstr>
      <vt:lpstr>方正宝黑体 简 Light</vt:lpstr>
      <vt:lpstr>思源黑体 CN Normal</vt:lpstr>
      <vt:lpstr>黑体</vt:lpstr>
      <vt:lpstr>思源黑体 CN Medium</vt:lpstr>
      <vt:lpstr>思源黑体 CN Heavy</vt:lpstr>
      <vt:lpstr>标准粗黑</vt:lpstr>
      <vt:lpstr>PingFang SC</vt:lpstr>
      <vt:lpstr>Segoe Print</vt:lpstr>
      <vt:lpstr>Arial Unicode MS</vt:lpstr>
      <vt:lpstr>Calibri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俏俏</cp:lastModifiedBy>
  <cp:revision>419</cp:revision>
  <dcterms:created xsi:type="dcterms:W3CDTF">2022-12-31T05:43:00Z</dcterms:created>
  <dcterms:modified xsi:type="dcterms:W3CDTF">2025-05-13T10:08:49Z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2052-12.1.0.20784</vt:lpwstr>
  </property>
  <property fmtid="{D5CDD505-2E9C-101B-9397-08002B2CF9AE}" pid="3" name="ICV">
    <vt:lpwstr>E12A2B2271674EA9B27D5BFF03DF0ABD_13</vt:lpwstr>
  </property>
</Properties>
</file>