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81" r:id="rId3"/>
    <p:sldId id="267" r:id="rId5"/>
    <p:sldId id="783" r:id="rId6"/>
    <p:sldId id="781" r:id="rId7"/>
    <p:sldId id="766" r:id="rId8"/>
    <p:sldId id="801" r:id="rId9"/>
    <p:sldId id="799" r:id="rId10"/>
    <p:sldId id="802" r:id="rId11"/>
    <p:sldId id="800" r:id="rId12"/>
    <p:sldId id="803" r:id="rId13"/>
    <p:sldId id="804" r:id="rId14"/>
    <p:sldId id="805" r:id="rId15"/>
    <p:sldId id="272" r:id="rId16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12" userDrawn="1">
          <p15:clr>
            <a:srgbClr val="A4A3A4"/>
          </p15:clr>
        </p15:guide>
        <p15:guide id="3" pos="48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01" autoAdjust="0"/>
    <p:restoredTop sz="99761" autoAdjust="0"/>
  </p:normalViewPr>
  <p:slideViewPr>
    <p:cSldViewPr snapToGrid="0" showGuides="1">
      <p:cViewPr>
        <p:scale>
          <a:sx n="90" d="100"/>
          <a:sy n="90" d="100"/>
        </p:scale>
        <p:origin x="392" y="252"/>
      </p:cViewPr>
      <p:guideLst>
        <p:guide orient="horz" pos="2159"/>
        <p:guide pos="3812"/>
        <p:guide pos="482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gs" Target="tags/tag52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6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-6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28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530860" y="6391275"/>
            <a:ext cx="11130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资深投顾</a:t>
            </a: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：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方建伟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 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投顾执业编</a:t>
            </a: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号：</a:t>
            </a:r>
            <a:r>
              <a:rPr lang="en-US" altLang="zh-CN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A1120613090012 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基金从业编号：</a:t>
            </a:r>
            <a:r>
              <a:rPr lang="en-US" altLang="zh-CN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A2025062200022x</a:t>
            </a:r>
            <a:endParaRPr lang="en-US" altLang="zh-CN" sz="1200" b="0" i="0" dirty="0">
              <a:solidFill>
                <a:schemeClr val="bg1">
                  <a:lumMod val="50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buClrTx/>
              <a:buSzTx/>
              <a:buFontTx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86/素材/营销策划/7.课程/猎手-龙头狙击营/2024年/6月/1920x1080 -总.png1920x1080 -总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33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8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9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50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5.xml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40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3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方建伟</a:t>
            </a:r>
            <a:endParaRPr lang="zh-CN" altLang="en-US" sz="26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b="0" i="0" dirty="0">
                <a:solidFill>
                  <a:srgbClr val="B34500"/>
                </a:solidFill>
                <a:effectLst/>
                <a:latin typeface="思源黑体 CN Medium" panose="020B0600000000000000" charset="-122"/>
                <a:ea typeface="思源黑体 CN Medium" panose="020B0600000000000000" charset="-122"/>
              </a:rPr>
              <a:t>A1120613090012</a:t>
            </a:r>
            <a:endParaRPr lang="en-US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5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14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254760" y="4561205"/>
            <a:ext cx="6076950" cy="99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经传十大金牌讲师，从事证券行业10余年，自创一套“股海钓鱼操作系统”，真正教中小投资者能够理解市场，更好的适应市场，在市场当中稳定的获利！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01980" y="1187450"/>
            <a:ext cx="76676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0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组合策略配置</a:t>
            </a:r>
            <a:endParaRPr lang="zh-CN" sz="6000" b="1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pic>
        <p:nvPicPr>
          <p:cNvPr id="7" name="图片 6" descr="方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795" y="747712"/>
            <a:ext cx="2925445" cy="54698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7755" y="788035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altLang="en-US" sz="320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市场行情解析</a:t>
            </a:r>
            <a:endParaRPr lang="zh-CN" altLang="en-US" sz="320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sz="320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组合策略选择</a:t>
            </a:r>
            <a:endParaRPr lang="zh-CN" sz="320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sz="320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跟投适合人群</a:t>
            </a:r>
            <a:endParaRPr lang="zh-CN" sz="320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849313"/>
            <a:ext cx="955040" cy="283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4545" y="95250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5</a:t>
            </a:r>
            <a:r>
              <a:rPr lang="zh-CN" altLang="en-US" sz="3200" b="1" dirty="0">
                <a:solidFill>
                  <a:schemeClr val="bg1"/>
                </a:solidFill>
              </a:rPr>
              <a:t>月</a:t>
            </a:r>
            <a:r>
              <a:rPr lang="en-US" altLang="zh-CN" sz="3200" b="1" dirty="0">
                <a:solidFill>
                  <a:schemeClr val="bg1"/>
                </a:solidFill>
              </a:rPr>
              <a:t>14</a:t>
            </a:r>
            <a:r>
              <a:rPr lang="zh-CN" altLang="en-US" sz="3200" b="1" dirty="0">
                <a:solidFill>
                  <a:schemeClr val="bg1"/>
                </a:solidFill>
              </a:rPr>
              <a:t>日观点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782310" y="915035"/>
            <a:ext cx="6118225" cy="55118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000" b="1">
                <a:solidFill>
                  <a:srgbClr val="C00000"/>
                </a:solidFill>
              </a:rPr>
              <a:t>1</a:t>
            </a:r>
            <a:r>
              <a:rPr lang="zh-CN" altLang="en-US" sz="2000" b="1">
                <a:solidFill>
                  <a:srgbClr val="C00000"/>
                </a:solidFill>
              </a:rPr>
              <a:t>、</a:t>
            </a:r>
            <a:r>
              <a:rPr lang="en-US" altLang="zh-CN" sz="2000" b="1">
                <a:solidFill>
                  <a:srgbClr val="C00000"/>
                </a:solidFill>
              </a:rPr>
              <a:t>B</a:t>
            </a:r>
            <a:r>
              <a:rPr lang="zh-CN" altLang="en-US" sz="2000" b="1">
                <a:solidFill>
                  <a:srgbClr val="C00000"/>
                </a:solidFill>
              </a:rPr>
              <a:t>点</a:t>
            </a:r>
            <a:endParaRPr lang="zh-CN" altLang="en-US" sz="2000" b="1">
              <a:solidFill>
                <a:srgbClr val="C00000"/>
              </a:solidFill>
            </a:endParaRPr>
          </a:p>
          <a:p>
            <a:r>
              <a:rPr lang="en-US" altLang="zh-CN" sz="2000" b="1">
                <a:solidFill>
                  <a:srgbClr val="C00000"/>
                </a:solidFill>
              </a:rPr>
              <a:t>2</a:t>
            </a:r>
            <a:r>
              <a:rPr lang="zh-CN" altLang="en-US" sz="2000" b="1">
                <a:solidFill>
                  <a:srgbClr val="C00000"/>
                </a:solidFill>
              </a:rPr>
              <a:t>、流动资金红</a:t>
            </a:r>
            <a:endParaRPr lang="zh-CN" altLang="en-US" sz="2000" b="1">
              <a:solidFill>
                <a:srgbClr val="C00000"/>
              </a:solidFill>
            </a:endParaRPr>
          </a:p>
          <a:p>
            <a:r>
              <a:rPr lang="en-US" altLang="zh-CN" sz="2000" b="1">
                <a:solidFill>
                  <a:srgbClr val="C00000"/>
                </a:solidFill>
              </a:rPr>
              <a:t>3</a:t>
            </a:r>
            <a:r>
              <a:rPr lang="zh-CN" altLang="en-US" sz="2000" b="1">
                <a:solidFill>
                  <a:srgbClr val="C00000"/>
                </a:solidFill>
              </a:rPr>
              <a:t>、捕捞季节死叉</a:t>
            </a:r>
            <a:endParaRPr lang="zh-CN" altLang="en-US" sz="2000" b="1">
              <a:solidFill>
                <a:srgbClr val="C00000"/>
              </a:solidFill>
            </a:endParaRPr>
          </a:p>
          <a:p>
            <a:r>
              <a:rPr lang="en-US" altLang="zh-CN" sz="2000" b="1">
                <a:solidFill>
                  <a:srgbClr val="C00000"/>
                </a:solidFill>
              </a:rPr>
              <a:t>4</a:t>
            </a:r>
            <a:r>
              <a:rPr lang="zh-CN" altLang="en-US" sz="2000" b="1">
                <a:solidFill>
                  <a:srgbClr val="C00000"/>
                </a:solidFill>
              </a:rPr>
              <a:t>、牛线上移</a:t>
            </a:r>
            <a:endParaRPr lang="zh-CN" altLang="en-US" sz="2000" b="1">
              <a:solidFill>
                <a:srgbClr val="C00000"/>
              </a:solidFill>
            </a:endParaRPr>
          </a:p>
          <a:p>
            <a:endParaRPr lang="zh-CN" altLang="en-US" sz="2000" b="1">
              <a:solidFill>
                <a:srgbClr val="C00000"/>
              </a:solidFill>
            </a:endParaRPr>
          </a:p>
          <a:p>
            <a:r>
              <a:rPr lang="zh-CN" altLang="en-US" sz="2000" b="1">
                <a:solidFill>
                  <a:srgbClr val="C00000"/>
                </a:solidFill>
              </a:rPr>
              <a:t>短期死叉下，技术调整。接下来就是看平均股价与牛线之间的关系，明天是重点了。</a:t>
            </a:r>
            <a:endParaRPr lang="zh-CN" altLang="en-US" sz="2000" b="1">
              <a:solidFill>
                <a:srgbClr val="C00000"/>
              </a:solidFill>
            </a:endParaRPr>
          </a:p>
          <a:p>
            <a:r>
              <a:rPr lang="zh-CN" altLang="en-US" sz="2000" b="1">
                <a:solidFill>
                  <a:srgbClr val="C00000"/>
                </a:solidFill>
              </a:rPr>
              <a:t>（</a:t>
            </a:r>
            <a:r>
              <a:rPr lang="en-US" altLang="zh-CN" sz="2000" b="1">
                <a:solidFill>
                  <a:srgbClr val="C00000"/>
                </a:solidFill>
              </a:rPr>
              <a:t>1</a:t>
            </a:r>
            <a:r>
              <a:rPr lang="zh-CN" altLang="en-US" sz="2000" b="1">
                <a:solidFill>
                  <a:srgbClr val="C00000"/>
                </a:solidFill>
              </a:rPr>
              <a:t>）在牛线之上，低吸，后可等待金叉启动行情；</a:t>
            </a:r>
            <a:endParaRPr lang="zh-CN" altLang="en-US" sz="2000" b="1">
              <a:solidFill>
                <a:srgbClr val="C00000"/>
              </a:solidFill>
            </a:endParaRPr>
          </a:p>
          <a:p>
            <a:r>
              <a:rPr lang="zh-CN" altLang="en-US" sz="2000" b="1">
                <a:solidFill>
                  <a:srgbClr val="C00000"/>
                </a:solidFill>
              </a:rPr>
              <a:t>（</a:t>
            </a:r>
            <a:r>
              <a:rPr lang="en-US" altLang="zh-CN" sz="2000" b="1">
                <a:solidFill>
                  <a:srgbClr val="C00000"/>
                </a:solidFill>
              </a:rPr>
              <a:t>2</a:t>
            </a:r>
            <a:r>
              <a:rPr lang="zh-CN" altLang="en-US" sz="2000" b="1">
                <a:solidFill>
                  <a:srgbClr val="C00000"/>
                </a:solidFill>
              </a:rPr>
              <a:t>）回到牛线之内，继续观望，仓位不超</a:t>
            </a:r>
            <a:r>
              <a:rPr lang="en-US" altLang="zh-CN" sz="2000" b="1">
                <a:solidFill>
                  <a:srgbClr val="C00000"/>
                </a:solidFill>
              </a:rPr>
              <a:t>3</a:t>
            </a:r>
            <a:r>
              <a:rPr lang="zh-CN" altLang="en-US" sz="2000" b="1">
                <a:solidFill>
                  <a:srgbClr val="C00000"/>
                </a:solidFill>
              </a:rPr>
              <a:t>成仓；</a:t>
            </a:r>
            <a:endParaRPr lang="zh-CN" altLang="en-US" sz="2000" b="1">
              <a:solidFill>
                <a:srgbClr val="C00000"/>
              </a:solidFill>
            </a:endParaRPr>
          </a:p>
          <a:p>
            <a:endParaRPr lang="zh-CN" altLang="en-US" sz="2000" b="1">
              <a:solidFill>
                <a:srgbClr val="C00000"/>
              </a:solidFill>
            </a:endParaRPr>
          </a:p>
          <a:p>
            <a:r>
              <a:rPr lang="zh-CN" altLang="en-US" sz="2000" b="1">
                <a:solidFill>
                  <a:srgbClr val="C00000"/>
                </a:solidFill>
              </a:rPr>
              <a:t>主题方向上：【外骨骼】【储能】</a:t>
            </a:r>
            <a:endParaRPr lang="zh-CN" altLang="en-US" sz="2000" b="1">
              <a:solidFill>
                <a:srgbClr val="C00000"/>
              </a:solidFill>
            </a:endParaRPr>
          </a:p>
          <a:p>
            <a:endParaRPr lang="zh-CN" altLang="en-US" sz="2000" b="1">
              <a:solidFill>
                <a:srgbClr val="C00000"/>
              </a:solidFill>
            </a:endParaRPr>
          </a:p>
          <a:p>
            <a:r>
              <a:rPr lang="zh-CN" altLang="en-US" sz="2000" b="1">
                <a:solidFill>
                  <a:srgbClr val="C00000"/>
                </a:solidFill>
              </a:rPr>
              <a:t>稳健的可以等金叉到来再行动。</a:t>
            </a:r>
            <a:endParaRPr lang="zh-CN" altLang="en-US" sz="2000" b="1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2435" y="915035"/>
            <a:ext cx="4912360" cy="551243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72610" y="95250"/>
            <a:ext cx="3650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200" b="1">
                <a:solidFill>
                  <a:schemeClr val="bg1"/>
                </a:solidFill>
              </a:rPr>
              <a:t>投资规划</a:t>
            </a:r>
            <a:r>
              <a:rPr lang="en-US" altLang="zh-CN" sz="3200" b="1">
                <a:solidFill>
                  <a:schemeClr val="bg1"/>
                </a:solidFill>
              </a:rPr>
              <a:t>-</a:t>
            </a:r>
            <a:r>
              <a:rPr lang="zh-CN" altLang="en-US" sz="3200" b="1">
                <a:solidFill>
                  <a:schemeClr val="bg1"/>
                </a:solidFill>
              </a:rPr>
              <a:t>准备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6080" y="931545"/>
            <a:ext cx="5165090" cy="3437255"/>
          </a:xfrm>
          <a:prstGeom prst="rect">
            <a:avLst/>
          </a:prstGeom>
        </p:spPr>
      </p:pic>
      <p:sp>
        <p:nvSpPr>
          <p:cNvPr id="6" name="TextBox 1"/>
          <p:cNvSpPr txBox="1"/>
          <p:nvPr>
            <p:custDataLst>
              <p:tags r:id="rId2"/>
            </p:custDataLst>
          </p:nvPr>
        </p:nvSpPr>
        <p:spPr>
          <a:xfrm>
            <a:off x="6052820" y="931545"/>
            <a:ext cx="5722620" cy="51695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、明确投资目标（不是承诺收益）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投资方案都是围绕投资目标而制定的。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2、平衡风险和收益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想要获得相应的收益，清晰可能的风险有哪些，前期做好心理准备，真遇到时不致于太焦虑。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3、定期总结，调整计划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哪些情况下需要调整投资标的，或动态平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衡组合。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总结：适合自己才是最重要的。</a:t>
            </a:r>
            <a:endParaRPr 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1"/>
          <p:cNvSpPr txBox="1"/>
          <p:nvPr>
            <p:custDataLst>
              <p:tags r:id="rId3"/>
            </p:custDataLst>
          </p:nvPr>
        </p:nvSpPr>
        <p:spPr>
          <a:xfrm>
            <a:off x="386080" y="4665345"/>
            <a:ext cx="5165090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充分了解自己，了解自己的投资行为习惯。</a:t>
            </a:r>
            <a:endParaRPr 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投前越清晰，投中就不易犯错，少走弯路。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156710" y="95250"/>
            <a:ext cx="4189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200" b="1">
                <a:solidFill>
                  <a:schemeClr val="bg1"/>
                </a:solidFill>
              </a:rPr>
              <a:t>择时策略类型</a:t>
            </a:r>
            <a:endParaRPr lang="zh-CN" sz="3200" b="1">
              <a:solidFill>
                <a:schemeClr val="bg1"/>
              </a:solidFill>
            </a:endParaRPr>
          </a:p>
        </p:txBody>
      </p:sp>
      <p:sp>
        <p:nvSpPr>
          <p:cNvPr id="4" name="TextBox 1"/>
          <p:cNvSpPr txBox="1"/>
          <p:nvPr>
            <p:custDataLst>
              <p:tags r:id="rId1"/>
            </p:custDataLst>
          </p:nvPr>
        </p:nvSpPr>
        <p:spPr>
          <a:xfrm>
            <a:off x="445770" y="994410"/>
            <a:ext cx="10988675" cy="51695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、智能择时：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智能择时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）小盘择时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）大中小盘择时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2、尾盘择时：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尾盘择时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尾盘择时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）创业板尾盘择时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择时策略当下是空仓的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355" y="876300"/>
            <a:ext cx="3735705" cy="471106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415" y="5673090"/>
            <a:ext cx="4999990" cy="74612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565" y="876300"/>
            <a:ext cx="3414395" cy="472186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156710" y="95250"/>
            <a:ext cx="4189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200" b="1">
                <a:solidFill>
                  <a:schemeClr val="bg1"/>
                </a:solidFill>
              </a:rPr>
              <a:t>组合策略类型</a:t>
            </a:r>
            <a:endParaRPr lang="zh-CN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4100" y="896620"/>
            <a:ext cx="4524375" cy="462915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160" y="896620"/>
            <a:ext cx="4552950" cy="464820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9" name="TextBox 1"/>
          <p:cNvSpPr txBox="1"/>
          <p:nvPr>
            <p:custDataLst>
              <p:tags r:id="rId3"/>
            </p:custDataLst>
          </p:nvPr>
        </p:nvSpPr>
        <p:spPr>
          <a:xfrm>
            <a:off x="972820" y="5743575"/>
            <a:ext cx="10067290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组合以稳为主，是属于资产配置策略，有美股、商品、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股、港股等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ETF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配置形成。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156710" y="95250"/>
            <a:ext cx="4189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200" b="1">
                <a:solidFill>
                  <a:schemeClr val="bg1"/>
                </a:solidFill>
              </a:rPr>
              <a:t>跟投的状态</a:t>
            </a:r>
            <a:endParaRPr lang="zh-CN" sz="3200" b="1">
              <a:solidFill>
                <a:schemeClr val="bg1"/>
              </a:solidFill>
            </a:endParaRPr>
          </a:p>
        </p:txBody>
      </p:sp>
      <p:sp>
        <p:nvSpPr>
          <p:cNvPr id="4" name="TextBox 1"/>
          <p:cNvSpPr txBox="1"/>
          <p:nvPr>
            <p:custDataLst>
              <p:tags r:id="rId1"/>
            </p:custDataLst>
          </p:nvPr>
        </p:nvSpPr>
        <p:spPr>
          <a:xfrm>
            <a:off x="445770" y="994410"/>
            <a:ext cx="10988675" cy="47078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、清晰自己的投资目标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真正了解自己的投资需求，包含收益目标，风险承受能力，资金投入时长等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2、要有一个好的心态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跟投期间，只要不超出策略范围，则应放心的跟投，更不要去天天盯着，增加压力。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3、要定期检查及调整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检查目标进展，对于有偏差的是否要作调整。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156710" y="95250"/>
            <a:ext cx="4189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200" b="1">
                <a:solidFill>
                  <a:schemeClr val="bg1"/>
                </a:solidFill>
              </a:rPr>
              <a:t>策略配置方案</a:t>
            </a:r>
            <a:endParaRPr lang="zh-CN" sz="3200" b="1">
              <a:solidFill>
                <a:schemeClr val="bg1"/>
              </a:solidFill>
            </a:endParaRPr>
          </a:p>
        </p:txBody>
      </p:sp>
      <p:sp>
        <p:nvSpPr>
          <p:cNvPr id="4" name="TextBox 1"/>
          <p:cNvSpPr txBox="1"/>
          <p:nvPr>
            <p:custDataLst>
              <p:tags r:id="rId1"/>
            </p:custDataLst>
          </p:nvPr>
        </p:nvSpPr>
        <p:spPr>
          <a:xfrm>
            <a:off x="336550" y="803275"/>
            <a:ext cx="10988675" cy="56311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、考虑自己的风险承受能力与收益预期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）可以接受多大的回撤？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5%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10%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15%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）是求稳还是求波动？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2、参与跟投的资金量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30W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以内的，基本上优选择时策略；例如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20W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的小盘择时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+10W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尾盘；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50W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以上的，优选组合策略；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）资金允许的，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70%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组合策略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+30%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择时策略；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例如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100W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70W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的富贵盈门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20W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的小盘择时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+10W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1000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尾盘；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3、要定期检查及调整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检查目标进展，对于有偏差的是否要作调整。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88050" y="5112385"/>
            <a:ext cx="60407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sym typeface="+mn-ea"/>
              </a:rPr>
              <a:t>资产配置首要目的是：</a:t>
            </a:r>
            <a:endParaRPr lang="zh-CN" altLang="en-US" sz="3600" b="1">
              <a:solidFill>
                <a:srgbClr val="FF0000"/>
              </a:solidFill>
              <a:sym typeface="+mn-ea"/>
            </a:endParaRPr>
          </a:p>
          <a:p>
            <a:r>
              <a:rPr lang="zh-CN" altLang="en-US" sz="3600" b="1">
                <a:solidFill>
                  <a:srgbClr val="FF0000"/>
                </a:solidFill>
                <a:sym typeface="+mn-ea"/>
              </a:rPr>
              <a:t>降低风险，而不是提高收益。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1956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2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PP_MARK_KEY" val="257877f6-fe8c-4c47-ab4c-274c99a6a791"/>
  <p:tag name="COMMONDATA" val="eyJoZGlkIjoiNmFkOTM4YTBmYzkwNDBjOWYzNjBlMTAzZTIxNjcwNGEifQ==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955</Words>
  <Application>WPS 演示</Application>
  <PresentationFormat>宽屏</PresentationFormat>
  <Paragraphs>99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DIN Black</vt:lpstr>
      <vt:lpstr>Noto Sans S Chinese Medium</vt:lpstr>
      <vt:lpstr>Arial Unicode MS</vt:lpstr>
      <vt:lpstr>Calibri</vt:lpstr>
      <vt:lpstr>ksdb</vt:lpstr>
      <vt:lpstr>Noto Sans S Chinese Medium</vt:lpstr>
      <vt:lpstr>思源黑体 CN Light</vt:lpstr>
      <vt:lpstr>思源黑体 CN Medium</vt:lpstr>
      <vt:lpstr>思源黑体 CN Normal</vt:lpstr>
      <vt:lpstr>方正宝黑体 简 Medium</vt:lpstr>
      <vt:lpstr>方正大黑体_GBK</vt:lpstr>
      <vt:lpstr>方正宝黑体 简 Light</vt:lpstr>
      <vt:lpstr>DIN Pro</vt:lpstr>
      <vt:lpstr>FT Thymes Medium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605</cp:revision>
  <dcterms:created xsi:type="dcterms:W3CDTF">2019-06-19T02:08:00Z</dcterms:created>
  <dcterms:modified xsi:type="dcterms:W3CDTF">2026-05-14T09:47:37Z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2DDFABF7C3B54CA8B6CA8207641CF730_13</vt:lpwstr>
  </property>
</Properties>
</file>