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4"/>
  </p:notesMasterIdLst>
  <p:handoutMasterIdLst>
    <p:handoutMasterId r:id="rId25"/>
  </p:handoutMasterIdLst>
  <p:sldIdLst>
    <p:sldId id="263" r:id="rId4"/>
    <p:sldId id="271" r:id="rId5"/>
    <p:sldId id="296" r:id="rId6"/>
    <p:sldId id="2602" r:id="rId7"/>
    <p:sldId id="2722" r:id="rId8"/>
    <p:sldId id="2659" r:id="rId9"/>
    <p:sldId id="2661" r:id="rId10"/>
    <p:sldId id="2695" r:id="rId11"/>
    <p:sldId id="1591" r:id="rId12"/>
    <p:sldId id="2630" r:id="rId13"/>
    <p:sldId id="2697" r:id="rId14"/>
    <p:sldId id="2698" r:id="rId15"/>
    <p:sldId id="2631" r:id="rId16"/>
    <p:sldId id="2169" r:id="rId17"/>
    <p:sldId id="615" r:id="rId18"/>
    <p:sldId id="2279" r:id="rId19"/>
    <p:sldId id="1932" r:id="rId20"/>
    <p:sldId id="2184" r:id="rId21"/>
    <p:sldId id="1605" r:id="rId22"/>
    <p:sldId id="270" r:id="rId23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91" userDrawn="1">
          <p15:clr>
            <a:srgbClr val="A4A3A4"/>
          </p15:clr>
        </p15:guide>
        <p15:guide id="2" pos="379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D7000F"/>
    <a:srgbClr val="0029DA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991"/>
        <p:guide pos="379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tags" Target="tags/tag151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4.xml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28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1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32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tags" Target="../tags/tag145.xml"/><Relationship Id="rId7" Type="http://schemas.openxmlformats.org/officeDocument/2006/relationships/image" Target="../media/image39.png"/><Relationship Id="rId6" Type="http://schemas.openxmlformats.org/officeDocument/2006/relationships/tags" Target="../tags/tag144.xml"/><Relationship Id="rId5" Type="http://schemas.openxmlformats.org/officeDocument/2006/relationships/tags" Target="../tags/tag143.xml"/><Relationship Id="rId4" Type="http://schemas.openxmlformats.org/officeDocument/2006/relationships/tags" Target="../tags/tag142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6.xml"/><Relationship Id="rId10" Type="http://schemas.openxmlformats.org/officeDocument/2006/relationships/image" Target="../media/image41.png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image" Target="../media/image3.png"/><Relationship Id="rId3" Type="http://schemas.openxmlformats.org/officeDocument/2006/relationships/tags" Target="../tags/tag148.xml"/><Relationship Id="rId2" Type="http://schemas.openxmlformats.org/officeDocument/2006/relationships/image" Target="../media/image1.png"/><Relationship Id="rId1" Type="http://schemas.openxmlformats.org/officeDocument/2006/relationships/tags" Target="../tags/tag1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29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63725" y="0"/>
            <a:ext cx="877760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地产破五返五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l="2165"/>
          <a:stretch>
            <a:fillRect/>
          </a:stretch>
        </p:blipFill>
        <p:spPr>
          <a:xfrm>
            <a:off x="7040245" y="886460"/>
            <a:ext cx="4412615" cy="14179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5739"/>
          <a:stretch>
            <a:fillRect/>
          </a:stretch>
        </p:blipFill>
        <p:spPr>
          <a:xfrm>
            <a:off x="76835" y="885825"/>
            <a:ext cx="6640830" cy="50857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1115" y="2355850"/>
            <a:ext cx="3015615" cy="2942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5975" y="2611755"/>
            <a:ext cx="2733040" cy="26866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6195" y="3003550"/>
            <a:ext cx="2997835" cy="27374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63725" y="0"/>
            <a:ext cx="877760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八大金刚的中线轮动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875665"/>
            <a:ext cx="6650355" cy="45383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220" y="875665"/>
            <a:ext cx="4654550" cy="2755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805" y="3537585"/>
            <a:ext cx="3910965" cy="30460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287780" y="326263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调整时候控盘攀升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78780" y="4792345"/>
            <a:ext cx="20472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60</a:t>
            </a:r>
            <a:r>
              <a:rPr lang="zh-CN" altLang="en-US">
                <a:highlight>
                  <a:srgbClr val="FFFF00"/>
                </a:highlight>
              </a:rPr>
              <a:t>分下轨找机会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863725" y="0"/>
            <a:ext cx="877760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个股选择（红黄太阳）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932815"/>
            <a:ext cx="9850120" cy="49917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50030" y="3105785"/>
            <a:ext cx="49345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黄太阳代表控盘100以下的近期回档后启动信号，红太阳代表控盘100以上的近期回档后启动信号。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65" y="768350"/>
            <a:ext cx="10614660" cy="57962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863725" y="0"/>
            <a:ext cx="877760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今日笔记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笔记本二维码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6810" y="5457190"/>
            <a:ext cx="1313815" cy="11074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7179310" y="6166485"/>
            <a:ext cx="2479675" cy="2705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600">
                <a:highlight>
                  <a:srgbClr val="FFFF00"/>
                </a:highlight>
              </a:rPr>
              <a:t>扫码了解更多笔记本使用</a:t>
            </a:r>
            <a:endParaRPr lang="zh-CN" altLang="en-US" sz="1600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096000" y="3842385"/>
            <a:ext cx="996315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syncCopiedImage_1708587999895_17085931996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0525" y="1094740"/>
            <a:ext cx="3896360" cy="2654300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</p:pic>
      <p:pic>
        <p:nvPicPr>
          <p:cNvPr id="7" name="图片 6" descr="syncCopiedImage_1708587963026_17085931935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2260" y="1094740"/>
            <a:ext cx="3796030" cy="2649855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</p:pic>
      <p:pic>
        <p:nvPicPr>
          <p:cNvPr id="8" name="图片 7" descr="syncCopiedImage_1708593142838_17085931875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50" y="4058285"/>
            <a:ext cx="2293620" cy="2293620"/>
          </a:xfrm>
          <a:prstGeom prst="rect">
            <a:avLst/>
          </a:prstGeom>
          <a:ln>
            <a:solidFill>
              <a:schemeClr val="tx2">
                <a:lumMod val="10000"/>
                <a:lumOff val="90000"/>
              </a:schemeClr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4386580" y="219075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办理选股王两年</a:t>
            </a:r>
            <a:endParaRPr lang="zh-CN" altLang="en-US" sz="2400" b="1">
              <a:solidFill>
                <a:srgbClr val="FF0000"/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优惠价再减</a:t>
            </a:r>
            <a:r>
              <a:rPr lang="en-US" altLang="zh-CN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500</a:t>
            </a:r>
            <a:endParaRPr lang="en-US" altLang="zh-CN" sz="2400" b="1">
              <a:solidFill>
                <a:srgbClr val="FF0000"/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8344535" y="2190750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办理选股王三年</a:t>
            </a:r>
            <a:endParaRPr lang="zh-CN" altLang="en-US" sz="2400" b="1">
              <a:solidFill>
                <a:srgbClr val="FF0000"/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优惠价再减</a:t>
            </a:r>
            <a:r>
              <a:rPr lang="en-US" altLang="zh-CN" sz="2400" b="1">
                <a:solidFill>
                  <a:srgbClr val="FF0000"/>
                </a:solidFill>
                <a:latin typeface="思源黑体 Bold" panose="020B0800000000000000" charset="-122"/>
                <a:ea typeface="思源黑体 Bold" panose="020B0800000000000000" charset="-122"/>
                <a:cs typeface="思源黑体 Bold" panose="020B0800000000000000" charset="-122"/>
              </a:rPr>
              <a:t>1500</a:t>
            </a:r>
            <a:endParaRPr lang="en-US" altLang="zh-CN" sz="2400" b="1">
              <a:solidFill>
                <a:srgbClr val="FF0000"/>
              </a:solidFill>
              <a:latin typeface="思源黑体 Bold" panose="020B0800000000000000" charset="-122"/>
              <a:ea typeface="思源黑体 Bold" panose="020B0800000000000000" charset="-122"/>
              <a:cs typeface="思源黑体 Bold" panose="020B0800000000000000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315075" y="4508500"/>
            <a:ext cx="459740" cy="2286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>
                <a:latin typeface="思源黑体 Bold" panose="020B0800000000000000" charset="-122"/>
                <a:ea typeface="思源黑体 Bold" panose="020B0800000000000000" charset="-122"/>
              </a:rPr>
              <a:t>手机微信扫码</a:t>
            </a:r>
            <a:endParaRPr lang="zh-CN" altLang="en-US">
              <a:latin typeface="思源黑体 Bold" panose="020B0800000000000000" charset="-122"/>
              <a:ea typeface="思源黑体 Bold" panose="020B0800000000000000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9247505" y="4517390"/>
            <a:ext cx="459740" cy="2286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>
                <a:latin typeface="思源黑体 Bold" panose="020B0800000000000000" charset="-122"/>
                <a:ea typeface="思源黑体 Bold" panose="020B0800000000000000" charset="-122"/>
              </a:rPr>
              <a:t>领取专属福利</a:t>
            </a:r>
            <a:endParaRPr lang="zh-CN" altLang="en-US">
              <a:latin typeface="思源黑体 Bold" panose="020B0800000000000000" charset="-122"/>
              <a:ea typeface="思源黑体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92735" y="861695"/>
            <a:ext cx="3626485" cy="55987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506085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74795" y="1726565"/>
            <a:ext cx="776287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周线金叉末期</a:t>
            </a:r>
            <a:endParaRPr lang="zh-CN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个股去弱留强</a:t>
            </a:r>
            <a:endParaRPr lang="zh-CN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0324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0959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56514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4624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03240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881620" y="3982720"/>
            <a:ext cx="2361313" cy="381327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2024.5.21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1048385" y="72199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31965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五月行情需要准备的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9865" y="1202690"/>
            <a:ext cx="11657965" cy="41300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800" b="1">
                <a:solidFill>
                  <a:srgbClr val="FF0000"/>
                </a:solidFill>
              </a:rPr>
              <a:t>五月作战计划一览：</a:t>
            </a:r>
            <a:endParaRPr lang="zh-CN" altLang="en-US" sz="2800" b="1">
              <a:solidFill>
                <a:srgbClr val="FF0000"/>
              </a:solidFill>
            </a:endParaRPr>
          </a:p>
          <a:p>
            <a:endParaRPr lang="zh-CN" altLang="en-US"/>
          </a:p>
          <a:p>
            <a:r>
              <a:rPr lang="zh-CN" altLang="en-US" sz="2000">
                <a:solidFill>
                  <a:srgbClr val="F315F3"/>
                </a:solidFill>
              </a:rPr>
              <a:t>四月底：</a:t>
            </a:r>
            <a:r>
              <a:rPr lang="zh-CN" altLang="en-US" sz="2000"/>
              <a:t>找先于大盘</a:t>
            </a:r>
            <a:r>
              <a:rPr lang="zh-CN" altLang="en-US" sz="2000">
                <a:solidFill>
                  <a:srgbClr val="0029DA"/>
                </a:solidFill>
              </a:rPr>
              <a:t>周线金叉</a:t>
            </a:r>
            <a:r>
              <a:rPr lang="zh-CN" altLang="en-US" sz="2000"/>
              <a:t>的 （</a:t>
            </a:r>
            <a:r>
              <a:rPr lang="zh-CN" altLang="en-US" sz="2000">
                <a:solidFill>
                  <a:srgbClr val="FF0000"/>
                </a:solidFill>
              </a:rPr>
              <a:t>周线金叉</a:t>
            </a:r>
            <a:r>
              <a:rPr lang="zh-CN" altLang="en-US" sz="2000"/>
              <a:t>板块—— </a:t>
            </a:r>
            <a:r>
              <a:rPr lang="zh-CN" altLang="en-US" sz="2000">
                <a:solidFill>
                  <a:srgbClr val="0029DA"/>
                </a:solidFill>
              </a:rPr>
              <a:t>熊线上移+流动资金翻红</a:t>
            </a:r>
            <a:r>
              <a:rPr lang="zh-CN" altLang="en-US" sz="2000"/>
              <a:t> 股 ）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>
                <a:solidFill>
                  <a:srgbClr val="F315F3"/>
                </a:solidFill>
              </a:rPr>
              <a:t>五月初：</a:t>
            </a:r>
            <a:r>
              <a:rPr lang="zh-CN" altLang="en-US" sz="2000"/>
              <a:t>平均股价会周线金叉</a:t>
            </a:r>
            <a:endParaRPr lang="zh-CN" altLang="en-US" sz="2000"/>
          </a:p>
          <a:p>
            <a:r>
              <a:rPr lang="zh-CN" altLang="en-US" sz="2000"/>
              <a:t>                a.若大盘</a:t>
            </a:r>
            <a:r>
              <a:rPr lang="zh-CN" altLang="en-US" sz="2000">
                <a:solidFill>
                  <a:srgbClr val="FF0000"/>
                </a:solidFill>
              </a:rPr>
              <a:t>补量</a:t>
            </a:r>
            <a:r>
              <a:rPr lang="zh-CN" altLang="en-US" sz="2000"/>
              <a:t>开始反弹，找猎手热点T+3，</a:t>
            </a:r>
            <a:r>
              <a:rPr lang="zh-CN" altLang="en-US" sz="2000">
                <a:solidFill>
                  <a:srgbClr val="FF0000"/>
                </a:solidFill>
              </a:rPr>
              <a:t>强者恒强</a:t>
            </a:r>
            <a:r>
              <a:rPr lang="zh-CN" altLang="en-US" sz="2000"/>
              <a:t>的（</a:t>
            </a:r>
            <a:r>
              <a:rPr lang="zh-CN" altLang="en-US" sz="2000">
                <a:solidFill>
                  <a:srgbClr val="0029DA"/>
                </a:solidFill>
              </a:rPr>
              <a:t>十日大单+熊线上移+资金三日翻红</a:t>
            </a:r>
            <a:r>
              <a:rPr lang="zh-CN" altLang="en-US" sz="2000"/>
              <a:t>）</a:t>
            </a:r>
            <a:endParaRPr lang="zh-CN" altLang="en-US" sz="2000"/>
          </a:p>
          <a:p>
            <a:r>
              <a:rPr lang="zh-CN" altLang="en-US" sz="2000"/>
              <a:t>                b.若大盘</a:t>
            </a:r>
            <a:r>
              <a:rPr lang="zh-CN" altLang="en-US" sz="2000">
                <a:solidFill>
                  <a:srgbClr val="00B050"/>
                </a:solidFill>
              </a:rPr>
              <a:t>不补量</a:t>
            </a:r>
            <a:r>
              <a:rPr lang="zh-CN" altLang="en-US" sz="2000"/>
              <a:t>弱震荡，找强于大势</a:t>
            </a:r>
            <a:r>
              <a:rPr lang="zh-CN" altLang="en-US" sz="2000">
                <a:solidFill>
                  <a:srgbClr val="FF0000"/>
                </a:solidFill>
              </a:rPr>
              <a:t>独立走强</a:t>
            </a:r>
            <a:r>
              <a:rPr lang="zh-CN" altLang="en-US" sz="2000"/>
              <a:t>的（</a:t>
            </a:r>
            <a:r>
              <a:rPr lang="zh-CN" altLang="en-US" sz="2000">
                <a:solidFill>
                  <a:srgbClr val="0029DA"/>
                </a:solidFill>
              </a:rPr>
              <a:t>4.16大底绝对底股+主力状态变红</a:t>
            </a:r>
            <a:r>
              <a:rPr lang="zh-CN" altLang="en-US" sz="2000"/>
              <a:t>）</a:t>
            </a:r>
            <a:endParaRPr lang="zh-CN" altLang="en-US" sz="2000">
              <a:highlight>
                <a:srgbClr val="FFFF00"/>
              </a:highlight>
            </a:endParaRPr>
          </a:p>
          <a:p>
            <a:endParaRPr lang="zh-CN" altLang="en-US" sz="2000"/>
          </a:p>
          <a:p>
            <a:r>
              <a:rPr lang="zh-CN" altLang="en-US" sz="2000">
                <a:solidFill>
                  <a:srgbClr val="F315F3"/>
                </a:solidFill>
              </a:rPr>
              <a:t>五月底：</a:t>
            </a:r>
            <a:r>
              <a:rPr lang="zh-CN" altLang="en-US" sz="2000"/>
              <a:t>调仓换股时间 </a:t>
            </a:r>
            <a:endParaRPr lang="zh-CN" altLang="en-US" sz="2000"/>
          </a:p>
          <a:p>
            <a:r>
              <a:rPr lang="zh-CN" altLang="en-US" sz="2000"/>
              <a:t>            </a:t>
            </a:r>
            <a:r>
              <a:rPr lang="en-US" altLang="zh-CN" sz="2000"/>
              <a:t>  </a:t>
            </a:r>
            <a:r>
              <a:rPr lang="zh-CN" altLang="en-US" sz="2000"/>
              <a:t> a.</a:t>
            </a:r>
            <a:r>
              <a:rPr lang="zh-CN" altLang="en-US" sz="2000">
                <a:solidFill>
                  <a:srgbClr val="FF0000"/>
                </a:solidFill>
              </a:rPr>
              <a:t>有控盘</a:t>
            </a:r>
            <a:r>
              <a:rPr lang="zh-CN" altLang="en-US" sz="2000"/>
              <a:t>有资金的留</a:t>
            </a:r>
            <a:endParaRPr lang="zh-CN" altLang="en-US" sz="2000"/>
          </a:p>
          <a:p>
            <a:r>
              <a:rPr lang="zh-CN" altLang="en-US" sz="2000"/>
              <a:t>             </a:t>
            </a:r>
            <a:r>
              <a:rPr lang="en-US" altLang="zh-CN" sz="2000"/>
              <a:t> </a:t>
            </a:r>
            <a:r>
              <a:rPr lang="zh-CN" altLang="en-US" sz="2000"/>
              <a:t> b.</a:t>
            </a:r>
            <a:r>
              <a:rPr lang="zh-CN" altLang="en-US" sz="2000">
                <a:solidFill>
                  <a:srgbClr val="00B050"/>
                </a:solidFill>
              </a:rPr>
              <a:t>无控盘</a:t>
            </a:r>
            <a:r>
              <a:rPr lang="zh-CN" altLang="en-US" sz="2000"/>
              <a:t>无资金的卖（周线死叉，资金翻绿）</a:t>
            </a:r>
            <a:endParaRPr lang="zh-CN" altLang="en-US" sz="2000"/>
          </a:p>
          <a:p>
            <a:endParaRPr lang="zh-CN" altLang="en-US" sz="2000"/>
          </a:p>
          <a:p>
            <a:r>
              <a:rPr lang="zh-CN" altLang="en-US" sz="2000">
                <a:solidFill>
                  <a:srgbClr val="F315F3"/>
                </a:solidFill>
              </a:rPr>
              <a:t>六月：</a:t>
            </a:r>
            <a:r>
              <a:rPr lang="zh-CN" altLang="en-US" sz="2000">
                <a:solidFill>
                  <a:srgbClr val="FFC000"/>
                </a:solidFill>
              </a:rPr>
              <a:t>控盘双突破</a:t>
            </a:r>
            <a:r>
              <a:rPr lang="zh-CN" altLang="en-US" sz="2000"/>
              <a:t> ……</a:t>
            </a:r>
            <a:endParaRPr lang="zh-CN" altLang="en-US" sz="2000"/>
          </a:p>
          <a:p>
            <a:endParaRPr lang="zh-CN" altLang="en-US" sz="2000"/>
          </a:p>
          <a:p>
            <a:r>
              <a:rPr lang="en-US" altLang="zh-CN" sz="1600">
                <a:solidFill>
                  <a:srgbClr val="FF0000"/>
                </a:solidFill>
              </a:rPr>
              <a:t>                                                                                                 </a:t>
            </a:r>
            <a:r>
              <a:rPr lang="en-US" altLang="zh-CN" sz="2000"/>
              <a:t>  </a:t>
            </a:r>
            <a:endParaRPr lang="en-US" altLang="zh-CN" sz="2000"/>
          </a:p>
        </p:txBody>
      </p:sp>
      <p:sp>
        <p:nvSpPr>
          <p:cNvPr id="4" name="矩形 3"/>
          <p:cNvSpPr/>
          <p:nvPr/>
        </p:nvSpPr>
        <p:spPr>
          <a:xfrm>
            <a:off x="189865" y="3724275"/>
            <a:ext cx="6232525" cy="118999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44411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五月底分化阶段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1177290"/>
            <a:ext cx="9061450" cy="50495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455" y="768350"/>
            <a:ext cx="4861560" cy="2988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31965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周线死叉潮，控盘风格上穿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248775" y="2825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周线死叉板块开始增加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768350"/>
            <a:ext cx="3333115" cy="2929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040765" y="2692400"/>
            <a:ext cx="11633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上证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0430" y="768350"/>
            <a:ext cx="3413125" cy="29298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4726305" y="2692400"/>
            <a:ext cx="11214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highlight>
                  <a:srgbClr val="FFFF00"/>
                </a:highlight>
              </a:rPr>
              <a:t>深证</a:t>
            </a:r>
            <a:endParaRPr lang="zh-CN" altLang="en-US" sz="2000">
              <a:highlight>
                <a:srgbClr val="FFFF00"/>
              </a:highlight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0" y="3697605"/>
            <a:ext cx="3332480" cy="2688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1040765" y="5511800"/>
            <a:ext cx="12788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平均股价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0430" y="3697605"/>
            <a:ext cx="3413125" cy="27190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4570730" y="5511800"/>
            <a:ext cx="1435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科创</a:t>
            </a:r>
            <a:r>
              <a:rPr lang="en-US" altLang="zh-CN">
                <a:highlight>
                  <a:srgbClr val="FFFF00"/>
                </a:highlight>
              </a:rPr>
              <a:t>50</a:t>
            </a:r>
            <a:endParaRPr lang="en-US" altLang="zh-CN">
              <a:highlight>
                <a:srgbClr val="FFFF00"/>
              </a:highlight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1085" y="4040505"/>
            <a:ext cx="3324225" cy="2038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7850505" y="440372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中线上攻，控盘节奏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31965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重提市场的不同风格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577215" y="885825"/>
            <a:ext cx="10785475" cy="562038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31965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短期情绪降低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80" y="957580"/>
            <a:ext cx="10180955" cy="55149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655" y="3371215"/>
            <a:ext cx="4446270" cy="18326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635" y="1831340"/>
            <a:ext cx="2926080" cy="27914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4462780" y="40817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炒作情绪降低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272905" y="27178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短期情绪冰点</a:t>
            </a:r>
            <a:r>
              <a:rPr lang="en-US" altLang="zh-CN">
                <a:highlight>
                  <a:srgbClr val="FFFF00"/>
                </a:highlight>
              </a:rPr>
              <a:t>60</a:t>
            </a:r>
            <a:r>
              <a:rPr lang="zh-CN" altLang="en-US">
                <a:highlight>
                  <a:srgbClr val="FFFF00"/>
                </a:highlight>
              </a:rPr>
              <a:t>分反弹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盘面看点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PP_MARK_KEY" val="34a5c737-2527-451b-a6cc-313a70f4ce21"/>
  <p:tag name="COMMONDATA" val="eyJoZGlkIjoiYjc1YzI2Y2JkZDkxNWZiMmMzODViMTg0ZjQ0MTZjNGQifQ=="/>
  <p:tag name="commondata" val="eyJoZGlkIjoiNjlmNjJhZmY4OTY4ZjE0Y2EyMmVkMGZlY2FhNTkyNTQ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1003</Words>
  <Application>WPS 演示</Application>
  <PresentationFormat>宽屏</PresentationFormat>
  <Paragraphs>128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6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思源黑体 Bold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Dikon</cp:lastModifiedBy>
  <cp:revision>618</cp:revision>
  <dcterms:created xsi:type="dcterms:W3CDTF">2019-06-19T02:08:00Z</dcterms:created>
  <dcterms:modified xsi:type="dcterms:W3CDTF">2024-05-21T09:38:39Z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2052-12.1.0.16417</vt:lpwstr>
  </property>
  <property fmtid="{D5CDD505-2E9C-101B-9397-08002B2CF9AE}" pid="3" name="ICV">
    <vt:lpwstr>67F8E99CA25843CDBAFD0150A9FB820A</vt:lpwstr>
  </property>
</Properties>
</file>