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2"/>
  </p:notesMasterIdLst>
  <p:handoutMasterIdLst>
    <p:handoutMasterId r:id="rId23"/>
  </p:handoutMasterIdLst>
  <p:sldIdLst>
    <p:sldId id="4166" r:id="rId4"/>
    <p:sldId id="4167" r:id="rId5"/>
    <p:sldId id="4168" r:id="rId6"/>
    <p:sldId id="4451" r:id="rId7"/>
    <p:sldId id="4474" r:id="rId8"/>
    <p:sldId id="4472" r:id="rId9"/>
    <p:sldId id="4460" r:id="rId10"/>
    <p:sldId id="4183" r:id="rId11"/>
    <p:sldId id="4229" r:id="rId12"/>
    <p:sldId id="4473" r:id="rId13"/>
    <p:sldId id="4469" r:id="rId14"/>
    <p:sldId id="4426" r:id="rId15"/>
    <p:sldId id="4184" r:id="rId16"/>
    <p:sldId id="4209" r:id="rId17"/>
    <p:sldId id="4241" r:id="rId18"/>
    <p:sldId id="4401" r:id="rId19"/>
    <p:sldId id="4402" r:id="rId20"/>
    <p:sldId id="4443" r:id="rId21"/>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58.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33.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45.png"/><Relationship Id="rId5" Type="http://schemas.openxmlformats.org/officeDocument/2006/relationships/tags" Target="../tags/tag144.xml"/><Relationship Id="rId4" Type="http://schemas.openxmlformats.org/officeDocument/2006/relationships/image" Target="../media/image3.png"/><Relationship Id="rId3" Type="http://schemas.openxmlformats.org/officeDocument/2006/relationships/tags" Target="../tags/tag143.xml"/><Relationship Id="rId2" Type="http://schemas.openxmlformats.org/officeDocument/2006/relationships/image" Target="../media/image1.png"/><Relationship Id="rId1" Type="http://schemas.openxmlformats.org/officeDocument/2006/relationships/tags" Target="../tags/tag14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46.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47.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1" Type="http://schemas.openxmlformats.org/officeDocument/2006/relationships/slideLayout" Target="../slideLayouts/slideLayout2.xml"/><Relationship Id="rId10" Type="http://schemas.openxmlformats.org/officeDocument/2006/relationships/tags" Target="../tags/tag134.xml"/><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短期错杀（少部分）</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1" name="文本框 10"/>
          <p:cNvSpPr txBox="1"/>
          <p:nvPr/>
        </p:nvSpPr>
        <p:spPr>
          <a:xfrm>
            <a:off x="2960370" y="5194300"/>
            <a:ext cx="5309870" cy="368300"/>
          </a:xfrm>
          <a:prstGeom prst="rect">
            <a:avLst/>
          </a:prstGeom>
          <a:noFill/>
        </p:spPr>
        <p:txBody>
          <a:bodyPr wrap="square" rtlCol="0">
            <a:spAutoFit/>
          </a:bodyPr>
          <a:p>
            <a:r>
              <a:rPr lang="zh-CN" altLang="en-US">
                <a:highlight>
                  <a:srgbClr val="FFFF00"/>
                </a:highlight>
              </a:rPr>
              <a:t>半导体芯片</a:t>
            </a:r>
            <a:r>
              <a:rPr lang="en-US" altLang="zh-CN">
                <a:highlight>
                  <a:srgbClr val="FFFF00"/>
                </a:highlight>
              </a:rPr>
              <a:t>+</a:t>
            </a:r>
            <a:r>
              <a:rPr lang="zh-CN" altLang="en-US">
                <a:highlight>
                  <a:srgbClr val="FFFF00"/>
                </a:highlight>
              </a:rPr>
              <a:t>科创板，急跌后因为资金沉淀有反复</a:t>
            </a:r>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163195" y="768350"/>
            <a:ext cx="6179820" cy="364109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6599555" y="866775"/>
            <a:ext cx="3824605" cy="3308350"/>
          </a:xfrm>
          <a:prstGeom prst="rect">
            <a:avLst/>
          </a:prstGeom>
          <a:ln>
            <a:solidFill>
              <a:schemeClr val="accent1"/>
            </a:solidFill>
          </a:ln>
        </p:spPr>
      </p:pic>
      <p:sp>
        <p:nvSpPr>
          <p:cNvPr id="5" name="文本框 4"/>
          <p:cNvSpPr txBox="1"/>
          <p:nvPr/>
        </p:nvSpPr>
        <p:spPr>
          <a:xfrm>
            <a:off x="6599555" y="4409440"/>
            <a:ext cx="5073650" cy="368300"/>
          </a:xfrm>
          <a:prstGeom prst="rect">
            <a:avLst/>
          </a:prstGeom>
          <a:noFill/>
        </p:spPr>
        <p:txBody>
          <a:bodyPr wrap="square" rtlCol="0">
            <a:spAutoFit/>
          </a:bodyPr>
          <a:p>
            <a:r>
              <a:rPr lang="zh-CN" altLang="en-US"/>
              <a:t>大多数是冲高回落，资金套现，少部分是错杀</a:t>
            </a:r>
            <a:endParaRPr lang="en-US" altLang="zh-CN"/>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处理破位个股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277495" y="1172210"/>
            <a:ext cx="5537835" cy="4860290"/>
          </a:xfrm>
          <a:prstGeom prst="rect">
            <a:avLst/>
          </a:prstGeom>
          <a:ln>
            <a:solidFill>
              <a:schemeClr val="accent1"/>
            </a:solidFill>
          </a:ln>
        </p:spPr>
      </p:pic>
      <p:sp>
        <p:nvSpPr>
          <p:cNvPr id="9" name="文本框 8"/>
          <p:cNvSpPr txBox="1"/>
          <p:nvPr/>
        </p:nvSpPr>
        <p:spPr>
          <a:xfrm>
            <a:off x="6140450" y="1196975"/>
            <a:ext cx="4634865" cy="1476375"/>
          </a:xfrm>
          <a:prstGeom prst="rect">
            <a:avLst/>
          </a:prstGeom>
          <a:noFill/>
        </p:spPr>
        <p:txBody>
          <a:bodyPr wrap="square" rtlCol="0">
            <a:spAutoFit/>
          </a:bodyPr>
          <a:p>
            <a:r>
              <a:rPr lang="zh-CN" altLang="en-US">
                <a:solidFill>
                  <a:srgbClr val="FF0000"/>
                </a:solidFill>
              </a:rPr>
              <a:t>破位前：</a:t>
            </a:r>
            <a:endParaRPr lang="zh-CN" altLang="en-US">
              <a:solidFill>
                <a:srgbClr val="FF0000"/>
              </a:solidFill>
            </a:endParaRPr>
          </a:p>
          <a:p>
            <a:r>
              <a:rPr lang="zh-CN" altLang="en-US"/>
              <a:t>①背离、②破位、③反抽</a:t>
            </a:r>
            <a:endParaRPr lang="zh-CN" altLang="en-US"/>
          </a:p>
          <a:p>
            <a:endParaRPr lang="zh-CN" altLang="en-US"/>
          </a:p>
          <a:p>
            <a:r>
              <a:rPr lang="zh-CN" altLang="en-US">
                <a:solidFill>
                  <a:srgbClr val="0029DA"/>
                </a:solidFill>
              </a:rPr>
              <a:t>破位后：</a:t>
            </a:r>
            <a:endParaRPr lang="zh-CN" altLang="en-US">
              <a:solidFill>
                <a:srgbClr val="0029DA"/>
              </a:solidFill>
            </a:endParaRPr>
          </a:p>
          <a:p>
            <a:r>
              <a:rPr lang="zh-CN" altLang="en-US"/>
              <a:t>破位</a:t>
            </a:r>
            <a:r>
              <a:rPr lang="en-US" altLang="zh-CN"/>
              <a:t>3%</a:t>
            </a:r>
            <a:r>
              <a:rPr lang="zh-CN" altLang="en-US"/>
              <a:t>、盘中反抽</a:t>
            </a:r>
            <a:r>
              <a:rPr lang="en-US" altLang="zh-CN"/>
              <a:t>3%</a:t>
            </a:r>
            <a:r>
              <a:rPr lang="zh-CN" altLang="en-US"/>
              <a:t>、</a:t>
            </a:r>
            <a:r>
              <a:rPr lang="en-US" altLang="zh-CN"/>
              <a:t>3</a:t>
            </a:r>
            <a:r>
              <a:rPr lang="zh-CN" altLang="en-US"/>
              <a:t>天不修复破位阴线</a:t>
            </a:r>
            <a:endParaRPr lang="zh-CN" altLang="en-US"/>
          </a:p>
        </p:txBody>
      </p:sp>
      <p:pic>
        <p:nvPicPr>
          <p:cNvPr id="10" name="图片 9"/>
          <p:cNvPicPr>
            <a:picLocks noChangeAspect="1"/>
          </p:cNvPicPr>
          <p:nvPr/>
        </p:nvPicPr>
        <p:blipFill>
          <a:blip r:embed="rId2"/>
          <a:stretch>
            <a:fillRect/>
          </a:stretch>
        </p:blipFill>
        <p:spPr>
          <a:xfrm>
            <a:off x="277495" y="3041015"/>
            <a:ext cx="5519420" cy="2795270"/>
          </a:xfrm>
          <a:prstGeom prst="rect">
            <a:avLst/>
          </a:prstGeom>
        </p:spPr>
      </p:pic>
      <p:pic>
        <p:nvPicPr>
          <p:cNvPr id="11" name="图片 10"/>
          <p:cNvPicPr>
            <a:picLocks noChangeAspect="1"/>
          </p:cNvPicPr>
          <p:nvPr/>
        </p:nvPicPr>
        <p:blipFill>
          <a:blip r:embed="rId3"/>
          <a:stretch>
            <a:fillRect/>
          </a:stretch>
        </p:blipFill>
        <p:spPr>
          <a:xfrm>
            <a:off x="6203950" y="2880995"/>
            <a:ext cx="4745355" cy="3416935"/>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6350" y="0"/>
            <a:ext cx="121793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资金切换</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去弱留强</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2026.5.21</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指数：周线死叉</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缩量</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246380" y="768350"/>
            <a:ext cx="4385945" cy="3810000"/>
          </a:xfrm>
          <a:prstGeom prst="rect">
            <a:avLst/>
          </a:prstGeom>
          <a:ln>
            <a:solidFill>
              <a:schemeClr val="accent1"/>
            </a:solidFill>
          </a:ln>
        </p:spPr>
      </p:pic>
      <p:pic>
        <p:nvPicPr>
          <p:cNvPr id="10" name="图片 9"/>
          <p:cNvPicPr>
            <a:picLocks noChangeAspect="1"/>
          </p:cNvPicPr>
          <p:nvPr/>
        </p:nvPicPr>
        <p:blipFill>
          <a:blip r:embed="rId2"/>
          <a:stretch>
            <a:fillRect/>
          </a:stretch>
        </p:blipFill>
        <p:spPr>
          <a:xfrm>
            <a:off x="9013825" y="868680"/>
            <a:ext cx="2812415" cy="2669540"/>
          </a:xfrm>
          <a:prstGeom prst="rect">
            <a:avLst/>
          </a:prstGeom>
        </p:spPr>
      </p:pic>
      <p:sp>
        <p:nvSpPr>
          <p:cNvPr id="11" name="文本框 10"/>
          <p:cNvSpPr txBox="1"/>
          <p:nvPr/>
        </p:nvSpPr>
        <p:spPr>
          <a:xfrm>
            <a:off x="246380" y="4918075"/>
            <a:ext cx="5890260" cy="1198880"/>
          </a:xfrm>
          <a:prstGeom prst="rect">
            <a:avLst/>
          </a:prstGeom>
          <a:noFill/>
        </p:spPr>
        <p:txBody>
          <a:bodyPr wrap="square" rtlCol="0">
            <a:spAutoFit/>
          </a:bodyPr>
          <a:p>
            <a:r>
              <a:rPr lang="zh-CN" altLang="en-US"/>
              <a:t>①各大指数陆续出现</a:t>
            </a:r>
            <a:r>
              <a:rPr lang="zh-CN" altLang="en-US">
                <a:solidFill>
                  <a:srgbClr val="23B253"/>
                </a:solidFill>
              </a:rPr>
              <a:t>周线死叉</a:t>
            </a:r>
            <a:endParaRPr lang="zh-CN" altLang="en-US">
              <a:solidFill>
                <a:srgbClr val="23B253"/>
              </a:solidFill>
            </a:endParaRPr>
          </a:p>
          <a:p>
            <a:r>
              <a:rPr lang="zh-CN" altLang="en-US"/>
              <a:t>②市场在逐渐</a:t>
            </a:r>
            <a:r>
              <a:rPr lang="zh-CN" altLang="en-US">
                <a:solidFill>
                  <a:srgbClr val="0029DA"/>
                </a:solidFill>
              </a:rPr>
              <a:t>淘汰</a:t>
            </a:r>
            <a:r>
              <a:rPr lang="zh-CN" altLang="en-US"/>
              <a:t>低分的概念，</a:t>
            </a:r>
            <a:r>
              <a:rPr lang="zh-CN" altLang="en-US">
                <a:solidFill>
                  <a:srgbClr val="FF0000"/>
                </a:solidFill>
                <a:sym typeface="+mn-ea"/>
              </a:rPr>
              <a:t>抱团</a:t>
            </a:r>
            <a:r>
              <a:rPr lang="zh-CN" altLang="en-US">
                <a:sym typeface="+mn-ea"/>
              </a:rPr>
              <a:t>高分科技主线。</a:t>
            </a:r>
            <a:endParaRPr lang="zh-CN" altLang="en-US">
              <a:sym typeface="+mn-ea"/>
            </a:endParaRPr>
          </a:p>
          <a:p>
            <a:r>
              <a:rPr lang="zh-CN" altLang="en-US">
                <a:sym typeface="+mn-ea"/>
              </a:rPr>
              <a:t>③成交量开始萎缩，低于</a:t>
            </a:r>
            <a:r>
              <a:rPr lang="en-US" altLang="zh-CN">
                <a:sym typeface="+mn-ea"/>
              </a:rPr>
              <a:t>3</a:t>
            </a:r>
            <a:r>
              <a:rPr lang="zh-CN" altLang="en-US">
                <a:sym typeface="+mn-ea"/>
              </a:rPr>
              <a:t>万亿（上周是</a:t>
            </a:r>
            <a:r>
              <a:rPr lang="en-US" altLang="zh-CN">
                <a:sym typeface="+mn-ea"/>
              </a:rPr>
              <a:t>3.5</a:t>
            </a:r>
            <a:r>
              <a:rPr lang="zh-CN" altLang="en-US">
                <a:sym typeface="+mn-ea"/>
              </a:rPr>
              <a:t>万亿）</a:t>
            </a:r>
            <a:endParaRPr lang="zh-CN" altLang="en-US"/>
          </a:p>
          <a:p>
            <a:endParaRPr lang="zh-CN" altLang="en-US"/>
          </a:p>
        </p:txBody>
      </p:sp>
      <p:pic>
        <p:nvPicPr>
          <p:cNvPr id="3" name="图片 2"/>
          <p:cNvPicPr>
            <a:picLocks noChangeAspect="1"/>
          </p:cNvPicPr>
          <p:nvPr/>
        </p:nvPicPr>
        <p:blipFill>
          <a:blip r:embed="rId3"/>
          <a:stretch>
            <a:fillRect/>
          </a:stretch>
        </p:blipFill>
        <p:spPr>
          <a:xfrm>
            <a:off x="3837940" y="1043940"/>
            <a:ext cx="4920615" cy="2049780"/>
          </a:xfrm>
          <a:prstGeom prst="rect">
            <a:avLst/>
          </a:prstGeom>
          <a:ln>
            <a:solidFill>
              <a:schemeClr val="accent1"/>
            </a:solidFill>
          </a:ln>
        </p:spPr>
      </p:pic>
      <p:pic>
        <p:nvPicPr>
          <p:cNvPr id="13" name="图片 12"/>
          <p:cNvPicPr>
            <a:picLocks noChangeAspect="1"/>
          </p:cNvPicPr>
          <p:nvPr/>
        </p:nvPicPr>
        <p:blipFill>
          <a:blip r:embed="rId4"/>
          <a:stretch>
            <a:fillRect/>
          </a:stretch>
        </p:blipFill>
        <p:spPr>
          <a:xfrm>
            <a:off x="5846445" y="3638550"/>
            <a:ext cx="5982970" cy="2699385"/>
          </a:xfrm>
          <a:prstGeom prst="rect">
            <a:avLst/>
          </a:prstGeom>
          <a:ln>
            <a:solidFill>
              <a:schemeClr val="accent1"/>
            </a:solidFill>
          </a:ln>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科技类也存在分化（</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5.20</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16230" y="857885"/>
            <a:ext cx="4322445" cy="339852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919980" y="857885"/>
            <a:ext cx="3938270" cy="339852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3797300" y="4498340"/>
            <a:ext cx="4321810" cy="1723390"/>
          </a:xfrm>
          <a:prstGeom prst="rect">
            <a:avLst/>
          </a:prstGeom>
          <a:ln>
            <a:solidFill>
              <a:schemeClr val="accent1"/>
            </a:solidFill>
          </a:ln>
        </p:spPr>
      </p:pic>
      <p:sp>
        <p:nvSpPr>
          <p:cNvPr id="6" name="文本框 5"/>
          <p:cNvSpPr txBox="1"/>
          <p:nvPr/>
        </p:nvSpPr>
        <p:spPr>
          <a:xfrm>
            <a:off x="9190355" y="768350"/>
            <a:ext cx="2853055" cy="645160"/>
          </a:xfrm>
          <a:prstGeom prst="rect">
            <a:avLst/>
          </a:prstGeom>
          <a:noFill/>
        </p:spPr>
        <p:txBody>
          <a:bodyPr wrap="square" rtlCol="0">
            <a:spAutoFit/>
          </a:bodyPr>
          <a:p>
            <a:r>
              <a:rPr lang="zh-CN" altLang="en-US">
                <a:highlight>
                  <a:srgbClr val="FFFF00"/>
                </a:highlight>
              </a:rPr>
              <a:t>短期反包不了</a:t>
            </a:r>
            <a:r>
              <a:rPr lang="en-US" altLang="zh-CN">
                <a:highlight>
                  <a:srgbClr val="FFFF00"/>
                </a:highlight>
              </a:rPr>
              <a:t>5.14</a:t>
            </a:r>
            <a:r>
              <a:rPr lang="zh-CN" altLang="en-US">
                <a:highlight>
                  <a:srgbClr val="FFFF00"/>
                </a:highlight>
              </a:rPr>
              <a:t>阴线易导致承压震荡二次回落。</a:t>
            </a:r>
            <a:endParaRPr lang="zh-CN" altLang="en-US">
              <a:highlight>
                <a:srgbClr val="FFFF00"/>
              </a:highlight>
            </a:endParaRPr>
          </a:p>
        </p:txBody>
      </p:sp>
      <p:pic>
        <p:nvPicPr>
          <p:cNvPr id="7" name="图片 6"/>
          <p:cNvPicPr>
            <a:picLocks noChangeAspect="1"/>
          </p:cNvPicPr>
          <p:nvPr/>
        </p:nvPicPr>
        <p:blipFill>
          <a:blip r:embed="rId4"/>
          <a:stretch>
            <a:fillRect/>
          </a:stretch>
        </p:blipFill>
        <p:spPr>
          <a:xfrm>
            <a:off x="549910" y="4498340"/>
            <a:ext cx="2828925" cy="1714500"/>
          </a:xfrm>
          <a:prstGeom prst="rect">
            <a:avLst/>
          </a:prstGeom>
          <a:ln>
            <a:solidFill>
              <a:schemeClr val="accent1"/>
            </a:solidFill>
          </a:ln>
        </p:spPr>
      </p:pic>
      <p:pic>
        <p:nvPicPr>
          <p:cNvPr id="8" name="图片 7"/>
          <p:cNvPicPr>
            <a:picLocks noChangeAspect="1"/>
          </p:cNvPicPr>
          <p:nvPr/>
        </p:nvPicPr>
        <p:blipFill>
          <a:blip r:embed="rId5"/>
          <a:stretch>
            <a:fillRect/>
          </a:stretch>
        </p:blipFill>
        <p:spPr>
          <a:xfrm>
            <a:off x="9181465" y="1558290"/>
            <a:ext cx="2837815" cy="3085465"/>
          </a:xfrm>
          <a:prstGeom prst="rect">
            <a:avLst/>
          </a:prstGeom>
        </p:spPr>
      </p:pic>
      <p:pic>
        <p:nvPicPr>
          <p:cNvPr id="9" name="图片 8"/>
          <p:cNvPicPr>
            <a:picLocks noChangeAspect="1"/>
          </p:cNvPicPr>
          <p:nvPr/>
        </p:nvPicPr>
        <p:blipFill>
          <a:blip r:embed="rId6"/>
          <a:stretch>
            <a:fillRect/>
          </a:stretch>
        </p:blipFill>
        <p:spPr>
          <a:xfrm>
            <a:off x="9190990" y="4788535"/>
            <a:ext cx="2828925" cy="1151890"/>
          </a:xfrm>
          <a:prstGeom prst="rect">
            <a:avLst/>
          </a:prstGeom>
          <a:ln>
            <a:solidFill>
              <a:schemeClr val="accent1"/>
            </a:solidFill>
          </a:ln>
        </p:spPr>
      </p:pic>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缩量：前高承压股增多（</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5.20</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p:nvPr/>
        </p:nvPicPr>
        <p:blipFill>
          <a:blip r:embed="rId1"/>
          <a:srcRect l="31164" t="5451" r="5411" b="30013"/>
          <a:stretch>
            <a:fillRect/>
          </a:stretch>
        </p:blipFill>
        <p:spPr>
          <a:xfrm>
            <a:off x="284480" y="953770"/>
            <a:ext cx="4627880" cy="3096260"/>
          </a:xfrm>
          <a:prstGeom prst="rect">
            <a:avLst/>
          </a:prstGeom>
          <a:ln>
            <a:solidFill>
              <a:schemeClr val="accent1"/>
            </a:solidFill>
          </a:ln>
        </p:spPr>
      </p:pic>
      <p:sp>
        <p:nvSpPr>
          <p:cNvPr id="9" name="文本框 8"/>
          <p:cNvSpPr txBox="1"/>
          <p:nvPr/>
        </p:nvSpPr>
        <p:spPr>
          <a:xfrm>
            <a:off x="965835" y="4177030"/>
            <a:ext cx="2734310" cy="368300"/>
          </a:xfrm>
          <a:prstGeom prst="rect">
            <a:avLst/>
          </a:prstGeom>
          <a:noFill/>
        </p:spPr>
        <p:txBody>
          <a:bodyPr wrap="square" rtlCol="0">
            <a:spAutoFit/>
          </a:bodyPr>
          <a:p>
            <a:pPr algn="ctr"/>
            <a:r>
              <a:rPr lang="zh-CN" altLang="en-US">
                <a:highlight>
                  <a:srgbClr val="FFFF00"/>
                </a:highlight>
              </a:rPr>
              <a:t>①上引线</a:t>
            </a:r>
            <a:r>
              <a:rPr lang="en-US" altLang="zh-CN">
                <a:highlight>
                  <a:srgbClr val="FFFF00"/>
                </a:highlight>
              </a:rPr>
              <a:t>+</a:t>
            </a:r>
            <a:r>
              <a:rPr lang="zh-CN" altLang="en-US">
                <a:highlight>
                  <a:srgbClr val="FFFF00"/>
                </a:highlight>
              </a:rPr>
              <a:t>脉冲分时</a:t>
            </a:r>
            <a:endParaRPr lang="zh-CN" altLang="en-US">
              <a:highlight>
                <a:srgbClr val="FFFF00"/>
              </a:highlight>
            </a:endParaRPr>
          </a:p>
        </p:txBody>
      </p:sp>
      <p:pic>
        <p:nvPicPr>
          <p:cNvPr id="10" name="图片 9"/>
          <p:cNvPicPr>
            <a:picLocks noChangeAspect="1"/>
          </p:cNvPicPr>
          <p:nvPr/>
        </p:nvPicPr>
        <p:blipFill>
          <a:blip r:embed="rId2"/>
          <a:stretch>
            <a:fillRect/>
          </a:stretch>
        </p:blipFill>
        <p:spPr>
          <a:xfrm>
            <a:off x="6115050" y="953770"/>
            <a:ext cx="4589780" cy="3096895"/>
          </a:xfrm>
          <a:prstGeom prst="rect">
            <a:avLst/>
          </a:prstGeom>
          <a:ln>
            <a:solidFill>
              <a:schemeClr val="accent1"/>
            </a:solidFill>
          </a:ln>
        </p:spPr>
      </p:pic>
      <p:sp>
        <p:nvSpPr>
          <p:cNvPr id="11" name="文本框 10"/>
          <p:cNvSpPr txBox="1"/>
          <p:nvPr/>
        </p:nvSpPr>
        <p:spPr>
          <a:xfrm>
            <a:off x="6735445" y="4177030"/>
            <a:ext cx="3348990" cy="368300"/>
          </a:xfrm>
          <a:prstGeom prst="rect">
            <a:avLst/>
          </a:prstGeom>
          <a:noFill/>
        </p:spPr>
        <p:txBody>
          <a:bodyPr wrap="square" rtlCol="0">
            <a:spAutoFit/>
          </a:bodyPr>
          <a:p>
            <a:r>
              <a:rPr lang="zh-CN" altLang="en-US">
                <a:highlight>
                  <a:srgbClr val="FFFF00"/>
                </a:highlight>
              </a:rPr>
              <a:t>②三月高点压力</a:t>
            </a:r>
            <a:r>
              <a:rPr lang="en-US" altLang="zh-CN">
                <a:highlight>
                  <a:srgbClr val="FFFF00"/>
                </a:highlight>
              </a:rPr>
              <a:t>+</a:t>
            </a:r>
            <a:r>
              <a:rPr lang="zh-CN" altLang="en-US">
                <a:highlight>
                  <a:srgbClr val="FFFF00"/>
                </a:highlight>
              </a:rPr>
              <a:t>光头彩</a:t>
            </a:r>
            <a:endParaRPr lang="zh-CN" altLang="en-US">
              <a:highlight>
                <a:srgbClr val="FFFF00"/>
              </a:highlight>
            </a:endParaRPr>
          </a:p>
        </p:txBody>
      </p:sp>
      <p:pic>
        <p:nvPicPr>
          <p:cNvPr id="12" name="图片 11"/>
          <p:cNvPicPr>
            <a:picLocks noChangeAspect="1"/>
          </p:cNvPicPr>
          <p:nvPr/>
        </p:nvPicPr>
        <p:blipFill>
          <a:blip r:embed="rId3"/>
          <a:stretch>
            <a:fillRect/>
          </a:stretch>
        </p:blipFill>
        <p:spPr>
          <a:xfrm>
            <a:off x="4380865" y="5017135"/>
            <a:ext cx="2447925" cy="323850"/>
          </a:xfrm>
          <a:prstGeom prst="rect">
            <a:avLst/>
          </a:prstGeom>
          <a:ln>
            <a:solidFill>
              <a:schemeClr val="accent1"/>
            </a:solidFill>
          </a:ln>
        </p:spPr>
      </p:pic>
      <p:sp>
        <p:nvSpPr>
          <p:cNvPr id="13" name="文本框 12"/>
          <p:cNvSpPr txBox="1"/>
          <p:nvPr/>
        </p:nvSpPr>
        <p:spPr>
          <a:xfrm>
            <a:off x="2489835" y="5570220"/>
            <a:ext cx="6799580" cy="368300"/>
          </a:xfrm>
          <a:prstGeom prst="rect">
            <a:avLst/>
          </a:prstGeom>
          <a:noFill/>
        </p:spPr>
        <p:txBody>
          <a:bodyPr wrap="square" rtlCol="0">
            <a:spAutoFit/>
          </a:bodyPr>
          <a:p>
            <a:r>
              <a:rPr lang="zh-CN" altLang="en-US">
                <a:solidFill>
                  <a:srgbClr val="0029DA"/>
                </a:solidFill>
              </a:rPr>
              <a:t>市场量能小于三万亿，个股反弹吃不掉前期套牢盘导致二次回落。</a:t>
            </a:r>
            <a:endParaRPr lang="zh-CN" altLang="en-US">
              <a:solidFill>
                <a:srgbClr val="0029DA"/>
              </a:solidFill>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本周操作：收缩仓位应对分化</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rcRect r="14609"/>
          <a:stretch>
            <a:fillRect/>
          </a:stretch>
        </p:blipFill>
        <p:spPr>
          <a:xfrm>
            <a:off x="8907780" y="1711960"/>
            <a:ext cx="3184525" cy="758190"/>
          </a:xfrm>
          <a:prstGeom prst="rect">
            <a:avLst/>
          </a:prstGeom>
          <a:ln>
            <a:solidFill>
              <a:schemeClr val="accent1"/>
            </a:solidFill>
          </a:ln>
        </p:spPr>
      </p:pic>
      <p:pic>
        <p:nvPicPr>
          <p:cNvPr id="7" name="图片 6"/>
          <p:cNvPicPr>
            <a:picLocks noChangeAspect="1"/>
          </p:cNvPicPr>
          <p:nvPr/>
        </p:nvPicPr>
        <p:blipFill>
          <a:blip r:embed="rId2"/>
          <a:srcRect r="10509"/>
          <a:stretch>
            <a:fillRect/>
          </a:stretch>
        </p:blipFill>
        <p:spPr>
          <a:xfrm>
            <a:off x="8907780" y="821055"/>
            <a:ext cx="3184525" cy="795655"/>
          </a:xfrm>
          <a:prstGeom prst="rect">
            <a:avLst/>
          </a:prstGeom>
          <a:ln>
            <a:solidFill>
              <a:schemeClr val="accent1"/>
            </a:solidFill>
          </a:ln>
        </p:spPr>
      </p:pic>
      <p:pic>
        <p:nvPicPr>
          <p:cNvPr id="8" name="图片 7"/>
          <p:cNvPicPr>
            <a:picLocks noChangeAspect="1"/>
          </p:cNvPicPr>
          <p:nvPr/>
        </p:nvPicPr>
        <p:blipFill>
          <a:blip r:embed="rId3"/>
          <a:srcRect r="3285" b="6181"/>
          <a:stretch>
            <a:fillRect/>
          </a:stretch>
        </p:blipFill>
        <p:spPr>
          <a:xfrm>
            <a:off x="5435600" y="871220"/>
            <a:ext cx="3327400" cy="1333500"/>
          </a:xfrm>
          <a:prstGeom prst="rect">
            <a:avLst/>
          </a:prstGeom>
          <a:ln>
            <a:solidFill>
              <a:schemeClr val="accent1"/>
            </a:solidFill>
          </a:ln>
        </p:spPr>
      </p:pic>
      <p:pic>
        <p:nvPicPr>
          <p:cNvPr id="9" name="图片 8"/>
          <p:cNvPicPr>
            <a:picLocks noChangeAspect="1"/>
          </p:cNvPicPr>
          <p:nvPr/>
        </p:nvPicPr>
        <p:blipFill>
          <a:blip r:embed="rId4"/>
          <a:srcRect t="16056"/>
          <a:stretch>
            <a:fillRect/>
          </a:stretch>
        </p:blipFill>
        <p:spPr>
          <a:xfrm>
            <a:off x="114935" y="871220"/>
            <a:ext cx="5175250" cy="5274310"/>
          </a:xfrm>
          <a:prstGeom prst="rect">
            <a:avLst/>
          </a:prstGeom>
          <a:ln>
            <a:solidFill>
              <a:schemeClr val="accent1"/>
            </a:solidFill>
          </a:ln>
        </p:spPr>
      </p:pic>
      <p:pic>
        <p:nvPicPr>
          <p:cNvPr id="12" name="图片 11"/>
          <p:cNvPicPr>
            <a:picLocks noChangeAspect="1"/>
          </p:cNvPicPr>
          <p:nvPr/>
        </p:nvPicPr>
        <p:blipFill>
          <a:blip r:embed="rId5"/>
          <a:srcRect r="5585"/>
          <a:stretch>
            <a:fillRect/>
          </a:stretch>
        </p:blipFill>
        <p:spPr>
          <a:xfrm>
            <a:off x="5429250" y="2411095"/>
            <a:ext cx="3338830" cy="911225"/>
          </a:xfrm>
          <a:prstGeom prst="rect">
            <a:avLst/>
          </a:prstGeom>
          <a:ln>
            <a:solidFill>
              <a:schemeClr val="accent1"/>
            </a:solidFill>
          </a:ln>
        </p:spPr>
      </p:pic>
      <p:pic>
        <p:nvPicPr>
          <p:cNvPr id="13" name="图片 12"/>
          <p:cNvPicPr>
            <a:picLocks noChangeAspect="1"/>
          </p:cNvPicPr>
          <p:nvPr/>
        </p:nvPicPr>
        <p:blipFill>
          <a:blip r:embed="rId6"/>
          <a:srcRect r="8705"/>
          <a:stretch>
            <a:fillRect/>
          </a:stretch>
        </p:blipFill>
        <p:spPr>
          <a:xfrm>
            <a:off x="5403850" y="3429000"/>
            <a:ext cx="3364865" cy="1057275"/>
          </a:xfrm>
          <a:prstGeom prst="rect">
            <a:avLst/>
          </a:prstGeom>
          <a:ln>
            <a:solidFill>
              <a:schemeClr val="accent1"/>
            </a:solidFill>
          </a:ln>
        </p:spPr>
      </p:pic>
      <p:pic>
        <p:nvPicPr>
          <p:cNvPr id="14" name="图片 13"/>
          <p:cNvPicPr>
            <a:picLocks noChangeAspect="1"/>
          </p:cNvPicPr>
          <p:nvPr/>
        </p:nvPicPr>
        <p:blipFill>
          <a:blip r:embed="rId7"/>
          <a:stretch>
            <a:fillRect/>
          </a:stretch>
        </p:blipFill>
        <p:spPr>
          <a:xfrm>
            <a:off x="8907145" y="2581275"/>
            <a:ext cx="3057525" cy="1466850"/>
          </a:xfrm>
          <a:prstGeom prst="rect">
            <a:avLst/>
          </a:prstGeom>
          <a:ln>
            <a:solidFill>
              <a:schemeClr val="accent1"/>
            </a:solidFill>
          </a:ln>
        </p:spPr>
      </p:pic>
      <p:pic>
        <p:nvPicPr>
          <p:cNvPr id="15" name="图片 14"/>
          <p:cNvPicPr>
            <a:picLocks noChangeAspect="1"/>
          </p:cNvPicPr>
          <p:nvPr/>
        </p:nvPicPr>
        <p:blipFill>
          <a:blip r:embed="rId8"/>
          <a:srcRect r="1854"/>
          <a:stretch>
            <a:fillRect/>
          </a:stretch>
        </p:blipFill>
        <p:spPr>
          <a:xfrm>
            <a:off x="5435600" y="4592955"/>
            <a:ext cx="3327400" cy="906145"/>
          </a:xfrm>
          <a:prstGeom prst="rect">
            <a:avLst/>
          </a:prstGeom>
          <a:ln>
            <a:solidFill>
              <a:schemeClr val="accent1"/>
            </a:solidFill>
          </a:ln>
        </p:spPr>
      </p:pic>
      <p:pic>
        <p:nvPicPr>
          <p:cNvPr id="16" name="图片 15"/>
          <p:cNvPicPr>
            <a:picLocks noChangeAspect="1"/>
          </p:cNvPicPr>
          <p:nvPr/>
        </p:nvPicPr>
        <p:blipFill>
          <a:blip r:embed="rId9"/>
          <a:stretch>
            <a:fillRect/>
          </a:stretch>
        </p:blipFill>
        <p:spPr>
          <a:xfrm>
            <a:off x="8828405" y="4255135"/>
            <a:ext cx="3136900" cy="1019175"/>
          </a:xfrm>
          <a:prstGeom prst="rect">
            <a:avLst/>
          </a:prstGeom>
          <a:ln>
            <a:solidFill>
              <a:schemeClr val="accent1"/>
            </a:solidFill>
          </a:ln>
        </p:spPr>
      </p:pic>
    </p:spTree>
    <p:custDataLst>
      <p:tags r:id="rId10"/>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1708</Words>
  <Application>WPS 演示</Application>
  <PresentationFormat>宽屏</PresentationFormat>
  <Paragraphs>138</Paragraphs>
  <Slides>18</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18</vt:i4>
      </vt:variant>
    </vt:vector>
  </HeadingPairs>
  <TitlesOfParts>
    <vt:vector size="31"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1251</cp:revision>
  <dcterms:created xsi:type="dcterms:W3CDTF">2019-06-19T02:08:00Z</dcterms:created>
  <dcterms:modified xsi:type="dcterms:W3CDTF">2026-05-21T09:27:50Z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