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  <p:sldMasterId id="2147483669" r:id="rId4"/>
  </p:sldMasterIdLst>
  <p:notesMasterIdLst>
    <p:notesMasterId r:id="rId27"/>
  </p:notesMasterIdLst>
  <p:sldIdLst>
    <p:sldId id="390" r:id="rId5"/>
    <p:sldId id="266" r:id="rId6"/>
    <p:sldId id="408" r:id="rId7"/>
    <p:sldId id="267" r:id="rId8"/>
    <p:sldId id="416" r:id="rId9"/>
    <p:sldId id="431" r:id="rId10"/>
    <p:sldId id="432" r:id="rId11"/>
    <p:sldId id="417" r:id="rId12"/>
    <p:sldId id="413" r:id="rId13"/>
    <p:sldId id="415" r:id="rId14"/>
    <p:sldId id="419" r:id="rId15"/>
    <p:sldId id="414" r:id="rId16"/>
    <p:sldId id="418" r:id="rId17"/>
    <p:sldId id="420" r:id="rId18"/>
    <p:sldId id="434" r:id="rId19"/>
    <p:sldId id="421" r:id="rId20"/>
    <p:sldId id="450" r:id="rId21"/>
    <p:sldId id="423" r:id="rId22"/>
    <p:sldId id="269" r:id="rId23"/>
    <p:sldId id="405" r:id="rId24"/>
    <p:sldId id="455" r:id="rId25"/>
    <p:sldId id="271" r:id="rId26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0" userDrawn="1">
          <p15:clr>
            <a:srgbClr val="A4A3A4"/>
          </p15:clr>
        </p15:guide>
        <p15:guide id="2" pos="38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2EA8"/>
    <a:srgbClr val="132AAC"/>
    <a:srgbClr val="7399DC"/>
    <a:srgbClr val="C50001"/>
    <a:srgbClr val="C60101"/>
    <a:srgbClr val="915C09"/>
    <a:srgbClr val="FFFFF5"/>
    <a:srgbClr val="D10300"/>
    <a:srgbClr val="C3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702" y="108"/>
      </p:cViewPr>
      <p:guideLst>
        <p:guide orient="horz" pos="2110"/>
        <p:guide pos="385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2" Type="http://schemas.openxmlformats.org/officeDocument/2006/relationships/tags" Target="tags/tag49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目录页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80" name="文本框 79"/>
          <p:cNvSpPr txBox="1"/>
          <p:nvPr userDrawn="1"/>
        </p:nvSpPr>
        <p:spPr>
          <a:xfrm>
            <a:off x="937260" y="2353945"/>
            <a:ext cx="2008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</a:rPr>
              <a:t>目录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优设标题黑" panose="00000500000000000000" charset="-122"/>
              <a:ea typeface="优设标题黑" panose="00000500000000000000" charset="-122"/>
              <a:cs typeface="优设标题黑" panose="00000500000000000000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82345" y="3213100"/>
            <a:ext cx="2658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CATALOGUE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等腰三角形 6"/>
          <p:cNvSpPr/>
          <p:nvPr userDrawn="1"/>
        </p:nvSpPr>
        <p:spPr>
          <a:xfrm rot="5400000">
            <a:off x="286131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3110865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>
            <a:off x="336042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sp>
        <p:nvSpPr>
          <p:cNvPr id="11" name="等腰三角形 10"/>
          <p:cNvSpPr/>
          <p:nvPr userDrawn="1"/>
        </p:nvSpPr>
        <p:spPr>
          <a:xfrm rot="5400000">
            <a:off x="4345305" y="2675890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 userDrawn="1"/>
        </p:nvSpPr>
        <p:spPr>
          <a:xfrm rot="5400000">
            <a:off x="4592320" y="26714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 userDrawn="1"/>
        </p:nvSpPr>
        <p:spPr>
          <a:xfrm rot="5400000">
            <a:off x="4843780" y="268287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1203960" y="4286250"/>
            <a:ext cx="8296275" cy="0"/>
          </a:xfrm>
          <a:prstGeom prst="line">
            <a:avLst/>
          </a:prstGeom>
          <a:ln w="22225">
            <a:gradFill>
              <a:gsLst>
                <a:gs pos="0">
                  <a:srgbClr val="132AAC"/>
                </a:gs>
                <a:gs pos="47000">
                  <a:srgbClr val="7399DC"/>
                </a:gs>
                <a:gs pos="100000">
                  <a:srgbClr val="0A2EA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介绍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635" y="6582410"/>
            <a:ext cx="12192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</a:t>
            </a:r>
            <a:r>
              <a:rPr lang="zh-CN" alt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吴镇鸿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丨执业编号：</a:t>
            </a:r>
            <a:r>
              <a:rPr lang="en-US" altLang="zh-CN" sz="1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A1120618120002 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尾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2128520" y="323088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0" name="图片 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20.xml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1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36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7.xml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39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0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1.xml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2.xml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3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4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5.xml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.xml"/><Relationship Id="rId1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6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7.xml"/><Relationship Id="rId1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3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5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tags" Target="../tags/tag3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34.xml"/><Relationship Id="rId3" Type="http://schemas.openxmlformats.org/officeDocument/2006/relationships/image" Target="../media/image16.png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/>
        </p:nvSpPr>
        <p:spPr>
          <a:xfrm>
            <a:off x="3814354" y="3567419"/>
            <a:ext cx="1435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吴镇鸿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5249545" y="3629660"/>
            <a:ext cx="27089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Medium" panose="020B0600000000000000" charset="-122"/>
                <a:sym typeface="+mn-ea"/>
              </a:rPr>
              <a:t>:</a:t>
            </a:r>
            <a:r>
              <a:rPr lang="en-US" altLang="zh-CN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A1120618120002</a:t>
            </a:r>
            <a:endParaRPr lang="en-US" altLang="zh-CN" sz="1600" dirty="0">
              <a:solidFill>
                <a:schemeClr val="accent1">
                  <a:lumMod val="7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938655" y="4160520"/>
            <a:ext cx="6169026" cy="1300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5000"/>
              </a:lnSpc>
            </a:pPr>
            <a:r>
              <a:rPr lang="en-US" altLang="zh-CN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10</a:t>
            </a:r>
            <a:r>
              <a:rPr lang="zh-CN" altLang="en-US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余年金融从业经验，专研究趋势理论，</a:t>
            </a:r>
            <a:r>
              <a:rPr lang="en-US" altLang="zh-CN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K</a:t>
            </a:r>
            <a:r>
              <a:rPr lang="zh-CN" altLang="en-US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线形态理论等，对于市场具有敏锐嗅觉。集十年大成研发双</a:t>
            </a:r>
            <a:r>
              <a:rPr lang="en-US" altLang="zh-CN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B</a:t>
            </a:r>
            <a:r>
              <a:rPr lang="zh-CN" altLang="en-US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龙头战法，成功帮助广大股民朋友看中做短，捕捉大波段强势股启动机会，精研盈利模式</a:t>
            </a:r>
            <a:r>
              <a:rPr lang="en-US" altLang="zh-CN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,</a:t>
            </a:r>
            <a:r>
              <a:rPr lang="zh-CN" altLang="en-US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首创中线游龙黄金战法，波段复制涨停法，</a:t>
            </a:r>
            <a:r>
              <a:rPr lang="en-US" altLang="zh-CN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333</a:t>
            </a:r>
            <a:r>
              <a:rPr lang="zh-CN" altLang="en-US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战法！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4128" y="1069471"/>
            <a:ext cx="8820534" cy="1918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sz="6600" b="0" i="0" dirty="0">
                <a:solidFill>
                  <a:schemeClr val="bg1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价投选股</a:t>
            </a:r>
            <a:endParaRPr sz="6600" b="0" i="0" dirty="0">
              <a:solidFill>
                <a:schemeClr val="bg1"/>
              </a:solidFill>
              <a:effectLst/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pPr algn="ctr">
              <a:lnSpc>
                <a:spcPct val="90000"/>
              </a:lnSpc>
            </a:pPr>
            <a:r>
              <a:rPr sz="6600" b="0" i="0" dirty="0">
                <a:solidFill>
                  <a:schemeClr val="bg1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智能应用</a:t>
            </a:r>
            <a:endParaRPr sz="6600" b="0" i="0" dirty="0">
              <a:solidFill>
                <a:schemeClr val="bg1"/>
              </a:solidFill>
              <a:effectLst/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1205230" y="3541395"/>
            <a:ext cx="252285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5</a:t>
            </a:r>
            <a:r>
              <a:rPr sz="2600" dirty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2600" dirty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21</a:t>
            </a:r>
            <a:r>
              <a:rPr sz="2600" dirty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2600" dirty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sz="2600" dirty="0">
              <a:solidFill>
                <a:srgbClr val="915C09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681" y="695298"/>
            <a:ext cx="3586682" cy="4996476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思源黑体 CN Heavy" panose="020B0A00000000000000" pitchFamily="34" charset="-122"/>
                <a:sym typeface="+mn-ea"/>
              </a:rPr>
              <a:t>低估值，高成长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85165"/>
            <a:ext cx="12192000" cy="59645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440" y="2676525"/>
            <a:ext cx="3010535" cy="7524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440" y="1895475"/>
            <a:ext cx="3009900" cy="7810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思源黑体 CN Heavy" panose="020B0A00000000000000" pitchFamily="34" charset="-122"/>
                <a:sym typeface="+mn-ea"/>
              </a:rPr>
              <a:t>高成长大于一切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37235"/>
            <a:ext cx="12192635" cy="58870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3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智能盯盘</a:t>
            </a:r>
            <a:r>
              <a:rPr lang="en-US" altLang="zh-CN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-</a:t>
            </a:r>
            <a:r>
              <a:rPr lang="zh-CN" altLang="en-US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中短线选股应用</a:t>
            </a:r>
            <a:endParaRPr lang="zh-CN" altLang="en-US" sz="66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  <a:p>
            <a:pPr algn="l"/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思源黑体 CN Heavy" panose="020B0A00000000000000" pitchFamily="34" charset="-122"/>
                <a:sym typeface="+mn-ea"/>
              </a:rPr>
              <a:t>中线波段类型选股思路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0665" y="737235"/>
            <a:ext cx="11727180" cy="58172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925" y="3228340"/>
            <a:ext cx="6429375" cy="25146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4200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思源黑体 CN Heavy" panose="020B0A00000000000000" pitchFamily="34" charset="-122"/>
                <a:sym typeface="+mn-ea"/>
              </a:rPr>
              <a:t>超强双紫短期突破类型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0920" y="894715"/>
            <a:ext cx="9086850" cy="28479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410" y="3742690"/>
            <a:ext cx="8191500" cy="27336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4200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思源黑体 CN Heavy" panose="020B0A00000000000000" pitchFamily="34" charset="-122"/>
                <a:sym typeface="+mn-ea"/>
              </a:rPr>
              <a:t>AI</a:t>
            </a:r>
            <a:r>
              <a:rPr lang="zh-CN" altLang="en-US" sz="4200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思源黑体 CN Heavy" panose="020B0A00000000000000" pitchFamily="34" charset="-122"/>
                <a:sym typeface="+mn-ea"/>
              </a:rPr>
              <a:t>猎手助力未来投资</a:t>
            </a:r>
            <a:endParaRPr lang="zh-CN" altLang="en-US" sz="4200" b="1" spc="-200" dirty="0">
              <a:gradFill>
                <a:gsLst>
                  <a:gs pos="0">
                    <a:srgbClr val="FFFAE9"/>
                  </a:gs>
                  <a:gs pos="100000">
                    <a:srgbClr val="FDF248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思源黑体 CN Heavy" panose="020B0A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37235"/>
            <a:ext cx="12191365" cy="58585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4200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思源黑体 CN Heavy" panose="020B0A00000000000000" pitchFamily="34" charset="-122"/>
                <a:sym typeface="+mn-ea"/>
              </a:rPr>
              <a:t>选股标准参考</a:t>
            </a:r>
            <a:endParaRPr lang="zh-CN" altLang="en-US" sz="4200" b="1" dirty="0">
              <a:gradFill>
                <a:gsLst>
                  <a:gs pos="0">
                    <a:srgbClr val="FFFAE9"/>
                  </a:gs>
                  <a:gs pos="100000">
                    <a:srgbClr val="FDF248"/>
                  </a:gs>
                </a:gsLst>
                <a:lin ang="5400000" scaled="0"/>
              </a:gradFill>
              <a:latin typeface="思源黑体 CN Heavy" panose="020B0A00000000000000" pitchFamily="34" charset="-122"/>
              <a:ea typeface="思源黑体 CN Heavy" panose="020B0A00000000000000" pitchFamily="34" charset="-122"/>
              <a:cs typeface="思源黑体 CN Heavy" panose="020B0A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2595" y="736600"/>
            <a:ext cx="8590915" cy="58902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4200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思源黑体 CN Heavy" panose="020B0A00000000000000" pitchFamily="34" charset="-122"/>
                <a:sym typeface="+mn-ea"/>
              </a:rPr>
              <a:t>选股标准参考</a:t>
            </a:r>
            <a:endParaRPr lang="zh-CN" altLang="en-US" sz="4200" b="1" dirty="0">
              <a:gradFill>
                <a:gsLst>
                  <a:gs pos="0">
                    <a:srgbClr val="FFFAE9"/>
                  </a:gs>
                  <a:gs pos="100000">
                    <a:srgbClr val="FDF248"/>
                  </a:gs>
                </a:gsLst>
                <a:lin ang="5400000" scaled="0"/>
              </a:gradFill>
              <a:latin typeface="思源黑体 CN Heavy" panose="020B0A00000000000000" pitchFamily="34" charset="-122"/>
              <a:ea typeface="思源黑体 CN Heavy" panose="020B0A00000000000000" pitchFamily="34" charset="-122"/>
              <a:cs typeface="思源黑体 CN Heavy" panose="020B0A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30" y="815975"/>
            <a:ext cx="6059805" cy="57092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420" y="815975"/>
            <a:ext cx="6545580" cy="57092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4200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思源黑体 CN Heavy" panose="020B0A00000000000000" pitchFamily="34" charset="-122"/>
                <a:sym typeface="+mn-ea"/>
              </a:rPr>
              <a:t>选股标准参考</a:t>
            </a:r>
            <a:endParaRPr lang="zh-CN" altLang="en-US" sz="4200" b="1" dirty="0">
              <a:gradFill>
                <a:gsLst>
                  <a:gs pos="0">
                    <a:srgbClr val="FFFAE9"/>
                  </a:gs>
                  <a:gs pos="100000">
                    <a:srgbClr val="FDF248"/>
                  </a:gs>
                </a:gsLst>
                <a:lin ang="5400000" scaled="0"/>
              </a:gradFill>
              <a:latin typeface="思源黑体 CN Heavy" panose="020B0A00000000000000" pitchFamily="34" charset="-122"/>
              <a:ea typeface="思源黑体 CN Heavy" panose="020B0A00000000000000" pitchFamily="34" charset="-122"/>
              <a:cs typeface="思源黑体 CN Heavy" panose="020B0A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10260"/>
            <a:ext cx="6631305" cy="571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850" y="810260"/>
            <a:ext cx="6280150" cy="5715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标题标题标题</a:t>
            </a:r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标题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1830" y="1878330"/>
            <a:ext cx="6927850" cy="714375"/>
          </a:xfrm>
          <a:prstGeom prst="rect">
            <a:avLst/>
          </a:prstGeom>
        </p:spPr>
      </p:pic>
      <p:pic>
        <p:nvPicPr>
          <p:cNvPr id="36" name="图片 35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7630" y="2762885"/>
            <a:ext cx="6927850" cy="714375"/>
          </a:xfrm>
          <a:prstGeom prst="rect">
            <a:avLst/>
          </a:prstGeom>
        </p:spPr>
      </p:pic>
      <p:pic>
        <p:nvPicPr>
          <p:cNvPr id="37" name="图片 36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1830" y="3647440"/>
            <a:ext cx="6927850" cy="7143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66310" y="166116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en-US" alt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AI</a:t>
            </a: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预测选股应用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973830" y="157797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0 1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73830" y="334454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0 3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73830" y="246126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0 2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66310" y="254444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财务选股</a:t>
            </a:r>
            <a:r>
              <a:rPr lang="en-US" alt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-</a:t>
            </a: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基本面分析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66310" y="342773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智能盯盘</a:t>
            </a:r>
            <a:r>
              <a:rPr lang="en-US" alt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-</a:t>
            </a: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中短线选股应用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标题标题标题</a:t>
            </a:r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标题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0"/>
            <a:ext cx="12190730" cy="6857365"/>
          </a:xfrm>
          <a:prstGeom prst="rect">
            <a:avLst/>
          </a:prstGeom>
        </p:spPr>
      </p:pic>
      <p:pic>
        <p:nvPicPr>
          <p:cNvPr id="3" name="图片 2" descr="syncCopiedImage_1716277577265_17162842250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标题标题标题</a:t>
            </a:r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标题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 descr="//192.168.10.86/素材/营销策划/1.活动/1-活动-设计需求/2024年/猎手/4月/5月第二阶段猎手广告图/00设计/1920x1080.png1920x1080"/>
          <p:cNvPicPr>
            <a:picLocks noChangeAspect="1"/>
          </p:cNvPicPr>
          <p:nvPr/>
        </p:nvPicPr>
        <p:blipFill>
          <a:blip r:embed="rId1"/>
          <a:srcRect l="5" r="5"/>
          <a:stretch>
            <a:fillRect/>
          </a:stretch>
        </p:blipFill>
        <p:spPr>
          <a:xfrm>
            <a:off x="1270" y="0"/>
            <a:ext cx="1219073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指数震荡分化，路在何方？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255" y="653415"/>
            <a:ext cx="11690985" cy="59639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01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AI</a:t>
            </a:r>
            <a:r>
              <a:rPr lang="zh-CN" altLang="en-US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预测选股应用</a:t>
            </a:r>
            <a:endParaRPr lang="zh-CN" altLang="en-US" sz="66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  <a:p>
            <a:pPr algn="l"/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思源黑体 CN Heavy" panose="020B0A00000000000000" pitchFamily="34" charset="-122"/>
                <a:sym typeface="+mn-ea"/>
              </a:rPr>
              <a:t>     </a:t>
            </a:r>
            <a:r>
              <a:rPr lang="zh-CN" altLang="en-US" sz="4000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思源黑体 CN Heavy" panose="020B0A00000000000000" pitchFamily="34" charset="-122"/>
                <a:sym typeface="+mn-ea"/>
              </a:rPr>
              <a:t>风格切换，拥抱变化</a:t>
            </a:r>
            <a:endParaRPr lang="zh-CN" altLang="en-US" sz="4000" b="1" spc="-200" dirty="0">
              <a:gradFill>
                <a:gsLst>
                  <a:gs pos="0">
                    <a:srgbClr val="FFFAE9"/>
                  </a:gs>
                  <a:gs pos="100000">
                    <a:srgbClr val="FDF248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思源黑体 CN Heavy" panose="020B0A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06755"/>
            <a:ext cx="12205335" cy="59099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99135"/>
            <a:ext cx="12192000" cy="5888355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81610" y="11747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思源黑体 CN Heavy" panose="020B0A00000000000000" pitchFamily="34" charset="-122"/>
                <a:sym typeface="+mn-ea"/>
              </a:rPr>
              <a:t>     </a:t>
            </a:r>
            <a:r>
              <a:rPr lang="zh-CN" altLang="en-US" sz="2800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思源黑体 CN Heavy" panose="020B0A00000000000000" pitchFamily="34" charset="-122"/>
                <a:sym typeface="+mn-ea"/>
              </a:rPr>
              <a:t>想要做一个大牛股必须学会应用预测大数据功能</a:t>
            </a:r>
            <a:endParaRPr lang="zh-CN" altLang="en-US" sz="2800" b="1" spc="-200" dirty="0">
              <a:gradFill>
                <a:gsLst>
                  <a:gs pos="0">
                    <a:srgbClr val="FFFAE9"/>
                  </a:gs>
                  <a:gs pos="100000">
                    <a:srgbClr val="FDF248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思源黑体 CN Heavy" panose="020B0A00000000000000" pitchFamily="34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683978" y="1640302"/>
            <a:ext cx="8177961" cy="828914"/>
            <a:chOff x="3767" y="2027"/>
            <a:chExt cx="14689" cy="1395"/>
          </a:xfrm>
        </p:grpSpPr>
        <p:sp>
          <p:nvSpPr>
            <p:cNvPr id="4" name="文本框 3"/>
            <p:cNvSpPr txBox="1"/>
            <p:nvPr>
              <p:custDataLst>
                <p:tags r:id="rId2"/>
              </p:custDataLst>
            </p:nvPr>
          </p:nvSpPr>
          <p:spPr>
            <a:xfrm>
              <a:off x="3767" y="2544"/>
              <a:ext cx="6568" cy="878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l"/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双</a:t>
              </a:r>
              <a:r>
                <a:rPr lang="en-US" altLang="zh-CN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B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双紫牛</a:t>
              </a:r>
              <a:r>
                <a:rPr lang="en-US" altLang="zh-CN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=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底部抬高双</a:t>
              </a:r>
              <a:r>
                <a:rPr lang="en-US" altLang="zh-CN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B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牛</a:t>
              </a:r>
              <a:r>
                <a:rPr lang="en-US" altLang="zh-CN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+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滚动净利润</a:t>
              </a:r>
              <a:r>
                <a:rPr lang="en-US" altLang="zh-CN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2-5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季度递增</a:t>
              </a:r>
              <a:r>
                <a:rPr lang="en-US" altLang="zh-CN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+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主力动向紫色</a:t>
              </a:r>
              <a:endParaRPr lang="zh-CN" altLang="en-US" sz="1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  <a:cs typeface="思源黑体 CN Heavy" panose="020B0A00000000000000" pitchFamily="34" charset="-122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3"/>
              </p:custDataLst>
            </p:nvPr>
          </p:nvSpPr>
          <p:spPr>
            <a:xfrm>
              <a:off x="13691" y="2027"/>
              <a:ext cx="4765" cy="51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spAutoFit/>
              <a:scene3d>
                <a:camera prst="orthographicFront"/>
                <a:lightRig rig="threePt" dir="t"/>
              </a:scene3d>
            </a:bodyPr>
            <a:p>
              <a:pPr lvl="0" algn="l">
                <a:buClrTx/>
                <a:buSzTx/>
                <a:buFontTx/>
              </a:pP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  <a:sym typeface="+mn-ea"/>
                </a:rPr>
                <a:t>主线风口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  <a:sym typeface="+mn-ea"/>
                </a:rPr>
                <a:t>+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  <a:sym typeface="+mn-ea"/>
                </a:rPr>
                <a:t>净利润同步连续增长</a:t>
              </a:r>
              <a:endParaRPr lang="zh-CN" altLang="en-US" sz="1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  <a:cs typeface="思源黑体 CN Heavy" panose="020B0A00000000000000" pitchFamily="34" charset="-122"/>
                <a:sym typeface="+mn-ea"/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04215"/>
            <a:ext cx="12259945" cy="5926455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32080" y="100330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思源黑体 CN Heavy" panose="020B0A00000000000000" pitchFamily="34" charset="-122"/>
                <a:sym typeface="+mn-ea"/>
              </a:rPr>
              <a:t>     </a:t>
            </a:r>
            <a:r>
              <a:rPr lang="zh-CN" altLang="en-US" sz="2800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思源黑体 CN Heavy" panose="020B0A00000000000000" pitchFamily="34" charset="-122"/>
                <a:sym typeface="+mn-ea"/>
              </a:rPr>
              <a:t>想要做一个大牛股必须学会应用预测大数据功能</a:t>
            </a:r>
            <a:endParaRPr lang="zh-CN" altLang="en-US" sz="2800" b="1" spc="-200" dirty="0">
              <a:gradFill>
                <a:gsLst>
                  <a:gs pos="0">
                    <a:srgbClr val="FFFAE9"/>
                  </a:gs>
                  <a:gs pos="100000">
                    <a:srgbClr val="FDF248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思源黑体 CN Heavy" panose="020B0A00000000000000" pitchFamily="34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683978" y="1727932"/>
            <a:ext cx="8177961" cy="828914"/>
            <a:chOff x="3767" y="2027"/>
            <a:chExt cx="14689" cy="1395"/>
          </a:xfrm>
        </p:grpSpPr>
        <p:sp>
          <p:nvSpPr>
            <p:cNvPr id="4" name="文本框 3"/>
            <p:cNvSpPr txBox="1"/>
            <p:nvPr>
              <p:custDataLst>
                <p:tags r:id="rId2"/>
              </p:custDataLst>
            </p:nvPr>
          </p:nvSpPr>
          <p:spPr>
            <a:xfrm>
              <a:off x="3767" y="2544"/>
              <a:ext cx="6568" cy="878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l"/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双</a:t>
              </a:r>
              <a:r>
                <a:rPr lang="en-US" altLang="zh-CN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B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双紫牛</a:t>
              </a:r>
              <a:r>
                <a:rPr lang="en-US" altLang="zh-CN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=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底部抬高双</a:t>
              </a:r>
              <a:r>
                <a:rPr lang="en-US" altLang="zh-CN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B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牛</a:t>
              </a:r>
              <a:r>
                <a:rPr lang="en-US" altLang="zh-CN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+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滚动净利润</a:t>
              </a:r>
              <a:r>
                <a:rPr lang="en-US" altLang="zh-CN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2-5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季度递增</a:t>
              </a:r>
              <a:r>
                <a:rPr lang="en-US" altLang="zh-CN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+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主力动向紫色</a:t>
              </a:r>
              <a:endParaRPr lang="zh-CN" altLang="en-US" sz="1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  <a:cs typeface="思源黑体 CN Heavy" panose="020B0A00000000000000" pitchFamily="34" charset="-122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3"/>
              </p:custDataLst>
            </p:nvPr>
          </p:nvSpPr>
          <p:spPr>
            <a:xfrm>
              <a:off x="13691" y="2027"/>
              <a:ext cx="4765" cy="51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spAutoFit/>
              <a:scene3d>
                <a:camera prst="orthographicFront"/>
                <a:lightRig rig="threePt" dir="t"/>
              </a:scene3d>
            </a:bodyPr>
            <a:p>
              <a:pPr lvl="0" algn="l">
                <a:buClrTx/>
                <a:buSzTx/>
                <a:buFontTx/>
              </a:pP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  <a:sym typeface="+mn-ea"/>
                </a:rPr>
                <a:t>主线风口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  <a:sym typeface="+mn-ea"/>
                </a:rPr>
                <a:t>+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  <a:sym typeface="+mn-ea"/>
                </a:rPr>
                <a:t>净利润同步连续增长</a:t>
              </a:r>
              <a:endParaRPr lang="zh-CN" altLang="en-US" sz="1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  <a:cs typeface="思源黑体 CN Heavy" panose="020B0A00000000000000" pitchFamily="34" charset="-122"/>
                <a:sym typeface="+mn-ea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6965" y="3236595"/>
            <a:ext cx="2878455" cy="533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6965" y="4025265"/>
            <a:ext cx="2878455" cy="9239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236220" y="9969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思源黑体 CN Heavy" panose="020B0A00000000000000" pitchFamily="34" charset="-122"/>
                <a:sym typeface="+mn-ea"/>
              </a:rPr>
              <a:t>     </a:t>
            </a:r>
            <a:r>
              <a:rPr lang="zh-CN" altLang="en-US" sz="2800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思源黑体 CN Heavy" panose="020B0A00000000000000" pitchFamily="34" charset="-122"/>
                <a:sym typeface="+mn-ea"/>
              </a:rPr>
              <a:t>想要做一个大牛股必须学会应用预测大数据功能</a:t>
            </a:r>
            <a:endParaRPr lang="zh-CN" altLang="en-US" sz="28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847808" y="1744442"/>
            <a:ext cx="8177961" cy="828914"/>
            <a:chOff x="3767" y="2027"/>
            <a:chExt cx="14689" cy="1395"/>
          </a:xfrm>
        </p:grpSpPr>
        <p:sp>
          <p:nvSpPr>
            <p:cNvPr id="6" name="文本框 5"/>
            <p:cNvSpPr txBox="1"/>
            <p:nvPr>
              <p:custDataLst>
                <p:tags r:id="rId1"/>
              </p:custDataLst>
            </p:nvPr>
          </p:nvSpPr>
          <p:spPr>
            <a:xfrm>
              <a:off x="3767" y="2544"/>
              <a:ext cx="6568" cy="878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l"/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双</a:t>
              </a:r>
              <a:r>
                <a:rPr lang="en-US" altLang="zh-CN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B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双紫牛</a:t>
              </a:r>
              <a:r>
                <a:rPr lang="en-US" altLang="zh-CN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=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底部抬高双</a:t>
              </a:r>
              <a:r>
                <a:rPr lang="en-US" altLang="zh-CN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B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牛</a:t>
              </a:r>
              <a:r>
                <a:rPr lang="en-US" altLang="zh-CN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+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滚动净利润</a:t>
              </a:r>
              <a:r>
                <a:rPr lang="en-US" altLang="zh-CN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2-5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季度递增</a:t>
              </a:r>
              <a:r>
                <a:rPr lang="en-US" altLang="zh-CN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+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主力动向紫色</a:t>
              </a:r>
              <a:endParaRPr lang="zh-CN" altLang="en-US" sz="1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  <a:cs typeface="思源黑体 CN Heavy" panose="020B0A00000000000000" pitchFamily="34" charset="-122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2"/>
              </p:custDataLst>
            </p:nvPr>
          </p:nvSpPr>
          <p:spPr>
            <a:xfrm>
              <a:off x="13691" y="2027"/>
              <a:ext cx="4765" cy="51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spAutoFit/>
              <a:scene3d>
                <a:camera prst="orthographicFront"/>
                <a:lightRig rig="threePt" dir="t"/>
              </a:scene3d>
            </a:bodyPr>
            <a:p>
              <a:pPr lvl="0" algn="l">
                <a:buClrTx/>
                <a:buSzTx/>
                <a:buFontTx/>
              </a:pP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  <a:sym typeface="+mn-ea"/>
                </a:rPr>
                <a:t>主线风口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  <a:sym typeface="+mn-ea"/>
                </a:rPr>
                <a:t>+高预测成功率</a:t>
              </a:r>
              <a:endParaRPr lang="zh-CN" altLang="en-US" sz="1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  <a:cs typeface="思源黑体 CN Heavy" panose="020B0A00000000000000" pitchFamily="34" charset="-122"/>
                <a:sym typeface="+mn-ea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3740"/>
            <a:ext cx="12192000" cy="589661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2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财务选股</a:t>
            </a:r>
            <a:r>
              <a:rPr lang="en-US" altLang="zh-CN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-</a:t>
            </a:r>
            <a:r>
              <a:rPr lang="zh-CN" altLang="en-US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基本面分析</a:t>
            </a:r>
            <a:endParaRPr lang="zh-CN" altLang="en-US" sz="66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  <a:p>
            <a:pPr algn="l"/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9.xml><?xml version="1.0" encoding="utf-8"?>
<p:tagLst xmlns:p="http://schemas.openxmlformats.org/presentationml/2006/main">
  <p:tag name="COMMONDATA" val="eyJoZGlkIjoiNzcwN2EyNDZjZTA2ODVhZTc3ZDAzY2QyMDBhMDQyMzQifQ=="/>
  <p:tag name="KSO_WPP_MARK_KEY" val="7fb726d2-c86b-42c1-b34d-3bbbdc299f5d"/>
  <p:tag name="commondata" val="eyJoZGlkIjoiOWFhYzUwZWNmOTk3M2Y1MTI5MjBiOWM4Y2UyNjJjNzUifQ=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571</Words>
  <Application>WPS 演示</Application>
  <PresentationFormat>宽屏</PresentationFormat>
  <Paragraphs>85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Wingdings</vt:lpstr>
      <vt:lpstr>优设标题黑</vt:lpstr>
      <vt:lpstr>黑体</vt:lpstr>
      <vt:lpstr>微软雅黑 Light</vt:lpstr>
      <vt:lpstr>思源黑体 CN Normal</vt:lpstr>
      <vt:lpstr>思源黑体 CN Medium</vt:lpstr>
      <vt:lpstr>思源黑体 CN Light</vt:lpstr>
      <vt:lpstr>思源黑体 CN Heavy</vt:lpstr>
      <vt:lpstr>思源黑体 CN Regular</vt:lpstr>
      <vt:lpstr>Impact</vt:lpstr>
      <vt:lpstr>Arial Unicode MS</vt:lpstr>
      <vt:lpstr>等线 Light</vt:lpstr>
      <vt:lpstr>等线</vt:lpstr>
      <vt:lpstr>Calibri</vt:lpstr>
      <vt:lpstr>Office 主题​​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FOR</cp:lastModifiedBy>
  <cp:revision>297</cp:revision>
  <dcterms:created xsi:type="dcterms:W3CDTF">2019-06-19T02:08:00Z</dcterms:created>
  <dcterms:modified xsi:type="dcterms:W3CDTF">2024-05-21T09:37:31Z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E50C925A3E394E05BC1E7910BD469731_13</vt:lpwstr>
  </property>
</Properties>
</file>