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783" r:id="rId5"/>
    <p:sldId id="801" r:id="rId6"/>
    <p:sldId id="802" r:id="rId7"/>
    <p:sldId id="803" r:id="rId8"/>
    <p:sldId id="804" r:id="rId9"/>
    <p:sldId id="805" r:id="rId10"/>
    <p:sldId id="806" r:id="rId11"/>
    <p:sldId id="807" r:id="rId12"/>
    <p:sldId id="800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59"/>
        <p:guide pos="3840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30860" y="639127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</a:t>
            </a:r>
            <a:endParaRPr lang="en-US" altLang="zh-CN" sz="1200" b="0" i="0" dirty="0">
              <a:solidFill>
                <a:schemeClr val="bg1">
                  <a:lumMod val="50000"/>
                </a:schemeClr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478280"/>
            <a:ext cx="76676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8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强势涨停跟风</a:t>
            </a:r>
            <a:endParaRPr lang="zh-CN" altLang="en-US" sz="8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1956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5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21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516755"/>
            <a:ext cx="117392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平均股价正式回到牛线之内，个股不再强者恒强；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、平均股价接下来大概率出</a:t>
            </a:r>
            <a:r>
              <a:rPr lang="en-US" altLang="zh-CN" sz="2000" b="1">
                <a:solidFill>
                  <a:srgbClr val="C00000"/>
                </a:solidFill>
              </a:rPr>
              <a:t>S</a:t>
            </a:r>
            <a:r>
              <a:rPr lang="zh-CN" altLang="en-US" sz="2000" b="1">
                <a:solidFill>
                  <a:srgbClr val="C00000"/>
                </a:solidFill>
              </a:rPr>
              <a:t>点（今天盘中出现过）；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捕捞季节昨天就有顶背离的迹像，今天早上更明显；</a:t>
            </a:r>
            <a:endParaRPr 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4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流动资金翻红，市场正式进入区间震荡。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总论：注意前期热点，特别是高位个股，【郁金香的故事】每年都在讲，听的人不同罢了。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16305"/>
            <a:ext cx="5145405" cy="33629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155" y="916305"/>
            <a:ext cx="5152390" cy="21621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580" y="3268345"/>
            <a:ext cx="5180965" cy="19913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793115"/>
            <a:ext cx="10784205" cy="58299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23580" y="963930"/>
            <a:ext cx="309308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1.</a:t>
            </a:r>
            <a:r>
              <a:rPr lang="zh-CN">
                <a:highlight>
                  <a:srgbClr val="FFFF00"/>
                </a:highlight>
              </a:rPr>
              <a:t>领涨股涨停类型选择</a:t>
            </a:r>
            <a:r>
              <a:rPr lang="en-US" altLang="zh-CN">
                <a:highlight>
                  <a:srgbClr val="FFFF00"/>
                </a:highlight>
              </a:rPr>
              <a:t> </a:t>
            </a:r>
            <a:endParaRPr lang="en-US" altLang="zh-CN"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362950" y="3525520"/>
            <a:ext cx="305371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2.</a:t>
            </a:r>
            <a:r>
              <a:rPr lang="zh-CN">
                <a:highlight>
                  <a:srgbClr val="FFFF00"/>
                </a:highlight>
              </a:rPr>
              <a:t>跟风股条件类型选择</a:t>
            </a:r>
            <a:endParaRPr lang="zh-CN"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5" y="906145"/>
            <a:ext cx="1305560" cy="1010920"/>
          </a:xfrm>
          <a:prstGeom prst="rect">
            <a:avLst/>
          </a:prstGeom>
        </p:spPr>
      </p:pic>
      <p:pic>
        <p:nvPicPr>
          <p:cNvPr id="4" name="图片 3" descr="指引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0425" y="1595120"/>
            <a:ext cx="691515" cy="6915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497580" y="1960880"/>
            <a:ext cx="1737360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3.</a:t>
            </a:r>
            <a:r>
              <a:rPr lang="zh-CN" altLang="en-US">
                <a:highlight>
                  <a:srgbClr val="FFFF00"/>
                </a:highlight>
              </a:rPr>
              <a:t>领涨股</a:t>
            </a:r>
            <a:r>
              <a:rPr lang="en-US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497580" y="3926205"/>
            <a:ext cx="227393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4.</a:t>
            </a:r>
            <a:r>
              <a:rPr lang="zh-CN" altLang="en-US">
                <a:highlight>
                  <a:srgbClr val="FFFF00"/>
                </a:highlight>
              </a:rPr>
              <a:t>跟风股</a:t>
            </a:r>
            <a:r>
              <a:rPr lang="en-US" altLang="zh-CN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连板股带跟风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" y="916940"/>
            <a:ext cx="11971655" cy="5529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历史案例讲解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806450"/>
            <a:ext cx="9419590" cy="5579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本周符合的个股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47360" y="2829560"/>
            <a:ext cx="1097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无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95" y="1800225"/>
            <a:ext cx="4943475" cy="32575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16270" y="1010920"/>
            <a:ext cx="5351780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资金管理：如何分配资金，安全为主</a:t>
            </a:r>
            <a:endParaRPr lang="zh-CN" sz="2000" b="1">
              <a:solidFill>
                <a:srgbClr val="C00000"/>
              </a:solidFill>
            </a:endParaRPr>
          </a:p>
          <a:p>
            <a:endParaRPr lang="zh-CN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、大盘分析：不同环境采用仓位，方法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选股条件：只做符合自己条件的个股</a:t>
            </a:r>
            <a:endParaRPr lang="zh-CN" sz="2000" b="1">
              <a:solidFill>
                <a:srgbClr val="C00000"/>
              </a:solidFill>
            </a:endParaRPr>
          </a:p>
          <a:p>
            <a:endParaRPr lang="zh-CN" altLang="zh-CN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4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买卖规则：买入有依据，卖出有理由</a:t>
            </a:r>
            <a:endParaRPr lang="zh-CN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5</a:t>
            </a:r>
            <a:r>
              <a:rPr lang="zh-CN" altLang="en-US" sz="2000" b="1">
                <a:solidFill>
                  <a:srgbClr val="C00000"/>
                </a:solidFill>
              </a:rPr>
              <a:t>、复盘总结：是否有执行规则，结果如何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endParaRPr lang="en-US" altLang="zh-CN" sz="2000" b="1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70" y="4417060"/>
            <a:ext cx="6193155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70" y="5324475"/>
            <a:ext cx="2740025" cy="4629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社群1920x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898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WPS 演示</Application>
  <PresentationFormat>宽屏</PresentationFormat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KSOFDDF4E7ED</vt:lpstr>
      <vt:lpstr>ksdb</vt:lpstr>
      <vt:lpstr>KSOF954951BB</vt:lpstr>
      <vt:lpstr>Arial Unicode MS</vt:lpstr>
      <vt:lpstr>Calibri</vt:lpstr>
      <vt:lpstr>思源黑体 CN Light</vt:lpstr>
      <vt:lpstr>思源黑体 CN Medium</vt:lpstr>
      <vt:lpstr>思源黑体 CN Normal</vt:lpstr>
      <vt:lpstr>KSOF618801C0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605</cp:revision>
  <dcterms:created xsi:type="dcterms:W3CDTF">2019-06-19T02:08:00Z</dcterms:created>
  <dcterms:modified xsi:type="dcterms:W3CDTF">2026-05-21T11:36:53Z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2DDFABF7C3B54CA8B6CA8207641CF730_13</vt:lpwstr>
  </property>
</Properties>
</file>