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4024" r:id="rId8"/>
    <p:sldId id="4067" r:id="rId9"/>
    <p:sldId id="2169" r:id="rId10"/>
    <p:sldId id="4049" r:id="rId11"/>
    <p:sldId id="4062" r:id="rId12"/>
    <p:sldId id="4070" r:id="rId13"/>
    <p:sldId id="1591" r:id="rId14"/>
    <p:sldId id="4069" r:id="rId15"/>
    <p:sldId id="4053" r:id="rId16"/>
    <p:sldId id="3657" r:id="rId17"/>
    <p:sldId id="3510" r:id="rId18"/>
    <p:sldId id="1932" r:id="rId19"/>
    <p:sldId id="3082" r:id="rId20"/>
    <p:sldId id="3565" r:id="rId21"/>
    <p:sldId id="615" r:id="rId22"/>
    <p:sldId id="2279" r:id="rId23"/>
    <p:sldId id="3690" r:id="rId24"/>
    <p:sldId id="3689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23B253"/>
    <a:srgbClr val="3422E2"/>
    <a:srgbClr val="F315F3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注意盘中拉旗杆重压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3967"/>
          <a:stretch>
            <a:fillRect/>
          </a:stretch>
        </p:blipFill>
        <p:spPr>
          <a:xfrm>
            <a:off x="199390" y="939800"/>
            <a:ext cx="5474970" cy="5164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190" y="939800"/>
            <a:ext cx="3094355" cy="3585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785" y="2940685"/>
            <a:ext cx="3834130" cy="3531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控盘强者恒强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70650" y="941705"/>
            <a:ext cx="5172075" cy="3000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619875" y="4264660"/>
            <a:ext cx="5224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市场进入</a:t>
            </a:r>
            <a:r>
              <a:rPr lang="zh-CN" altLang="en-US">
                <a:solidFill>
                  <a:srgbClr val="0029DA"/>
                </a:solidFill>
              </a:rPr>
              <a:t>缩量</a:t>
            </a:r>
            <a:r>
              <a:rPr lang="zh-CN" altLang="en-US"/>
              <a:t>节奏，</a:t>
            </a:r>
            <a:r>
              <a:rPr lang="zh-CN" altLang="en-US">
                <a:solidFill>
                  <a:srgbClr val="FF0000"/>
                </a:solidFill>
              </a:rPr>
              <a:t>银行</a:t>
            </a:r>
            <a:r>
              <a:rPr lang="zh-CN" altLang="en-US"/>
              <a:t>为代表的控盘股强者恒强</a:t>
            </a:r>
            <a:endParaRPr lang="zh-CN" altLang="en-US"/>
          </a:p>
          <a:p>
            <a:r>
              <a:rPr lang="zh-CN" altLang="en-US"/>
              <a:t>大多数个股在缩量市场背离阶段</a:t>
            </a:r>
            <a:r>
              <a:rPr lang="zh-CN" altLang="en-US">
                <a:solidFill>
                  <a:srgbClr val="0029DA"/>
                </a:solidFill>
              </a:rPr>
              <a:t>跑不赢银行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41613" t="5807" b="2627"/>
          <a:stretch>
            <a:fillRect/>
          </a:stretch>
        </p:blipFill>
        <p:spPr>
          <a:xfrm>
            <a:off x="168910" y="941705"/>
            <a:ext cx="6170295" cy="55740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聚焦控盘方向，减少无控盘错杀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" y="920115"/>
            <a:ext cx="6600190" cy="5483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90" y="978535"/>
            <a:ext cx="2886710" cy="3143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310" y="979170"/>
            <a:ext cx="3244215" cy="31419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分化加剧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2025.5.22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+2_17478753700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2_17478753632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455" y="755015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五月中下旬资金翻绿注意背离承压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缺量背景下控盘股更有容错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注意承压个股的分化去弱留强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指数：周线金叉末期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835660"/>
            <a:ext cx="6812280" cy="5718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r="33773"/>
          <a:stretch>
            <a:fillRect/>
          </a:stretch>
        </p:blipFill>
        <p:spPr>
          <a:xfrm>
            <a:off x="6604635" y="835660"/>
            <a:ext cx="5330825" cy="3846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64293"/>
          <a:stretch>
            <a:fillRect/>
          </a:stretch>
        </p:blipFill>
        <p:spPr>
          <a:xfrm>
            <a:off x="5843905" y="4682490"/>
            <a:ext cx="5253990" cy="1804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短期背离，注意分化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871220"/>
            <a:ext cx="8352790" cy="5538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558530" y="1589405"/>
            <a:ext cx="371729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/>
              <a:t>①</a:t>
            </a:r>
            <a:r>
              <a:rPr lang="zh-CN" altLang="en-US">
                <a:solidFill>
                  <a:srgbClr val="23B253"/>
                </a:solidFill>
              </a:rPr>
              <a:t>资金翻绿</a:t>
            </a:r>
            <a:r>
              <a:rPr lang="zh-CN" altLang="en-US"/>
              <a:t>（个股反弹承压增多）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②牛线上移（资金跟不上会</a:t>
            </a:r>
            <a:r>
              <a:rPr lang="zh-CN" altLang="en-US">
                <a:solidFill>
                  <a:srgbClr val="00B050"/>
                </a:solidFill>
              </a:rPr>
              <a:t>绿帽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黄色</a:t>
            </a:r>
            <a:r>
              <a:rPr lang="en-US" altLang="zh-CN">
                <a:solidFill>
                  <a:srgbClr val="FFC000"/>
                </a:solidFill>
              </a:rPr>
              <a:t>K</a:t>
            </a:r>
            <a:r>
              <a:rPr lang="zh-CN" altLang="en-US">
                <a:solidFill>
                  <a:srgbClr val="FFC000"/>
                </a:solidFill>
              </a:rPr>
              <a:t>线</a:t>
            </a:r>
            <a:r>
              <a:rPr lang="zh-CN" altLang="en-US"/>
              <a:t>（控盘股容错率较高）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645" y="3088005"/>
            <a:ext cx="3400425" cy="1104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当下市场的阶段和时间线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356"/>
          <a:stretch>
            <a:fillRect/>
          </a:stretch>
        </p:blipFill>
        <p:spPr>
          <a:xfrm>
            <a:off x="66040" y="1106805"/>
            <a:ext cx="6812915" cy="518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椭圆 4"/>
          <p:cNvSpPr/>
          <p:nvPr/>
        </p:nvSpPr>
        <p:spPr>
          <a:xfrm>
            <a:off x="1767840" y="2887980"/>
            <a:ext cx="2281555" cy="95059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951980" y="1242695"/>
            <a:ext cx="5123180" cy="4452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时间线：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en-US" altLang="zh-CN"/>
              <a:t>4</a:t>
            </a:r>
            <a:r>
              <a:rPr lang="zh-CN" altLang="en-US"/>
              <a:t>月初</a:t>
            </a:r>
            <a:r>
              <a:rPr lang="en-US" altLang="zh-CN"/>
              <a:t>  </a:t>
            </a:r>
            <a:r>
              <a:rPr lang="zh-CN" altLang="en-US">
                <a:solidFill>
                  <a:srgbClr val="0029DA"/>
                </a:solidFill>
              </a:rPr>
              <a:t>群体超跌</a:t>
            </a:r>
            <a:r>
              <a:rPr lang="zh-CN" altLang="en-US"/>
              <a:t>（贸易战）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月底（</a:t>
            </a:r>
            <a:r>
              <a:rPr lang="zh-CN" altLang="en-US">
                <a:solidFill>
                  <a:srgbClr val="F315F3"/>
                </a:solidFill>
              </a:rPr>
              <a:t>周线金叉潮，激进者开始买</a:t>
            </a:r>
            <a:r>
              <a:rPr lang="zh-CN" altLang="en-US"/>
              <a:t>）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月初（</a:t>
            </a:r>
            <a:r>
              <a:rPr lang="zh-CN" altLang="en-US">
                <a:solidFill>
                  <a:srgbClr val="FF0000"/>
                </a:solidFill>
              </a:rPr>
              <a:t>短线上攻</a:t>
            </a:r>
            <a:r>
              <a:rPr lang="zh-CN" altLang="en-US"/>
              <a:t>启动，中小盘股）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月中（指数补缺，个股分化）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月底（</a:t>
            </a:r>
            <a:r>
              <a:rPr lang="zh-CN" altLang="en-US">
                <a:solidFill>
                  <a:srgbClr val="3422E2"/>
                </a:solidFill>
              </a:rPr>
              <a:t>周线死叉潮</a:t>
            </a:r>
            <a:r>
              <a:rPr lang="zh-CN" altLang="en-US"/>
              <a:t>，释放调整）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a.</a:t>
            </a:r>
            <a:r>
              <a:rPr lang="zh-CN" altLang="en-US">
                <a:highlight>
                  <a:srgbClr val="FFFF00"/>
                </a:highlight>
              </a:rPr>
              <a:t>有控盘</a:t>
            </a:r>
            <a:r>
              <a:rPr lang="en-US" altLang="zh-CN"/>
              <a:t>+</a:t>
            </a:r>
            <a:r>
              <a:rPr lang="zh-CN" altLang="en-US"/>
              <a:t>大趋势好（控盘双突破）</a:t>
            </a:r>
            <a:endParaRPr lang="zh-CN" altLang="en-US"/>
          </a:p>
          <a:p>
            <a:r>
              <a:rPr lang="en-US" altLang="zh-CN"/>
              <a:t>b.</a:t>
            </a:r>
            <a:r>
              <a:rPr lang="zh-CN" altLang="en-US"/>
              <a:t>无控盘</a:t>
            </a:r>
            <a:r>
              <a:rPr lang="en-US" altLang="zh-CN"/>
              <a:t>+</a:t>
            </a:r>
            <a:r>
              <a:rPr lang="zh-CN" altLang="en-US"/>
              <a:t>资金翻绿（牛线下移换）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月初：</a:t>
            </a:r>
            <a:r>
              <a:rPr lang="zh-CN" altLang="en-US">
                <a:solidFill>
                  <a:srgbClr val="0029DA"/>
                </a:solidFill>
              </a:rPr>
              <a:t>周线死叉</a:t>
            </a:r>
            <a:r>
              <a:rPr lang="zh-CN" altLang="en-US"/>
              <a:t>区域，部分率先突破的</a:t>
            </a:r>
            <a:r>
              <a:rPr lang="zh-CN" altLang="en-US">
                <a:solidFill>
                  <a:srgbClr val="F315F3"/>
                </a:solidFill>
              </a:rPr>
              <a:t>老鸭头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19" name="右大括号 18"/>
          <p:cNvSpPr/>
          <p:nvPr/>
        </p:nvSpPr>
        <p:spPr>
          <a:xfrm>
            <a:off x="10711815" y="2359025"/>
            <a:ext cx="537210" cy="52895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249025" y="2439035"/>
            <a:ext cx="677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买股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" name="右大括号 20"/>
          <p:cNvSpPr/>
          <p:nvPr/>
        </p:nvSpPr>
        <p:spPr>
          <a:xfrm>
            <a:off x="10447020" y="3178810"/>
            <a:ext cx="380365" cy="5207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869295" y="3244850"/>
            <a:ext cx="110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去弱留强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右大括号 22"/>
          <p:cNvSpPr/>
          <p:nvPr/>
        </p:nvSpPr>
        <p:spPr>
          <a:xfrm>
            <a:off x="10546080" y="4093845"/>
            <a:ext cx="471170" cy="4298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1201400" y="3893820"/>
            <a:ext cx="873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控盘</a:t>
            </a:r>
            <a:endParaRPr lang="zh-CN" altLang="en-US" sz="1600" b="1">
              <a:solidFill>
                <a:srgbClr val="FF0000"/>
              </a:solidFill>
            </a:endParaRPr>
          </a:p>
          <a:p>
            <a:r>
              <a:rPr lang="zh-CN" altLang="en-US" sz="1600" b="1">
                <a:solidFill>
                  <a:srgbClr val="FF0000"/>
                </a:solidFill>
              </a:rPr>
              <a:t>权重</a:t>
            </a:r>
            <a:endParaRPr lang="zh-CN" altLang="en-US" sz="1600" b="1">
              <a:solidFill>
                <a:srgbClr val="FF0000"/>
              </a:solidFill>
            </a:endParaRPr>
          </a:p>
          <a:p>
            <a:r>
              <a:rPr lang="zh-CN" altLang="en-US" sz="1600" b="1">
                <a:solidFill>
                  <a:srgbClr val="FF0000"/>
                </a:solidFill>
              </a:rPr>
              <a:t>慢节奏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51980" y="3178175"/>
            <a:ext cx="5142865" cy="154559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个股的分歧表现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" y="904875"/>
            <a:ext cx="5837555" cy="3547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903095" y="4549775"/>
            <a:ext cx="1431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大盘到压力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6236970" y="904875"/>
            <a:ext cx="5488305" cy="4702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6827520" y="29254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个股资金翻绿的反抽（控盘容错率）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个股的分化表现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" y="941705"/>
            <a:ext cx="4839970" cy="4204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92405" y="5206365"/>
            <a:ext cx="3263265" cy="1066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665" y="1492885"/>
            <a:ext cx="3053715" cy="3586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3825240" y="5206365"/>
            <a:ext cx="2489200" cy="822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6"/>
          <a:srcRect l="22110" t="4570" r="169" b="28319"/>
          <a:stretch>
            <a:fillRect/>
          </a:stretch>
        </p:blipFill>
        <p:spPr>
          <a:xfrm>
            <a:off x="6555740" y="3328670"/>
            <a:ext cx="5446395" cy="3185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145" y="781685"/>
            <a:ext cx="3388995" cy="2711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2435" y="1492885"/>
            <a:ext cx="2869565" cy="10864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WPS 演示</Application>
  <PresentationFormat>宽屏</PresentationFormat>
  <Paragraphs>139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921</cp:revision>
  <dcterms:created xsi:type="dcterms:W3CDTF">2019-06-19T02:08:00Z</dcterms:created>
  <dcterms:modified xsi:type="dcterms:W3CDTF">2025-05-22T09:10:14Z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