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743" r:id="rId3"/>
    <p:sldId id="267" r:id="rId4"/>
    <p:sldId id="329" r:id="rId5"/>
    <p:sldId id="334" r:id="rId6"/>
    <p:sldId id="748" r:id="rId7"/>
    <p:sldId id="744" r:id="rId8"/>
    <p:sldId id="746" r:id="rId9"/>
    <p:sldId id="749" r:id="rId10"/>
    <p:sldId id="750" r:id="rId11"/>
    <p:sldId id="745" r:id="rId12"/>
    <p:sldId id="751" r:id="rId13"/>
    <p:sldId id="747" r:id="rId14"/>
    <p:sldId id="752" r:id="rId15"/>
    <p:sldId id="753" r:id="rId16"/>
    <p:sldId id="740" r:id="rId17"/>
    <p:sldId id="754" r:id="rId18"/>
    <p:sldId id="755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7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160"/>
        <p:guide pos="3840"/>
        <p:guide pos="47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50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资深投顾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：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陈俊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号：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A1120619070007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6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33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7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8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9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0.xml"/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1531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陈</a:t>
            </a:r>
            <a:r>
              <a:rPr lang="en-US" altLang="zh-CN" sz="26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26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俊</a:t>
            </a:r>
            <a:endParaRPr lang="zh-CN" altLang="en-US" sz="26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A1120619070007</a:t>
            </a:r>
            <a:endParaRPr lang="en-US" altLang="zh-CN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06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毕业于西北工业大学，股海沉浮多年。擅长波浪形态，机构分析，资金推动论，结合唯信号论，把握确定性波段。深度研究资金博弈理论，以价格体现市场一切信息为核心，帮助用户建立适合自己的投资模型！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1980" y="1681480"/>
            <a:ext cx="76676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标题</a:t>
            </a:r>
            <a:endParaRPr lang="zh-CN" sz="60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6" name="图片 5" descr="曲线 1_16939687048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135" y="591820"/>
            <a:ext cx="3594735" cy="6278880"/>
          </a:xfrm>
          <a:prstGeom prst="rect">
            <a:avLst/>
          </a:prstGeom>
        </p:spPr>
      </p:pic>
      <p:pic>
        <p:nvPicPr>
          <p:cNvPr id="7" name="图片 6" descr="13 拷贝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熊线裁判</a:t>
            </a:r>
            <a:endParaRPr lang="en-US" alt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104775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超强三买三卖</a:t>
            </a:r>
            <a:endParaRPr lang="zh-CN" sz="32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31975" y="862330"/>
            <a:ext cx="9629775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chemeClr val="tx1"/>
                </a:solidFill>
              </a:rPr>
              <a:t>左侧一买：仓位建议</a:t>
            </a:r>
            <a:r>
              <a:rPr lang="en-US" altLang="zh-CN" b="1">
                <a:solidFill>
                  <a:schemeClr val="tx1"/>
                </a:solidFill>
              </a:rPr>
              <a:t>-1</a:t>
            </a:r>
            <a:endParaRPr lang="zh-CN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           </a:t>
            </a:r>
            <a:r>
              <a:rPr lang="zh-CN" altLang="en-US" b="1">
                <a:solidFill>
                  <a:schemeClr val="tx1"/>
                </a:solidFill>
              </a:rPr>
              <a:t>回踩熊线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或上行五日线回踩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要求：</a:t>
            </a:r>
            <a:r>
              <a:rPr lang="en-US" altLang="zh-CN" b="1">
                <a:solidFill>
                  <a:schemeClr val="tx1"/>
                </a:solidFill>
              </a:rPr>
              <a:t>1</a:t>
            </a:r>
            <a:r>
              <a:rPr lang="zh-CN" altLang="en-US" b="1">
                <a:solidFill>
                  <a:schemeClr val="tx1"/>
                </a:solidFill>
              </a:rPr>
              <a:t>，短线上攻持续向上</a:t>
            </a:r>
            <a:r>
              <a:rPr lang="en-US" altLang="zh-CN" b="1">
                <a:solidFill>
                  <a:schemeClr val="tx1"/>
                </a:solidFill>
              </a:rPr>
              <a:t> 2</a:t>
            </a:r>
            <a:r>
              <a:rPr lang="zh-CN" altLang="en-US" b="1">
                <a:solidFill>
                  <a:schemeClr val="tx1"/>
                </a:solidFill>
              </a:rPr>
              <a:t>，大盘，板块流动资金红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           </a:t>
            </a:r>
            <a:r>
              <a:rPr lang="zh-CN" altLang="en-US" b="1">
                <a:solidFill>
                  <a:schemeClr val="tx1"/>
                </a:solidFill>
              </a:rPr>
              <a:t>否则仅适用极少主题龙头。市场弱势的时候，请慎用左侧模式</a:t>
            </a:r>
            <a:endParaRPr lang="zh-CN" altLang="en-US" b="1">
              <a:solidFill>
                <a:schemeClr val="tx1"/>
              </a:solidFill>
            </a:endParaRPr>
          </a:p>
          <a:p>
            <a:endParaRPr lang="en-US" altLang="zh-CN" b="1">
              <a:solidFill>
                <a:schemeClr val="tx1"/>
              </a:solidFill>
            </a:endParaRPr>
          </a:p>
          <a:p>
            <a:r>
              <a:rPr lang="zh-CN" b="1">
                <a:solidFill>
                  <a:schemeClr val="tx1"/>
                </a:solidFill>
              </a:rPr>
              <a:t>右侧二买：仓位建议</a:t>
            </a:r>
            <a:r>
              <a:rPr lang="en-US" altLang="zh-CN" b="1">
                <a:solidFill>
                  <a:schemeClr val="tx1"/>
                </a:solidFill>
              </a:rPr>
              <a:t>-1</a:t>
            </a:r>
            <a:endParaRPr lang="zh-CN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            </a:t>
            </a:r>
            <a:r>
              <a:rPr lang="zh-CN" altLang="en-US" b="1">
                <a:solidFill>
                  <a:schemeClr val="tx1"/>
                </a:solidFill>
              </a:rPr>
              <a:t>大单异动（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分时主力博弈红色大单占比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5%, 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日线指标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紫色大单异动</a:t>
            </a:r>
            <a:r>
              <a:rPr lang="zh-CN" altLang="en-US" b="1">
                <a:solidFill>
                  <a:schemeClr val="tx1"/>
                </a:solidFill>
              </a:rPr>
              <a:t>）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要求：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日线</a:t>
            </a:r>
            <a:r>
              <a:rPr lang="en-US" altLang="zh-CN" b="1">
                <a:solidFill>
                  <a:schemeClr val="tx1"/>
                </a:solidFill>
              </a:rPr>
              <a:t>-</a:t>
            </a:r>
            <a:r>
              <a:rPr lang="zh-CN" altLang="en-US" b="1">
                <a:solidFill>
                  <a:schemeClr val="tx1"/>
                </a:solidFill>
              </a:rPr>
              <a:t>调整区间，红肥绿瘦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上涨放量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 </a:t>
            </a:r>
            <a:r>
              <a:rPr lang="en-US" altLang="zh-CN" b="1">
                <a:solidFill>
                  <a:schemeClr val="tx1"/>
                </a:solidFill>
              </a:rPr>
              <a:t>            </a:t>
            </a:r>
            <a:r>
              <a:rPr lang="zh-CN" altLang="en-US" b="1">
                <a:solidFill>
                  <a:schemeClr val="tx1"/>
                </a:solidFill>
              </a:rPr>
              <a:t>分时：</a:t>
            </a:r>
            <a:r>
              <a:rPr lang="en-US" altLang="zh-CN" b="1">
                <a:solidFill>
                  <a:schemeClr val="tx1"/>
                </a:solidFill>
              </a:rPr>
              <a:t> 10:30 </a:t>
            </a:r>
            <a:r>
              <a:rPr lang="zh-CN" altLang="en-US" b="1">
                <a:solidFill>
                  <a:schemeClr val="tx1"/>
                </a:solidFill>
              </a:rPr>
              <a:t>前，上涨分时，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由红色大单主买推动</a:t>
            </a:r>
            <a:r>
              <a:rPr lang="en-US" altLang="zh-CN" b="1">
                <a:solidFill>
                  <a:schemeClr val="tx1"/>
                </a:solidFill>
              </a:rPr>
              <a:t>500-1000</a:t>
            </a:r>
            <a:r>
              <a:rPr lang="zh-CN" altLang="en-US" b="1">
                <a:solidFill>
                  <a:schemeClr val="tx1"/>
                </a:solidFill>
              </a:rPr>
              <a:t>万。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 </a:t>
            </a:r>
            <a:r>
              <a:rPr lang="en-US" altLang="zh-CN" b="1">
                <a:solidFill>
                  <a:schemeClr val="tx1"/>
                </a:solidFill>
              </a:rPr>
              <a:t>                     </a:t>
            </a:r>
            <a:r>
              <a:rPr lang="zh-CN" altLang="en-US" b="1">
                <a:solidFill>
                  <a:schemeClr val="tx1"/>
                </a:solidFill>
              </a:rPr>
              <a:t>资金博弈：绿色小单向下</a:t>
            </a:r>
            <a:endParaRPr lang="en-US" altLang="zh-CN" b="1">
              <a:solidFill>
                <a:schemeClr val="tx1"/>
              </a:solidFill>
            </a:endParaRPr>
          </a:p>
          <a:p>
            <a:endParaRPr lang="en-US" altLang="zh-CN" b="1">
              <a:solidFill>
                <a:schemeClr val="tx1"/>
              </a:solidFill>
            </a:endParaRPr>
          </a:p>
          <a:p>
            <a:r>
              <a:rPr lang="zh-CN" b="1">
                <a:solidFill>
                  <a:schemeClr val="tx1"/>
                </a:solidFill>
              </a:rPr>
              <a:t>右侧三买共振：仓位建议</a:t>
            </a:r>
            <a:r>
              <a:rPr lang="en-US" altLang="zh-CN" b="1">
                <a:solidFill>
                  <a:schemeClr val="tx1"/>
                </a:solidFill>
              </a:rPr>
              <a:t>3-5</a:t>
            </a:r>
            <a:endParaRPr lang="zh-CN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          </a:t>
            </a:r>
            <a:r>
              <a:rPr lang="zh-CN" altLang="en-US" b="1">
                <a:solidFill>
                  <a:schemeClr val="tx1"/>
                </a:solidFill>
              </a:rPr>
              <a:t>主买大单扫货</a:t>
            </a:r>
            <a:r>
              <a:rPr lang="en-US" altLang="zh-CN" b="1">
                <a:solidFill>
                  <a:schemeClr val="tx1"/>
                </a:solidFill>
              </a:rPr>
              <a:t>+</a:t>
            </a:r>
            <a:r>
              <a:rPr lang="zh-CN" altLang="en-US" b="1">
                <a:solidFill>
                  <a:schemeClr val="tx1"/>
                </a:solidFill>
              </a:rPr>
              <a:t>金叉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          </a:t>
            </a:r>
            <a:r>
              <a:rPr lang="zh-CN" altLang="en-US" b="1">
                <a:solidFill>
                  <a:schemeClr val="tx1"/>
                </a:solidFill>
              </a:rPr>
              <a:t>主买大单扫货</a:t>
            </a:r>
            <a:r>
              <a:rPr lang="en-US" altLang="zh-CN" b="1">
                <a:solidFill>
                  <a:schemeClr val="tx1"/>
                </a:solidFill>
              </a:rPr>
              <a:t>+</a:t>
            </a:r>
            <a:r>
              <a:rPr lang="zh-CN" altLang="en-US" b="1">
                <a:solidFill>
                  <a:schemeClr val="tx1"/>
                </a:solidFill>
              </a:rPr>
              <a:t>熊线上移</a:t>
            </a:r>
            <a:r>
              <a:rPr lang="en-US" altLang="zh-CN" b="1">
                <a:solidFill>
                  <a:schemeClr val="tx1"/>
                </a:solidFill>
              </a:rPr>
              <a:t>(</a:t>
            </a:r>
            <a:r>
              <a:rPr lang="zh-CN" altLang="en-US" b="1">
                <a:solidFill>
                  <a:schemeClr val="tx1"/>
                </a:solidFill>
              </a:rPr>
              <a:t>可预判</a:t>
            </a:r>
            <a:r>
              <a:rPr lang="en-US" altLang="zh-CN" b="1">
                <a:solidFill>
                  <a:schemeClr val="tx1"/>
                </a:solidFill>
              </a:rPr>
              <a:t>)</a:t>
            </a:r>
            <a:endParaRPr lang="en-US" altLang="zh-CN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          </a:t>
            </a:r>
            <a:r>
              <a:rPr lang="zh-CN" altLang="en-US" b="1">
                <a:solidFill>
                  <a:schemeClr val="tx1"/>
                </a:solidFill>
              </a:rPr>
              <a:t>主买大单扫货</a:t>
            </a:r>
            <a:r>
              <a:rPr lang="en-US" altLang="zh-CN" b="1">
                <a:solidFill>
                  <a:schemeClr val="tx1"/>
                </a:solidFill>
              </a:rPr>
              <a:t>+</a:t>
            </a:r>
            <a:r>
              <a:rPr lang="zh-CN" altLang="en-US" b="1">
                <a:solidFill>
                  <a:schemeClr val="tx1"/>
                </a:solidFill>
              </a:rPr>
              <a:t>水手变紫或持续紫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（优选平台突破，周线金叉，量价齐升，高量柱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高于启动涨停量柱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）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  <a:p>
            <a:endParaRPr lang="en-US" altLang="zh-CN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要求：涨停棱镜</a:t>
            </a:r>
            <a:r>
              <a:rPr lang="en-US" altLang="zh-CN" b="1">
                <a:solidFill>
                  <a:schemeClr val="tx1"/>
                </a:solidFill>
              </a:rPr>
              <a:t>10</a:t>
            </a:r>
            <a:r>
              <a:rPr lang="zh-CN" altLang="en-US" b="1">
                <a:solidFill>
                  <a:schemeClr val="tx1"/>
                </a:solidFill>
              </a:rPr>
              <a:t>日热点前五</a:t>
            </a:r>
            <a:r>
              <a:rPr lang="en-US" altLang="zh-CN" b="1">
                <a:solidFill>
                  <a:schemeClr val="tx1"/>
                </a:solidFill>
              </a:rPr>
              <a:t>  </a:t>
            </a:r>
            <a:r>
              <a:rPr lang="zh-CN" altLang="en-US" b="1">
                <a:solidFill>
                  <a:schemeClr val="tx1"/>
                </a:solidFill>
              </a:rPr>
              <a:t>或</a:t>
            </a:r>
            <a:r>
              <a:rPr lang="en-US" altLang="zh-CN" b="1">
                <a:solidFill>
                  <a:schemeClr val="tx1"/>
                </a:solidFill>
              </a:rPr>
              <a:t>   </a:t>
            </a:r>
            <a:r>
              <a:rPr lang="zh-CN" altLang="en-US" b="1">
                <a:solidFill>
                  <a:schemeClr val="tx1"/>
                </a:solidFill>
              </a:rPr>
              <a:t>趋势龙头榜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重点提示仓位配比建议</a:t>
            </a:r>
            <a:r>
              <a:rPr lang="en-US" altLang="zh-CN" b="1">
                <a:solidFill>
                  <a:schemeClr val="tx1"/>
                </a:solidFill>
              </a:rPr>
              <a:t>—— 1:1:3-5</a:t>
            </a:r>
            <a:endParaRPr lang="en-US" altLang="zh-CN" b="1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104775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超强三买三卖</a:t>
            </a:r>
            <a:endParaRPr lang="zh-CN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56740" y="1257935"/>
            <a:ext cx="9387840" cy="4488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/>
                </a:solidFill>
              </a:rPr>
              <a:t>一卖：</a:t>
            </a:r>
            <a:endParaRPr lang="zh-CN" altLang="en-US" b="1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/>
                </a:solidFill>
              </a:rPr>
              <a:t>熊线走平，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捕捞季节还未死叉。仓位：</a:t>
            </a:r>
            <a:r>
              <a:rPr lang="en-US" altLang="zh-CN" b="1">
                <a:solidFill>
                  <a:schemeClr val="tx1"/>
                </a:solidFill>
              </a:rPr>
              <a:t>1/3</a:t>
            </a:r>
            <a:r>
              <a:rPr lang="zh-CN" altLang="en-US" b="1">
                <a:solidFill>
                  <a:schemeClr val="tx1"/>
                </a:solidFill>
              </a:rPr>
              <a:t>卖法。属于预警卖法。</a:t>
            </a:r>
            <a:endParaRPr lang="zh-CN" altLang="en-US" b="1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b="1">
                <a:solidFill>
                  <a:schemeClr val="tx1"/>
                </a:solidFill>
                <a:sym typeface="+mn-ea"/>
              </a:rPr>
              <a:t>PS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：</a:t>
            </a:r>
            <a:r>
              <a:rPr lang="zh-CN" altLang="en-US" b="1">
                <a:solidFill>
                  <a:schemeClr val="tx1"/>
                </a:solidFill>
              </a:rPr>
              <a:t>学会及时减仓。制造成本优势</a:t>
            </a:r>
            <a:endParaRPr lang="zh-CN" altLang="en-US" b="1">
              <a:solidFill>
                <a:schemeClr val="tx1"/>
              </a:solidFill>
            </a:endParaRPr>
          </a:p>
          <a:p>
            <a:endParaRPr lang="zh-CN" altLang="en-US" b="1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/>
                </a:solidFill>
              </a:rPr>
              <a:t>二卖：</a:t>
            </a:r>
            <a:endParaRPr lang="zh-CN" altLang="en-US" b="1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/>
                </a:solidFill>
              </a:rPr>
              <a:t>熊线走平</a:t>
            </a:r>
            <a:r>
              <a:rPr lang="en-US" altLang="zh-CN" b="1">
                <a:solidFill>
                  <a:schemeClr val="tx1"/>
                </a:solidFill>
              </a:rPr>
              <a:t>+</a:t>
            </a:r>
            <a:r>
              <a:rPr lang="zh-CN" altLang="en-US" b="1">
                <a:solidFill>
                  <a:schemeClr val="tx1"/>
                </a:solidFill>
              </a:rPr>
              <a:t>死叉，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必卖信号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卖错也卖</a:t>
            </a:r>
            <a:r>
              <a:rPr lang="en-US" altLang="zh-CN" b="1">
                <a:solidFill>
                  <a:schemeClr val="tx1"/>
                </a:solidFill>
              </a:rPr>
              <a:t>  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仓位：</a:t>
            </a:r>
            <a:r>
              <a:rPr lang="en-US" altLang="zh-CN" b="1">
                <a:solidFill>
                  <a:schemeClr val="tx1"/>
                </a:solidFill>
              </a:rPr>
              <a:t>1/2—— 2/3  </a:t>
            </a:r>
            <a:r>
              <a:rPr lang="zh-CN" altLang="en-US" b="1">
                <a:solidFill>
                  <a:schemeClr val="tx1"/>
                </a:solidFill>
              </a:rPr>
              <a:t>保利润</a:t>
            </a:r>
            <a:endParaRPr lang="zh-CN" altLang="en-US" b="1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b="1">
                <a:solidFill>
                  <a:schemeClr val="tx1"/>
                </a:solidFill>
              </a:rPr>
              <a:t>PS</a:t>
            </a:r>
            <a:r>
              <a:rPr lang="zh-CN" altLang="en-US" b="1">
                <a:solidFill>
                  <a:schemeClr val="tx1"/>
                </a:solidFill>
              </a:rPr>
              <a:t>：不纠结个人盘感，技术，消息等内容，世事无常，按照规执行，有规则就有安全感。</a:t>
            </a:r>
            <a:endParaRPr lang="zh-CN" altLang="en-US" b="1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/>
                </a:solidFill>
              </a:rPr>
              <a:t>存在卖丢可能，但底仓依旧，让利润飞即可，减少持仓压力！</a:t>
            </a:r>
            <a:endParaRPr lang="zh-CN" altLang="en-US" b="1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/>
                </a:solidFill>
              </a:rPr>
              <a:t>（热门主题，再次出现二买或三买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可再次操作）</a:t>
            </a:r>
            <a:endParaRPr lang="zh-CN" altLang="en-US" b="1">
              <a:solidFill>
                <a:schemeClr val="tx1"/>
              </a:solidFill>
            </a:endParaRPr>
          </a:p>
          <a:p>
            <a:endParaRPr lang="en-US" altLang="zh-CN" b="1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b="1">
                <a:solidFill>
                  <a:schemeClr val="tx1"/>
                </a:solidFill>
              </a:rPr>
              <a:t>三卖：</a:t>
            </a:r>
            <a:endParaRPr lang="zh-CN" altLang="en-US" b="1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b="1">
                <a:solidFill>
                  <a:schemeClr val="tx1"/>
                </a:solidFill>
              </a:rPr>
              <a:t>跌破熊线，全部清仓</a:t>
            </a:r>
            <a:r>
              <a:rPr lang="en-US" altLang="zh-CN" b="1">
                <a:solidFill>
                  <a:schemeClr val="tx1"/>
                </a:solidFill>
              </a:rPr>
              <a:t>   </a:t>
            </a:r>
            <a:endParaRPr lang="en-US" altLang="zh-CN" b="1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PS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：</a:t>
            </a:r>
            <a:r>
              <a:rPr lang="zh-CN" altLang="en-US" b="1">
                <a:solidFill>
                  <a:schemeClr val="tx1"/>
                </a:solidFill>
              </a:rPr>
              <a:t>热门主题，拉升斜度小于</a:t>
            </a:r>
            <a:r>
              <a:rPr lang="en-US" altLang="zh-CN" b="1">
                <a:solidFill>
                  <a:schemeClr val="tx1"/>
                </a:solidFill>
              </a:rPr>
              <a:t> 45</a:t>
            </a:r>
            <a:r>
              <a:rPr lang="zh-CN" altLang="en-US" b="1">
                <a:solidFill>
                  <a:schemeClr val="tx1"/>
                </a:solidFill>
              </a:rPr>
              <a:t>°，不是连续一字板，可以考虑</a:t>
            </a:r>
            <a:r>
              <a:rPr lang="en-US" altLang="zh-CN" b="1">
                <a:solidFill>
                  <a:schemeClr val="tx1"/>
                </a:solidFill>
              </a:rPr>
              <a:t>100</a:t>
            </a:r>
            <a:r>
              <a:rPr lang="zh-CN" altLang="en-US" b="1">
                <a:solidFill>
                  <a:schemeClr val="tx1"/>
                </a:solidFill>
              </a:rPr>
              <a:t>股观察周线回档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104775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超强三买三卖</a:t>
            </a:r>
            <a:endParaRPr 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4485" y="1228725"/>
            <a:ext cx="9057005" cy="48609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104775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超强三买三卖</a:t>
            </a:r>
            <a:endParaRPr lang="zh-CN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730" y="1106170"/>
            <a:ext cx="5591810" cy="40544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06170"/>
            <a:ext cx="5723255" cy="40538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212975" y="5298440"/>
            <a:ext cx="78803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超强短线，熊线跌破，趋势结束</a:t>
            </a:r>
            <a:endParaRPr lang="zh-CN" altLang="en-US"/>
          </a:p>
          <a:p>
            <a:pPr algn="ctr"/>
            <a:r>
              <a:rPr lang="zh-CN" altLang="en-US"/>
              <a:t>正常中线，跌破智能辅助线，趋势结束</a:t>
            </a:r>
            <a:endParaRPr lang="zh-CN" altLang="en-US"/>
          </a:p>
          <a:p>
            <a:pPr algn="ctr"/>
            <a:endParaRPr lang="zh-CN" altLang="en-US"/>
          </a:p>
          <a:p>
            <a:pPr algn="ctr"/>
            <a:r>
              <a:rPr lang="zh-CN" altLang="en-US"/>
              <a:t>注意区分，熊线低于智能辅助线的情况，属于渐变走势下的非强势模型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猎手_17484970534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_17484970582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市场行情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趋势龙头</a:t>
            </a:r>
            <a:endParaRPr lang="zh-CN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熊线裁判</a:t>
            </a:r>
            <a:endParaRPr lang="zh-CN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275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市场行情</a:t>
            </a:r>
            <a:endParaRPr lang="en-US" alt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104775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大盘分析</a:t>
            </a:r>
            <a:endParaRPr 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5095" y="1031240"/>
            <a:ext cx="9516110" cy="44532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214120" y="5633085"/>
            <a:ext cx="10220325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1</a:t>
            </a:r>
            <a:r>
              <a:rPr lang="zh-CN" altLang="en-US"/>
              <a:t>，牛熊线规则</a:t>
            </a:r>
            <a:r>
              <a:rPr lang="en-US" altLang="zh-CN"/>
              <a:t> </a:t>
            </a:r>
            <a:r>
              <a:rPr lang="zh-CN" altLang="en-US"/>
              <a:t>：突破</a:t>
            </a:r>
            <a:r>
              <a:rPr lang="en-US" altLang="zh-CN"/>
              <a:t>16.66</a:t>
            </a:r>
            <a:r>
              <a:rPr lang="zh-CN" altLang="en-US"/>
              <a:t>前，熊线持续走平。</a:t>
            </a:r>
            <a:r>
              <a:rPr lang="en-US" altLang="zh-CN"/>
              <a:t> </a:t>
            </a:r>
            <a:r>
              <a:rPr lang="zh-CN"/>
              <a:t>明天牛线上移到</a:t>
            </a:r>
            <a:r>
              <a:rPr lang="en-US" altLang="zh-CN"/>
              <a:t>6</a:t>
            </a:r>
            <a:r>
              <a:rPr lang="zh-CN" altLang="en-US"/>
              <a:t>月</a:t>
            </a:r>
            <a:r>
              <a:rPr lang="en-US" altLang="zh-CN"/>
              <a:t>5</a:t>
            </a:r>
            <a:r>
              <a:rPr lang="zh-CN" altLang="en-US"/>
              <a:t>日，标准提升至</a:t>
            </a:r>
            <a:r>
              <a:rPr lang="en-US" altLang="zh-CN"/>
              <a:t>16.28</a:t>
            </a:r>
            <a:endParaRPr lang="en-US" altLang="zh-CN"/>
          </a:p>
          <a:p>
            <a:pPr>
              <a:lnSpc>
                <a:spcPct val="110000"/>
              </a:lnSpc>
            </a:pPr>
            <a:r>
              <a:rPr lang="en-US" altLang="zh-CN"/>
              <a:t>2</a:t>
            </a:r>
            <a:r>
              <a:rPr lang="zh-CN" altLang="en-US"/>
              <a:t>，中线上攻：底部上升，个股进入建仓阶段，寻找新入主力，优选控盘突破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en-US" altLang="zh-CN"/>
              <a:t>3</a:t>
            </a:r>
            <a:r>
              <a:rPr lang="zh-CN" altLang="en-US"/>
              <a:t>，流动资金注意补量翻红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104775"/>
            <a:ext cx="4879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畅想主升三浪之子二浪</a:t>
            </a:r>
            <a:endParaRPr lang="zh-CN" sz="32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2875" y="951865"/>
            <a:ext cx="9841865" cy="48374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412875" y="5935345"/>
            <a:ext cx="9918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主升三浪之一浪拉升</a:t>
            </a:r>
            <a:r>
              <a:rPr lang="en-US" altLang="zh-CN"/>
              <a:t>3040-3417</a:t>
            </a:r>
            <a:r>
              <a:rPr lang="zh-CN" altLang="en-US"/>
              <a:t>（</a:t>
            </a:r>
            <a:r>
              <a:rPr lang="en-US" altLang="zh-CN"/>
              <a:t>25</a:t>
            </a:r>
            <a:r>
              <a:rPr lang="zh-CN" altLang="en-US"/>
              <a:t>个交易日）</a:t>
            </a:r>
            <a:endParaRPr lang="zh-CN" altLang="en-US"/>
          </a:p>
          <a:p>
            <a:r>
              <a:rPr lang="zh-CN" altLang="en-US"/>
              <a:t>二浪调整</a:t>
            </a:r>
            <a:r>
              <a:rPr lang="en-US" altLang="zh-CN"/>
              <a:t> 11</a:t>
            </a:r>
            <a:r>
              <a:rPr lang="zh-CN" altLang="en-US"/>
              <a:t>个交易日</a:t>
            </a:r>
            <a:r>
              <a:rPr lang="en-US" altLang="zh-CN"/>
              <a:t> </a:t>
            </a:r>
            <a:r>
              <a:rPr lang="zh-CN" altLang="en-US"/>
              <a:t>且趋势不破，处于上升过程中，等待流动资金持续补量下的熊线上移</a:t>
            </a:r>
            <a:r>
              <a:rPr lang="en-US" altLang="zh-CN"/>
              <a:t>—— 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趋势龙头</a:t>
            </a:r>
            <a:endParaRPr lang="en-US" alt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104775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趋势龙头</a:t>
            </a:r>
            <a:endParaRPr lang="zh-CN" sz="32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9205" y="985520"/>
            <a:ext cx="9787255" cy="475869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280" y="5095875"/>
            <a:ext cx="6000750" cy="13995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530" y="1029970"/>
            <a:ext cx="10158730" cy="497395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4614545" y="104775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趋势龙头</a:t>
            </a:r>
            <a:endParaRPr 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" y="2892425"/>
            <a:ext cx="3810000" cy="1828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545" y="4721225"/>
            <a:ext cx="6000750" cy="13995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104775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趋势龙头</a:t>
            </a:r>
            <a:endParaRPr lang="zh-CN" sz="3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30930" y="1721485"/>
            <a:ext cx="492950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/>
              <a:t>核心：</a:t>
            </a:r>
            <a:endParaRPr lang="zh-CN" altLang="en-US" sz="2400"/>
          </a:p>
          <a:p>
            <a:pPr algn="ctr"/>
            <a:endParaRPr lang="en-US" altLang="zh-CN" sz="2400"/>
          </a:p>
          <a:p>
            <a:pPr algn="ctr"/>
            <a:r>
              <a:rPr lang="en-US" altLang="zh-CN" sz="2400"/>
              <a:t>1</a:t>
            </a:r>
            <a:r>
              <a:rPr lang="zh-CN" altLang="en-US" sz="2400"/>
              <a:t>、</a:t>
            </a:r>
            <a:r>
              <a:rPr lang="zh-CN" altLang="en-US" sz="2400">
                <a:sym typeface="+mn-ea"/>
              </a:rPr>
              <a:t>趋势（</a:t>
            </a:r>
            <a:r>
              <a:rPr lang="en-US" altLang="zh-CN" sz="2400">
                <a:sym typeface="+mn-ea"/>
              </a:rPr>
              <a:t> </a:t>
            </a:r>
            <a:r>
              <a:rPr lang="zh-CN" altLang="en-US" sz="2400">
                <a:sym typeface="+mn-ea"/>
              </a:rPr>
              <a:t>看牛熊线</a:t>
            </a:r>
            <a:r>
              <a:rPr lang="zh-CN" altLang="en-US" sz="2400">
                <a:sym typeface="+mn-ea"/>
              </a:rPr>
              <a:t>）</a:t>
            </a:r>
            <a:endParaRPr lang="zh-CN" altLang="en-US" sz="2400"/>
          </a:p>
          <a:p>
            <a:pPr algn="ctr"/>
            <a:endParaRPr lang="en-US" altLang="zh-CN" sz="2400"/>
          </a:p>
          <a:p>
            <a:pPr algn="ctr"/>
            <a:r>
              <a:rPr lang="en-US" altLang="zh-CN" sz="2400"/>
              <a:t>2</a:t>
            </a:r>
            <a:r>
              <a:rPr lang="zh-CN" altLang="en-US" sz="2400"/>
              <a:t>、</a:t>
            </a:r>
            <a:r>
              <a:rPr lang="zh-CN" altLang="en-US" sz="2400">
                <a:sym typeface="+mn-ea"/>
              </a:rPr>
              <a:t>股性（水手突破）</a:t>
            </a:r>
            <a:endParaRPr lang="zh-CN" altLang="en-US" sz="2400"/>
          </a:p>
          <a:p>
            <a:pPr algn="ctr"/>
            <a:endParaRPr lang="zh-CN" altLang="en-US" sz="2400"/>
          </a:p>
          <a:p>
            <a:pPr algn="ctr"/>
            <a:r>
              <a:rPr lang="en-US" altLang="zh-CN" sz="2400"/>
              <a:t>3</a:t>
            </a:r>
            <a:r>
              <a:rPr lang="zh-CN" altLang="en-US" sz="2400"/>
              <a:t>、</a:t>
            </a:r>
            <a:r>
              <a:rPr lang="zh-CN" altLang="en-US" sz="2400">
                <a:sym typeface="+mn-ea"/>
              </a:rPr>
              <a:t>资金（主力动向）</a:t>
            </a:r>
            <a:endParaRPr lang="zh-CN" altLang="en-US" sz="2400"/>
          </a:p>
          <a:p>
            <a:pPr algn="ctr"/>
            <a:endParaRPr lang="zh-CN" altLang="en-US" sz="2400"/>
          </a:p>
          <a:p>
            <a:pPr algn="ctr"/>
            <a:r>
              <a:rPr lang="en-US" altLang="zh-CN" sz="2400"/>
              <a:t>4</a:t>
            </a:r>
            <a:r>
              <a:rPr lang="zh-CN" altLang="en-US" sz="2400"/>
              <a:t>、热点（热门主题）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COMMONDATA" val="eyJoZGlkIjoiOGE4MmM3N2M1Njg0N2RlMTM3NDgxNjk5YmFiZDMxNTIifQ=="/>
  <p:tag name="KSO_WPP_MARK_KEY" val="257877f6-fe8c-4c47-ab4c-274c99a6a791"/>
  <p:tag name="commondata" val="eyJoZGlkIjoiNmFkOTM4YTBmYzkwNDBjOWYzNjBlMTAzZTIxNjcwNGEifQ==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1148</Words>
  <Application>WPS 演示</Application>
  <PresentationFormat>宽屏</PresentationFormat>
  <Paragraphs>104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DIN Black</vt:lpstr>
      <vt:lpstr>Segoe Print</vt:lpstr>
      <vt:lpstr>Noto Sans S Chinese Medium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548</cp:revision>
  <dcterms:created xsi:type="dcterms:W3CDTF">2019-06-19T02:08:00Z</dcterms:created>
  <dcterms:modified xsi:type="dcterms:W3CDTF">2025-05-29T09:17:52Z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2DDFABF7C3B54CA8B6CA8207641CF730_13</vt:lpwstr>
  </property>
</Properties>
</file>