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1015" r:id="rId2"/>
    <p:sldId id="317" r:id="rId3"/>
    <p:sldId id="266" r:id="rId4"/>
    <p:sldId id="339" r:id="rId5"/>
    <p:sldId id="1016" r:id="rId6"/>
    <p:sldId id="1011" r:id="rId7"/>
    <p:sldId id="1009" r:id="rId8"/>
    <p:sldId id="1008" r:id="rId9"/>
    <p:sldId id="1012" r:id="rId10"/>
    <p:sldId id="586" r:id="rId11"/>
    <p:sldId id="576" r:id="rId12"/>
    <p:sldId id="1013" r:id="rId13"/>
    <p:sldId id="1014" r:id="rId14"/>
    <p:sldId id="1018" r:id="rId15"/>
    <p:sldId id="1017" r:id="rId16"/>
    <p:sldId id="1019" r:id="rId17"/>
    <p:sldId id="1020" r:id="rId18"/>
    <p:sldId id="1021" r:id="rId19"/>
    <p:sldId id="338" r:id="rId20"/>
    <p:sldId id="271" r:id="rId21"/>
    <p:sldId id="1037" r:id="rId22"/>
    <p:sldId id="341" r:id="rId23"/>
    <p:sldId id="34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97D5127-8A4F-4D43-8A34-D81A0AE35A56}">
          <p14:sldIdLst>
            <p14:sldId id="1015"/>
            <p14:sldId id="317"/>
            <p14:sldId id="266"/>
          </p14:sldIdLst>
        </p14:section>
        <p14:section name="1" id="{F4B758DD-D653-473D-9A4F-ED8FF328C8AF}">
          <p14:sldIdLst>
            <p14:sldId id="339"/>
            <p14:sldId id="1016"/>
            <p14:sldId id="1011"/>
            <p14:sldId id="1009"/>
            <p14:sldId id="1008"/>
          </p14:sldIdLst>
        </p14:section>
        <p14:section name="2" id="{73022734-09E2-4C89-B50E-248E7572098D}">
          <p14:sldIdLst>
            <p14:sldId id="1012"/>
            <p14:sldId id="586"/>
            <p14:sldId id="576"/>
          </p14:sldIdLst>
        </p14:section>
        <p14:section name="3" id="{43645ECC-2A77-4807-9D0C-D684764B28D4}">
          <p14:sldIdLst>
            <p14:sldId id="1013"/>
            <p14:sldId id="1014"/>
            <p14:sldId id="1018"/>
            <p14:sldId id="1017"/>
            <p14:sldId id="1019"/>
          </p14:sldIdLst>
        </p14:section>
        <p14:section name="4" id="{5FAC650C-C413-4435-B842-3FAE1DDE8EC4}">
          <p14:sldIdLst>
            <p14:sldId id="1020"/>
            <p14:sldId id="1021"/>
            <p14:sldId id="338"/>
            <p14:sldId id="271"/>
            <p14:sldId id="1037"/>
            <p14:sldId id="341"/>
            <p14:sldId id="34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14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9.jpe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\\192.168.10.39\素材\营销策划\7.课程\炒股进阶班课程项目\2023年6-7月（第六期）\1920_1080-10.31_1685538781961.png1920_1080-10.31_168553878196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经传多赢投资顾问：张明科</a:t>
            </a: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 dirty="0">
                <a:solidFill>
                  <a:schemeClr val="bg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9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17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93801" y="1858493"/>
            <a:ext cx="5567262" cy="313158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0939" y="1858493"/>
            <a:ext cx="5584028" cy="314101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2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1727200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572721" y="5284237"/>
            <a:ext cx="2900464" cy="48037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2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-15800"/>
            <a:ext cx="5248274" cy="622300"/>
          </a:xfrm>
        </p:spPr>
        <p:txBody>
          <a:bodyPr>
            <a:no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36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新开活动总海报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 descr="总海报108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6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CATALOGUE</a:t>
            </a: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1039906" y="3139898"/>
            <a:ext cx="10112188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4524600" y="2671445"/>
            <a:ext cx="684530" cy="197485"/>
            <a:chOff x="4345305" y="2671445"/>
            <a:chExt cx="684530" cy="197485"/>
          </a:xfrm>
        </p:grpSpPr>
        <p:sp>
          <p:nvSpPr>
            <p:cNvPr id="11" name="等腰三角形 10"/>
            <p:cNvSpPr/>
            <p:nvPr userDrawn="1"/>
          </p:nvSpPr>
          <p:spPr>
            <a:xfrm rot="5400000">
              <a:off x="4345305" y="2675890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11"/>
            <p:cNvSpPr/>
            <p:nvPr userDrawn="1"/>
          </p:nvSpPr>
          <p:spPr>
            <a:xfrm rot="5400000">
              <a:off x="4592320" y="267144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/>
            <p:cNvSpPr/>
            <p:nvPr userDrawn="1"/>
          </p:nvSpPr>
          <p:spPr>
            <a:xfrm rot="5400000">
              <a:off x="4843780" y="2682875"/>
              <a:ext cx="186055" cy="18605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5" name="直接连接符 14"/>
          <p:cNvCxnSpPr/>
          <p:nvPr userDrawn="1"/>
        </p:nvCxnSpPr>
        <p:spPr>
          <a:xfrm>
            <a:off x="1947863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2170112" y="3139898"/>
            <a:ext cx="7851776" cy="1041400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zh-CN" altLang="en-US" sz="6600" u="none" strike="noStrike" kern="1200" cap="none" spc="15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zh-CN" altLang="en-US" dirty="0"/>
              <a:t>节标题</a:t>
            </a: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78510" y="2071370"/>
            <a:ext cx="385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05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由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经传多赢服务总监：张明科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风险提示:观点基于软件数据和理论模型分析，仅供参考，不构成投资建议，股市有风险，投资需谨慎。</a:t>
            </a: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2023/6/1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61669" y="-7988709"/>
            <a:ext cx="12425720" cy="22835419"/>
            <a:chOff x="-161669" y="-7492181"/>
            <a:chExt cx="12425720" cy="22835419"/>
          </a:xfrm>
        </p:grpSpPr>
        <p:grpSp>
          <p:nvGrpSpPr>
            <p:cNvPr id="8" name="组合 7"/>
            <p:cNvGrpSpPr/>
            <p:nvPr userDrawn="1"/>
          </p:nvGrpSpPr>
          <p:grpSpPr>
            <a:xfrm>
              <a:off x="-161669" y="-7492181"/>
              <a:ext cx="12425720" cy="1887793"/>
              <a:chOff x="-206477" y="-7492181"/>
              <a:chExt cx="12425720" cy="1887793"/>
            </a:xfrm>
          </p:grpSpPr>
          <p:sp>
            <p:nvSpPr>
              <p:cNvPr id="12" name="椭圆 11"/>
              <p:cNvSpPr/>
              <p:nvPr userDrawn="1"/>
            </p:nvSpPr>
            <p:spPr>
              <a:xfrm>
                <a:off x="-206477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 userDrawn="1"/>
            </p:nvSpPr>
            <p:spPr>
              <a:xfrm>
                <a:off x="10331450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 userDrawn="1"/>
          </p:nvGrpSpPr>
          <p:grpSpPr>
            <a:xfrm>
              <a:off x="-161669" y="13455445"/>
              <a:ext cx="12425720" cy="1887793"/>
              <a:chOff x="-206477" y="-7492181"/>
              <a:chExt cx="12425720" cy="1887793"/>
            </a:xfrm>
          </p:grpSpPr>
          <p:sp>
            <p:nvSpPr>
              <p:cNvPr id="10" name="椭圆 9"/>
              <p:cNvSpPr/>
              <p:nvPr userDrawn="1"/>
            </p:nvSpPr>
            <p:spPr>
              <a:xfrm>
                <a:off x="-206477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 userDrawn="1"/>
            </p:nvSpPr>
            <p:spPr>
              <a:xfrm>
                <a:off x="10331450" y="-7492181"/>
                <a:ext cx="1887793" cy="18877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62300" y="-15800"/>
            <a:ext cx="5867400" cy="622300"/>
          </a:xfrm>
        </p:spPr>
        <p:txBody>
          <a:bodyPr/>
          <a:lstStyle/>
          <a:p>
            <a:r>
              <a:rPr lang="zh-CN" altLang="en-US" dirty="0"/>
              <a:t>主力控盘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85900" y="5366247"/>
            <a:ext cx="9220200" cy="1012991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通过量价关系来推导</a:t>
            </a:r>
            <a:r>
              <a:rPr lang="zh-CN" altLang="en-US" sz="2400" b="1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主力对筹码的锁仓程度，</a:t>
            </a:r>
            <a:endParaRPr lang="en-US" altLang="zh-CN" sz="2400" b="1" dirty="0">
              <a:solidFill>
                <a:srgbClr val="B345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从而判断主力对股价的控制力度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t="5806" b="8083"/>
          <a:stretch>
            <a:fillRect/>
          </a:stretch>
        </p:blipFill>
        <p:spPr>
          <a:xfrm>
            <a:off x="2747058" y="1270144"/>
            <a:ext cx="6697884" cy="3604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矩形 14"/>
          <p:cNvSpPr/>
          <p:nvPr/>
        </p:nvSpPr>
        <p:spPr>
          <a:xfrm>
            <a:off x="1993900" y="2809439"/>
            <a:ext cx="5839460" cy="1388109"/>
          </a:xfrm>
          <a:prstGeom prst="rect">
            <a:avLst/>
          </a:prstGeom>
          <a:solidFill>
            <a:srgbClr val="C0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27" name="矩形 26"/>
          <p:cNvSpPr/>
          <p:nvPr/>
        </p:nvSpPr>
        <p:spPr>
          <a:xfrm>
            <a:off x="1993900" y="4239617"/>
            <a:ext cx="5839460" cy="548481"/>
          </a:xfrm>
          <a:prstGeom prst="rect">
            <a:avLst/>
          </a:prstGeom>
          <a:solidFill>
            <a:srgbClr val="00AB27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28" name="组合 27"/>
          <p:cNvGrpSpPr/>
          <p:nvPr/>
        </p:nvGrpSpPr>
        <p:grpSpPr>
          <a:xfrm>
            <a:off x="2148804" y="3008153"/>
            <a:ext cx="4718870" cy="978520"/>
            <a:chOff x="3212219" y="3241954"/>
            <a:chExt cx="3716154" cy="977599"/>
          </a:xfrm>
        </p:grpSpPr>
        <p:sp>
          <p:nvSpPr>
            <p:cNvPr id="31" name="矩形: 圆角 30"/>
            <p:cNvSpPr/>
            <p:nvPr/>
          </p:nvSpPr>
          <p:spPr>
            <a:xfrm>
              <a:off x="3212219" y="3241954"/>
              <a:ext cx="3716154" cy="977599"/>
            </a:xfrm>
            <a:prstGeom prst="roundRect">
              <a:avLst>
                <a:gd name="adj" fmla="val 1468"/>
              </a:avLst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3" name="文本占位符 2"/>
            <p:cNvSpPr txBox="1"/>
            <p:nvPr/>
          </p:nvSpPr>
          <p:spPr>
            <a:xfrm>
              <a:off x="3253887" y="3342466"/>
              <a:ext cx="3516276" cy="77657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红柱</a:t>
              </a:r>
              <a:r>
                <a:rPr lang="en-US" altLang="zh-CN" sz="1400" dirty="0">
                  <a:solidFill>
                    <a:schemeClr val="bg1"/>
                  </a:solidFill>
                </a:rPr>
                <a:t>-</a:t>
              </a:r>
              <a:r>
                <a:rPr lang="zh-CN" altLang="en-US" sz="1400" dirty="0">
                  <a:solidFill>
                    <a:schemeClr val="bg1"/>
                  </a:solidFill>
                </a:rPr>
                <a:t>高控盘</a:t>
              </a:r>
              <a:r>
                <a:rPr lang="en-US" altLang="zh-CN" sz="1400" dirty="0">
                  <a:solidFill>
                    <a:schemeClr val="bg1"/>
                  </a:solidFill>
                </a:rPr>
                <a:t>(</a:t>
              </a:r>
              <a:r>
                <a:rPr lang="zh-CN" altLang="en-US" sz="1400" dirty="0">
                  <a:solidFill>
                    <a:schemeClr val="bg1"/>
                  </a:solidFill>
                </a:rPr>
                <a:t>≥</a:t>
              </a:r>
              <a:r>
                <a:rPr lang="en-US" altLang="zh-CN" sz="1400" dirty="0">
                  <a:solidFill>
                    <a:schemeClr val="bg1"/>
                  </a:solidFill>
                </a:rPr>
                <a:t>100</a:t>
              </a:r>
              <a:r>
                <a:rPr lang="zh-CN" altLang="en-US" sz="1400" dirty="0">
                  <a:solidFill>
                    <a:schemeClr val="bg1"/>
                  </a:solidFill>
                </a:rPr>
                <a:t>）</a:t>
              </a:r>
              <a:endParaRPr lang="en-US" altLang="zh-CN" sz="14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筹码足量，可较轻松收集及发放筹码，影响股价涨跌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091653" y="4275747"/>
            <a:ext cx="3896811" cy="469748"/>
            <a:chOff x="3146736" y="3226955"/>
            <a:chExt cx="3716155" cy="977599"/>
          </a:xfrm>
        </p:grpSpPr>
        <p:sp>
          <p:nvSpPr>
            <p:cNvPr id="35" name="矩形: 圆角 34"/>
            <p:cNvSpPr/>
            <p:nvPr/>
          </p:nvSpPr>
          <p:spPr>
            <a:xfrm>
              <a:off x="3146736" y="3226955"/>
              <a:ext cx="3716155" cy="977599"/>
            </a:xfrm>
            <a:prstGeom prst="roundRect">
              <a:avLst>
                <a:gd name="adj" fmla="val 1468"/>
              </a:avLst>
            </a:prstGeom>
            <a:solidFill>
              <a:srgbClr val="C00000">
                <a:alpha val="44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36" name="文本占位符 2"/>
            <p:cNvSpPr txBox="1"/>
            <p:nvPr/>
          </p:nvSpPr>
          <p:spPr>
            <a:xfrm>
              <a:off x="3251696" y="3382316"/>
              <a:ext cx="3506236" cy="69904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黄柱</a:t>
              </a:r>
              <a:r>
                <a:rPr lang="en-US" altLang="zh-CN" sz="1400" dirty="0">
                  <a:solidFill>
                    <a:schemeClr val="bg1"/>
                  </a:solidFill>
                </a:rPr>
                <a:t>-</a:t>
              </a:r>
              <a:r>
                <a:rPr lang="zh-CN" altLang="en-US" sz="1400" dirty="0">
                  <a:solidFill>
                    <a:schemeClr val="bg1"/>
                  </a:solidFill>
                </a:rPr>
                <a:t>新控盘（</a:t>
              </a:r>
              <a:r>
                <a:rPr lang="en-US" altLang="zh-CN" sz="1400" dirty="0">
                  <a:solidFill>
                    <a:schemeClr val="bg1"/>
                  </a:solidFill>
                </a:rPr>
                <a:t>0~100</a:t>
              </a:r>
              <a:r>
                <a:rPr lang="zh-CN" altLang="en-US" sz="1400" dirty="0">
                  <a:solidFill>
                    <a:schemeClr val="bg1"/>
                  </a:solidFill>
                </a:rPr>
                <a:t>）控筹力度一般</a:t>
              </a:r>
              <a:endParaRPr lang="en-US" altLang="zh-CN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882348" y="-15800"/>
            <a:ext cx="6427304" cy="622300"/>
          </a:xfrm>
        </p:spPr>
        <p:txBody>
          <a:bodyPr/>
          <a:lstStyle/>
          <a:p>
            <a:r>
              <a:rPr lang="zh-CN" altLang="en-US" dirty="0"/>
              <a:t>明晰主力运作全流程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6763" y="5890942"/>
            <a:ext cx="10658474" cy="1012991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通过主力控盘，挖掘机构资金从建仓到出货的漫长过程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850940" y="1402779"/>
            <a:ext cx="3574298" cy="4132200"/>
            <a:chOff x="3076850" y="3333683"/>
            <a:chExt cx="4056188" cy="977599"/>
          </a:xfrm>
        </p:grpSpPr>
        <p:sp>
          <p:nvSpPr>
            <p:cNvPr id="7" name="矩形: 圆角 6"/>
            <p:cNvSpPr/>
            <p:nvPr/>
          </p:nvSpPr>
          <p:spPr>
            <a:xfrm>
              <a:off x="3076850" y="3333683"/>
              <a:ext cx="4056188" cy="977599"/>
            </a:xfrm>
            <a:prstGeom prst="roundRect">
              <a:avLst>
                <a:gd name="adj" fmla="val 1468"/>
              </a:avLst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pitchFamily="34" charset="-122"/>
              </a:endParaRPr>
            </a:p>
          </p:txBody>
        </p:sp>
        <p:sp>
          <p:nvSpPr>
            <p:cNvPr id="8" name="文本占位符 2"/>
            <p:cNvSpPr txBox="1"/>
            <p:nvPr/>
          </p:nvSpPr>
          <p:spPr>
            <a:xfrm>
              <a:off x="3285749" y="3370091"/>
              <a:ext cx="3638390" cy="77657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3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lang="zh-CN" altLang="en-US" sz="18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zh-CN" altLang="en-US" b="1" dirty="0">
                  <a:solidFill>
                    <a:srgbClr val="FFFF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主力建仓：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新控盘起伏为主，低位吸筹；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342900" indent="-3429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zh-CN" altLang="en-US" b="1" dirty="0">
                  <a:solidFill>
                    <a:srgbClr val="FFFF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控盘洗筹：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初步控盘后，不断打压洗盘吸筹更多筹码，打压力度大，速度快；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342900" indent="-3429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zh-CN" altLang="en-US" b="1" dirty="0">
                  <a:solidFill>
                    <a:srgbClr val="FFFF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洗盘拉升：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收集足够多足以影响股价的筹码后，开始拉升，期间依然伴随洗盘；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  <a:p>
              <a:pPr marL="342900" indent="-342900" algn="just">
                <a:lnSpc>
                  <a:spcPct val="120000"/>
                </a:lnSpc>
                <a:buFont typeface="+mj-lt"/>
                <a:buAutoNum type="arabicPeriod"/>
              </a:pPr>
              <a:r>
                <a:rPr lang="zh-CN" altLang="en-US" b="1" dirty="0">
                  <a:solidFill>
                    <a:srgbClr val="FFFF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反弹出货：</a:t>
              </a:r>
              <a:r>
                <a:rPr lang="zh-CN" altLang="en-US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高位反弹，诱多出货。</a:t>
              </a:r>
              <a:endParaRPr lang="en-US" altLang="zh-CN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66763" y="1326590"/>
            <a:ext cx="6124755" cy="4208388"/>
            <a:chOff x="1514192" y="1746846"/>
            <a:chExt cx="5513128" cy="378813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4192" y="1746846"/>
              <a:ext cx="5513128" cy="378813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</p:pic>
        <p:sp>
          <p:nvSpPr>
            <p:cNvPr id="9" name="矩形 8"/>
            <p:cNvSpPr/>
            <p:nvPr/>
          </p:nvSpPr>
          <p:spPr>
            <a:xfrm>
              <a:off x="3663881" y="1746846"/>
              <a:ext cx="621774" cy="3788132"/>
            </a:xfrm>
            <a:prstGeom prst="rect">
              <a:avLst/>
            </a:prstGeom>
            <a:solidFill>
              <a:srgbClr val="C0000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192" y="1746846"/>
              <a:ext cx="2156331" cy="3788132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4286194" y="1746846"/>
              <a:ext cx="941126" cy="3788132"/>
            </a:xfrm>
            <a:prstGeom prst="rect">
              <a:avLst/>
            </a:prstGeom>
            <a:solidFill>
              <a:srgbClr val="C00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5227320" y="1746846"/>
              <a:ext cx="1800000" cy="3788132"/>
            </a:xfrm>
            <a:prstGeom prst="rect">
              <a:avLst/>
            </a:prstGeom>
            <a:solidFill>
              <a:srgbClr val="00AB27">
                <a:alpha val="1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" name="椭圆 3"/>
            <p:cNvSpPr/>
            <p:nvPr/>
          </p:nvSpPr>
          <p:spPr>
            <a:xfrm>
              <a:off x="1689310" y="3270969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3673995" y="2318262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4582187" y="1976061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5921429" y="3357563"/>
              <a:ext cx="349141" cy="34914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2125471" y="3270969"/>
              <a:ext cx="1141604" cy="384066"/>
            </a:xfrm>
            <a:prstGeom prst="roundRect">
              <a:avLst>
                <a:gd name="adj" fmla="val 146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建仓吸筹</a:t>
              </a: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3172995" y="2821470"/>
              <a:ext cx="1124732" cy="384066"/>
            </a:xfrm>
            <a:prstGeom prst="roundRect">
              <a:avLst>
                <a:gd name="adj" fmla="val 146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控盘洗筹</a:t>
              </a: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4294299" y="2362384"/>
              <a:ext cx="1105863" cy="384066"/>
            </a:xfrm>
            <a:prstGeom prst="roundRect">
              <a:avLst>
                <a:gd name="adj" fmla="val 146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洗盘拉升</a:t>
              </a:r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5507130" y="3778627"/>
              <a:ext cx="1177740" cy="384066"/>
            </a:xfrm>
            <a:prstGeom prst="roundRect">
              <a:avLst>
                <a:gd name="adj" fmla="val 146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/>
                <a:t>反弹出货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1480930" y="3139898"/>
            <a:ext cx="9230140" cy="1041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如何高效选主力控盘股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" b="17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8" b="8"/>
          <a:stretch>
            <a:fillRect/>
          </a:stretch>
        </p:blipFill>
        <p:spPr/>
      </p:pic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727200" y="5181392"/>
            <a:ext cx="2900464" cy="480378"/>
          </a:xfrm>
        </p:spPr>
        <p:txBody>
          <a:bodyPr>
            <a:normAutofit/>
          </a:bodyPr>
          <a:lstStyle/>
          <a:p>
            <a:r>
              <a:rPr lang="zh-CN" altLang="en-US" sz="1600" dirty="0"/>
              <a:t>控盘增加个股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/>
          </p:nvPr>
        </p:nvSpPr>
        <p:spPr>
          <a:xfrm>
            <a:off x="7572721" y="5181392"/>
            <a:ext cx="2900464" cy="480378"/>
          </a:xfrm>
        </p:spPr>
        <p:txBody>
          <a:bodyPr>
            <a:normAutofit/>
          </a:bodyPr>
          <a:lstStyle/>
          <a:p>
            <a:r>
              <a:rPr lang="zh-CN" altLang="en-US" sz="1600" dirty="0"/>
              <a:t>控盘增加行业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控盘的妙用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841500" y="1161463"/>
            <a:ext cx="8509000" cy="5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500"/>
              </a:spcBef>
            </a:pPr>
            <a:r>
              <a:rPr lang="zh-CN" altLang="en-US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控盘度增加，主力控筹越多，股价趋势稳中带强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182757" y="5860312"/>
            <a:ext cx="9826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注：控盘是资金指标，不能因控盘增加而随意买入、持仓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高效选控盘①</a:t>
            </a:r>
          </a:p>
          <a:p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442" y="1612061"/>
            <a:ext cx="3810158" cy="42377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7" b="17"/>
          <a:stretch>
            <a:fillRect/>
          </a:stretch>
        </p:blipFill>
        <p:spPr>
          <a:xfrm>
            <a:off x="393801" y="1629893"/>
            <a:ext cx="5567262" cy="3131585"/>
          </a:xfrm>
        </p:spPr>
      </p:pic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8" b="8"/>
          <a:stretch>
            <a:fillRect/>
          </a:stretch>
        </p:blipFill>
        <p:spPr>
          <a:xfrm>
            <a:off x="6230939" y="1629893"/>
            <a:ext cx="5584028" cy="3141014"/>
          </a:xfrm>
        </p:spPr>
      </p:pic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727200" y="5055637"/>
            <a:ext cx="2900464" cy="48037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个股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>
          <a:xfrm>
            <a:off x="7572721" y="5055637"/>
            <a:ext cx="2900464" cy="48037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板块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高效选控盘①</a:t>
            </a:r>
          </a:p>
        </p:txBody>
      </p:sp>
      <p:sp>
        <p:nvSpPr>
          <p:cNvPr id="13" name="文本占位符 6"/>
          <p:cNvSpPr txBox="1"/>
          <p:nvPr/>
        </p:nvSpPr>
        <p:spPr>
          <a:xfrm>
            <a:off x="1143000" y="5658498"/>
            <a:ext cx="9906000" cy="544401"/>
          </a:xfrm>
          <a:prstGeom prst="rect">
            <a:avLst/>
          </a:prstGeom>
          <a:ln>
            <a:noFill/>
          </a:ln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sz="2400" b="1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短线题材环境，有主力控盘增加，依然是选股加分项！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熟悉指标</a:t>
            </a:r>
            <a:r>
              <a:rPr lang="en-US" altLang="zh-CN" sz="2400" dirty="0"/>
              <a:t>+</a:t>
            </a:r>
            <a:r>
              <a:rPr lang="zh-CN" altLang="en-US" sz="2400" dirty="0"/>
              <a:t>工具，选控盘增加机会也不过</a:t>
            </a:r>
            <a:r>
              <a:rPr lang="en-US" altLang="zh-CN" sz="2400" dirty="0"/>
              <a:t>1</a:t>
            </a:r>
            <a:r>
              <a:rPr lang="zh-CN" altLang="en-US" sz="2400" dirty="0"/>
              <a:t>分钟而已</a:t>
            </a:r>
          </a:p>
        </p:txBody>
      </p:sp>
      <p:pic>
        <p:nvPicPr>
          <p:cNvPr id="10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02" b="202"/>
          <a:stretch>
            <a:fillRect/>
          </a:stretch>
        </p:blipFill>
        <p:spPr>
          <a:xfrm>
            <a:off x="3769070" y="1086636"/>
            <a:ext cx="7656168" cy="4289274"/>
          </a:xfrm>
        </p:spPr>
      </p:pic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高效选控盘②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833762"/>
            <a:ext cx="2876190" cy="3190476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控盘小结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控盘小结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341344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主力类型多，不要听到“有主力”就盲目进场；</a:t>
            </a:r>
            <a:endParaRPr lang="en-US" altLang="zh-CN" sz="2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机构主力资金量庞大，往往需要中线控筹布局，主力控盘可揭秘其控股流程；</a:t>
            </a:r>
            <a:endParaRPr lang="en-US" altLang="zh-CN" sz="2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新控盘「</a:t>
            </a:r>
            <a:r>
              <a:rPr lang="en-US" altLang="zh-CN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0~100</a:t>
            </a: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」，高控盘「＞</a:t>
            </a:r>
            <a:r>
              <a:rPr lang="en-US" altLang="zh-CN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100</a:t>
            </a: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」</a:t>
            </a:r>
            <a:r>
              <a:rPr lang="en-US" altLang="zh-CN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sz="24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优选控盘增加，是股价稳中带强的加分项。</a:t>
            </a:r>
            <a:endParaRPr lang="en-US" altLang="zh-CN" sz="2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24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6.1续费广告图.png6.1续费广告图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-317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76350" y="121539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追踪主力</a:t>
            </a:r>
          </a:p>
          <a:p>
            <a:pPr algn="ctr">
              <a:lnSpc>
                <a:spcPct val="90000"/>
              </a:lnSpc>
            </a:pPr>
            <a:r>
              <a:rPr lang="zh-CN" altLang="en-US" sz="7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识别庄家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8418462" y="749300"/>
            <a:ext cx="3202833" cy="52942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月总海报1080_16856005241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7905" y="1259205"/>
            <a:ext cx="75387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大数据时代</a:t>
            </a:r>
          </a:p>
          <a:p>
            <a:pPr algn="ctr">
              <a:lnSpc>
                <a:spcPct val="90000"/>
              </a:lnSpc>
            </a:pP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人手必备的高精尖L2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8418462" y="838200"/>
            <a:ext cx="3202833" cy="52942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张明科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:A1120619100001</a:t>
            </a: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7635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19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</a:t>
            </a:r>
            <a:r>
              <a:rPr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: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经传多赢投资顾问，从事金融研究、证券分析多年，对主力操盘行为有很强的认知，熟悉中小投资者的操作和心理特点，擅长用资金推动论和波段理论把握短线、中线个股。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29690" y="1339850"/>
            <a:ext cx="68453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大单埋伏进出</a:t>
            </a:r>
          </a:p>
          <a:p>
            <a:pPr algn="ctr">
              <a:lnSpc>
                <a:spcPct val="90000"/>
              </a:lnSpc>
            </a:pPr>
            <a:r>
              <a:rPr lang="zh-CN" altLang="en-US" sz="6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pitchFamily="34" charset="-122"/>
              </a:rPr>
              <a:t>个股行为无所遁形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" b="37"/>
          <a:stretch>
            <a:fillRect/>
          </a:stretch>
        </p:blipFill>
        <p:spPr>
          <a:xfrm>
            <a:off x="8418462" y="863600"/>
            <a:ext cx="3202833" cy="52942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1398276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2282831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3167386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5" y="405194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1181106"/>
            <a:ext cx="534035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我们跟的主力究竟是谁？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4086225" y="109792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0 1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86225" y="286449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086225" y="198120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86225" y="376936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pitchFamily="34" charset="-122"/>
                <a:cs typeface="Impact" panose="020B0806030902050204" charset="0"/>
              </a:rPr>
              <a:t>0 4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78705" y="2064391"/>
            <a:ext cx="534035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揭秘主力吸筹到出货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流程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cs typeface="思源黑体 CN Regular" panose="020B0500000000000000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947676"/>
            <a:ext cx="534035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如何高效选主力控盘股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878705" y="3852551"/>
            <a:ext cx="5340350" cy="816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sz="30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思源黑体 CN Regular" panose="020B0500000000000000" pitchFamily="34" charset="-122"/>
              </a:rPr>
              <a:t>控盘小结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主力有哪些分类？</a:t>
            </a:r>
          </a:p>
          <a:p>
            <a:pPr>
              <a:lnSpc>
                <a:spcPct val="100000"/>
              </a:lnSpc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471863" y="-41200"/>
            <a:ext cx="5248274" cy="622300"/>
          </a:xfrm>
        </p:spPr>
        <p:txBody>
          <a:bodyPr/>
          <a:lstStyle/>
          <a:p>
            <a:r>
              <a:rPr lang="zh-CN" altLang="en-US" dirty="0"/>
              <a:t>主力的类型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8518525" y="1850670"/>
            <a:ext cx="2906712" cy="1797877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主力：指可以大量买卖股票，以至于可以</a:t>
            </a:r>
            <a:r>
              <a:rPr lang="zh-CN" altLang="en-US" sz="2000" dirty="0">
                <a:solidFill>
                  <a:srgbClr val="C000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影响股价涨跌</a:t>
            </a:r>
            <a:r>
              <a:rPr lang="zh-CN" altLang="en-US" sz="2000" dirty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的投资者。</a:t>
            </a:r>
            <a:endParaRPr lang="en-US" altLang="zh-CN" sz="2000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8" name="PA-A000320141231D10PPSH-2300"/>
          <p:cNvSpPr/>
          <p:nvPr>
            <p:custDataLst>
              <p:tags r:id="rId1"/>
            </p:custDataLst>
          </p:nvPr>
        </p:nvSpPr>
        <p:spPr bwMode="auto">
          <a:xfrm rot="13500000" flipH="1">
            <a:off x="7592094" y="3207980"/>
            <a:ext cx="559000" cy="558068"/>
          </a:xfrm>
          <a:custGeom>
            <a:avLst/>
            <a:gdLst>
              <a:gd name="T0" fmla="*/ 242193133 w 3749"/>
              <a:gd name="T1" fmla="*/ 965095507 h 3748"/>
              <a:gd name="T2" fmla="*/ 242193133 w 3749"/>
              <a:gd name="T3" fmla="*/ 723564240 h 3748"/>
              <a:gd name="T4" fmla="*/ 484128133 w 3749"/>
              <a:gd name="T5" fmla="*/ 723564240 h 3748"/>
              <a:gd name="T6" fmla="*/ 484128133 w 3749"/>
              <a:gd name="T7" fmla="*/ 482290236 h 3748"/>
              <a:gd name="T8" fmla="*/ 242193133 w 3749"/>
              <a:gd name="T9" fmla="*/ 482290236 h 3748"/>
              <a:gd name="T10" fmla="*/ 242193133 w 3749"/>
              <a:gd name="T11" fmla="*/ 241274004 h 3748"/>
              <a:gd name="T12" fmla="*/ 0 w 3749"/>
              <a:gd name="T13" fmla="*/ 241274004 h 3748"/>
              <a:gd name="T14" fmla="*/ 0 w 3749"/>
              <a:gd name="T15" fmla="*/ 0 h 3748"/>
              <a:gd name="T16" fmla="*/ 242193133 w 3749"/>
              <a:gd name="T17" fmla="*/ 0 h 3748"/>
              <a:gd name="T18" fmla="*/ 242193133 w 3749"/>
              <a:gd name="T19" fmla="*/ 241274004 h 3748"/>
              <a:gd name="T20" fmla="*/ 484128133 w 3749"/>
              <a:gd name="T21" fmla="*/ 241274004 h 3748"/>
              <a:gd name="T22" fmla="*/ 484128133 w 3749"/>
              <a:gd name="T23" fmla="*/ 482290236 h 3748"/>
              <a:gd name="T24" fmla="*/ 726063133 w 3749"/>
              <a:gd name="T25" fmla="*/ 482290236 h 3748"/>
              <a:gd name="T26" fmla="*/ 726063133 w 3749"/>
              <a:gd name="T27" fmla="*/ 241274004 h 3748"/>
              <a:gd name="T28" fmla="*/ 967998133 w 3749"/>
              <a:gd name="T29" fmla="*/ 241274004 h 3748"/>
              <a:gd name="T30" fmla="*/ 967998133 w 3749"/>
              <a:gd name="T31" fmla="*/ 965095507 h 3748"/>
              <a:gd name="T32" fmla="*/ 242193133 w 3749"/>
              <a:gd name="T33" fmla="*/ 965095507 h 374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749" h="3748">
                <a:moveTo>
                  <a:pt x="938" y="3748"/>
                </a:moveTo>
                <a:lnTo>
                  <a:pt x="938" y="2810"/>
                </a:lnTo>
                <a:lnTo>
                  <a:pt x="1875" y="2810"/>
                </a:lnTo>
                <a:lnTo>
                  <a:pt x="1875" y="1873"/>
                </a:lnTo>
                <a:lnTo>
                  <a:pt x="938" y="1873"/>
                </a:lnTo>
                <a:lnTo>
                  <a:pt x="938" y="937"/>
                </a:lnTo>
                <a:lnTo>
                  <a:pt x="0" y="937"/>
                </a:lnTo>
                <a:lnTo>
                  <a:pt x="0" y="0"/>
                </a:lnTo>
                <a:lnTo>
                  <a:pt x="938" y="0"/>
                </a:lnTo>
                <a:lnTo>
                  <a:pt x="938" y="937"/>
                </a:lnTo>
                <a:lnTo>
                  <a:pt x="1875" y="937"/>
                </a:lnTo>
                <a:lnTo>
                  <a:pt x="1875" y="1873"/>
                </a:lnTo>
                <a:lnTo>
                  <a:pt x="2812" y="1873"/>
                </a:lnTo>
                <a:lnTo>
                  <a:pt x="2812" y="937"/>
                </a:lnTo>
                <a:lnTo>
                  <a:pt x="3749" y="937"/>
                </a:lnTo>
                <a:lnTo>
                  <a:pt x="3749" y="3748"/>
                </a:lnTo>
                <a:lnTo>
                  <a:pt x="938" y="374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69338" y="3764315"/>
            <a:ext cx="2755900" cy="663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1000"/>
              </a:spcBef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（大部分主力投个几百上千万都是轻轻松松的事情）</a:t>
            </a: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9621108"/>
              </p:ext>
            </p:extLst>
          </p:nvPr>
        </p:nvGraphicFramePr>
        <p:xfrm>
          <a:off x="766763" y="1234351"/>
          <a:ext cx="6457902" cy="4505325"/>
        </p:xfrm>
        <a:graphic>
          <a:graphicData uri="http://schemas.openxmlformats.org/drawingml/2006/table">
            <a:tbl>
              <a:tblPr/>
              <a:tblGrid>
                <a:gridCol w="1423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4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1" i="0" u="none" strike="noStrike">
                          <a:solidFill>
                            <a:srgbClr val="FFC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名称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800" b="1" i="0" u="none" strike="noStrike">
                          <a:solidFill>
                            <a:srgbClr val="FFC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资金代表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国家队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中央汇金、汇金资管、中国证金、证金监管、外管局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外来资金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北向资金（沪深港通），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MSCI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，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QFII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社保养老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养老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基金、社保基金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机构资金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券商、银行理财投资，投资机构（区域型、公司型）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公募基金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股票型基金，混合型基金（股债）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私募基金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私募投资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游资资金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普通席位、机构席位、帮派席位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信托资金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信托基金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自有资金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控股公司，员工持股计划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600" b="0" i="0" u="none" strike="noStrike">
                          <a:solidFill>
                            <a:srgbClr val="FFFFFF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个人资金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122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  大户，牛散</a:t>
                      </a:r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(</a:t>
                      </a:r>
                      <a:r>
                        <a:rPr lang="zh-CN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思源黑体 CN Regular" panose="020B0500000000000000" pitchFamily="34" charset="-122"/>
                          <a:ea typeface="思源黑体 CN Regular" panose="020B0500000000000000" pitchFamily="34" charset="-122"/>
                        </a:rPr>
                        <a:t>较少）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7476650" y="5431899"/>
            <a:ext cx="3638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来源：经传投研中心汇编制作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8700" y="5994400"/>
            <a:ext cx="10134600" cy="1049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主力不是一两个，而是很多个</a:t>
            </a:r>
            <a:r>
              <a:rPr lang="en-US" altLang="zh-CN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!</a:t>
            </a:r>
            <a:endParaRPr lang="zh-CN" altLang="en-US" sz="2400" b="1" spc="150" dirty="0">
              <a:solidFill>
                <a:srgbClr val="B345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  <a:p>
            <a:pPr algn="ctr">
              <a:lnSpc>
                <a:spcPct val="120000"/>
              </a:lnSpc>
              <a:spcBef>
                <a:spcPts val="500"/>
              </a:spcBef>
            </a:pPr>
            <a:endParaRPr lang="zh-CN" altLang="en-US" sz="2400" b="1" spc="150" dirty="0">
              <a:solidFill>
                <a:srgbClr val="B34500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1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6947" r="33088" b="26342"/>
          <a:stretch>
            <a:fillRect/>
          </a:stretch>
        </p:blipFill>
        <p:spPr>
          <a:xfrm>
            <a:off x="393801" y="1277899"/>
            <a:ext cx="5567262" cy="3131585"/>
          </a:xfrm>
        </p:spPr>
      </p:pic>
      <p:pic>
        <p:nvPicPr>
          <p:cNvPr id="18" name="图片占位符 1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r="31561" b="26787"/>
          <a:stretch>
            <a:fillRect/>
          </a:stretch>
        </p:blipFill>
        <p:spPr>
          <a:xfrm>
            <a:off x="6230939" y="1277899"/>
            <a:ext cx="5584028" cy="3141014"/>
          </a:xfrm>
        </p:spPr>
      </p:pic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xfrm>
            <a:off x="619125" y="4520122"/>
            <a:ext cx="5116614" cy="84742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zh-CN" altLang="en-US" dirty="0"/>
              <a:t>游资主力：</a:t>
            </a:r>
            <a:endParaRPr lang="en-US" altLang="zh-CN" dirty="0"/>
          </a:p>
          <a:p>
            <a:pPr algn="ctr"/>
            <a:r>
              <a:rPr lang="zh-CN" altLang="en-US" dirty="0"/>
              <a:t>爆发型，追涨杀跌，短线热点的制造机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4"/>
          </p:nvPr>
        </p:nvSpPr>
        <p:spPr>
          <a:xfrm>
            <a:off x="6456263" y="4518734"/>
            <a:ext cx="5133380" cy="85019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zh-CN" altLang="en-US" dirty="0"/>
              <a:t>机构主力：</a:t>
            </a:r>
            <a:endParaRPr lang="en-US" altLang="zh-CN" dirty="0"/>
          </a:p>
          <a:p>
            <a:pPr algn="ctr"/>
            <a:r>
              <a:rPr lang="zh-CN" altLang="en-US" dirty="0"/>
              <a:t>资金庞大，中线布局，市场大方向的引领者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3067050" y="-66600"/>
            <a:ext cx="6057900" cy="622300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dirty="0"/>
              <a:t>两种主力的投资风格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14385" y="5696190"/>
            <a:ext cx="9360056" cy="5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500"/>
              </a:spcBef>
            </a:pPr>
            <a:r>
              <a:rPr lang="zh-CN" altLang="en-US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把所有的主力都混为一谈，跟踪操作思路易走偏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22" y="1492089"/>
            <a:ext cx="2969253" cy="1723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366" y="1489070"/>
            <a:ext cx="2163945" cy="24780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作为散户该跟谁？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766763" y="4024574"/>
          <a:ext cx="2743197" cy="115431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858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45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(</a:t>
                      </a:r>
                      <a:r>
                        <a:rPr lang="zh-CN" altLang="en-US" dirty="0"/>
                        <a:t>游资</a:t>
                      </a:r>
                      <a:r>
                        <a:rPr lang="en-US" altLang="zh-CN" dirty="0"/>
                        <a:t>+</a:t>
                      </a:r>
                      <a:r>
                        <a:rPr lang="zh-CN" altLang="en-US" dirty="0"/>
                        <a:t>机构</a:t>
                      </a:r>
                      <a:r>
                        <a:rPr lang="en-US" altLang="zh-CN" dirty="0"/>
                        <a:t>)</a:t>
                      </a:r>
                      <a:r>
                        <a:rPr lang="zh-CN" altLang="en-US" dirty="0"/>
                        <a:t>主力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357" y="1240890"/>
            <a:ext cx="7000880" cy="3937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表格 10"/>
          <p:cNvGraphicFramePr>
            <a:graphicFrameLocks noGrp="1"/>
          </p:cNvGraphicFramePr>
          <p:nvPr/>
        </p:nvGraphicFramePr>
        <p:xfrm>
          <a:off x="766764" y="1240890"/>
          <a:ext cx="2743197" cy="248942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769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3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L="106025" marR="106025" marT="53013" marB="53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散户</a:t>
                      </a:r>
                    </a:p>
                  </a:txBody>
                  <a:tcPr marL="106025" marR="106025" marT="53013" marB="5301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marL="106025" marR="106025" marT="53013" marB="53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牛散</a:t>
                      </a:r>
                      <a:endParaRPr lang="en-US" altLang="zh-CN" sz="1800" dirty="0"/>
                    </a:p>
                  </a:txBody>
                  <a:tcPr marL="106025" marR="106025" marT="53013" marB="5301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L="106025" marR="106025" marT="53013" marB="53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游资主力</a:t>
                      </a:r>
                    </a:p>
                  </a:txBody>
                  <a:tcPr marL="106025" marR="106025" marT="53013" marB="530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 marL="106025" marR="106025" marT="53013" marB="530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机构主力</a:t>
                      </a:r>
                    </a:p>
                  </a:txBody>
                  <a:tcPr marL="106025" marR="106025" marT="53013" marB="530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1752603" y="5813274"/>
            <a:ext cx="8686794" cy="50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500"/>
              </a:spcBef>
            </a:pPr>
            <a:r>
              <a:rPr lang="zh-CN" altLang="en-US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游资</a:t>
            </a:r>
            <a:r>
              <a:rPr lang="en-US" altLang="zh-CN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+</a:t>
            </a:r>
            <a:r>
              <a:rPr lang="zh-CN" altLang="en-US" sz="2400" b="1" spc="150" dirty="0">
                <a:solidFill>
                  <a:srgbClr val="B3450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机构，炒作爆发力和延续度双在线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主力和散户的特点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2097181" y="1831658"/>
            <a:ext cx="2932104" cy="1012991"/>
          </a:xfrm>
        </p:spPr>
        <p:txBody>
          <a:bodyPr>
            <a:noAutofit/>
          </a:bodyPr>
          <a:lstStyle/>
          <a:p>
            <a:pPr algn="ctr"/>
            <a:r>
              <a:rPr lang="zh-CN" altLang="en-US" dirty="0"/>
              <a:t>主力：数量少，资金量大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4294967295"/>
          </p:nvPr>
        </p:nvSpPr>
        <p:spPr>
          <a:xfrm>
            <a:off x="6499713" y="1831658"/>
            <a:ext cx="4549775" cy="98901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散户：数量最多，资金最分散</a:t>
            </a:r>
          </a:p>
        </p:txBody>
      </p:sp>
      <p:pic>
        <p:nvPicPr>
          <p:cNvPr id="7" name="图形 6" descr="templates\docerresourceshop\icons\\32313539313533333b32313539313532323bd3cec2d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78773" y="2225658"/>
            <a:ext cx="2568920" cy="2568920"/>
          </a:xfrm>
          <a:prstGeom prst="rect">
            <a:avLst/>
          </a:prstGeom>
        </p:spPr>
      </p:pic>
      <p:pic>
        <p:nvPicPr>
          <p:cNvPr id="8" name="图形 7" descr="templates\docerresourceshop\icons\\303b32313535333039303bb4ac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280207" y="3015725"/>
            <a:ext cx="988786" cy="98878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55878" y="4795104"/>
            <a:ext cx="4814710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优点：钱多，控制筹码与盘面容易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缺点：船大难掉头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474889" y="4795103"/>
            <a:ext cx="4599422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优点：个体灵活，上下船容易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</a:rPr>
              <a:t>缺点：各自为战，只能追寻大资金脚步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6000" dirty="0"/>
              <a:t>揭秘主力吸筹到出货流程</a:t>
            </a:r>
          </a:p>
          <a:p>
            <a:pPr>
              <a:lnSpc>
                <a:spcPct val="100000"/>
              </a:lnSpc>
            </a:pPr>
            <a:endParaRPr lang="zh-CN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WFhYzUwZWNmOTk3M2Y1MTI5MjBiOWM4Y2UyNjJjNzUifQ=="/>
  <p:tag name="KSO_WPP_MARK_KEY" val="7fb726d2-c86b-42c1-b34d-3bbbdc299f5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6"/>
  <p:tag name="PAMAINTYPE" val="4"/>
  <p:tag name="PATYPE" val="140"/>
  <p:tag name="PASUBTYPE" val="141"/>
  <p:tag name="RESOURCELIBID_SHAPE" val="2300"/>
  <p:tag name="RESOURCELIB_SHAPETYP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23b754a-855d-45a0-8163-cf4fb92d0107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925</Words>
  <Application>Microsoft Office PowerPoint</Application>
  <PresentationFormat>宽屏</PresentationFormat>
  <Paragraphs>119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Noto Sans S Chinese Bold</vt:lpstr>
      <vt:lpstr>思源黑体 CN Bold</vt:lpstr>
      <vt:lpstr>思源黑体 CN Heavy</vt:lpstr>
      <vt:lpstr>思源黑体 CN Light</vt:lpstr>
      <vt:lpstr>思源黑体 CN Medium</vt:lpstr>
      <vt:lpstr>思源黑体 CN Normal</vt:lpstr>
      <vt:lpstr>思源黑体 CN Regular</vt:lpstr>
      <vt:lpstr>宋体</vt:lpstr>
      <vt:lpstr>微软雅黑</vt:lpstr>
      <vt:lpstr>优设标题黑</vt:lpstr>
      <vt:lpstr>Arial</vt:lpstr>
      <vt:lpstr>Calibri</vt:lpstr>
      <vt:lpstr>Impact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Administrator</cp:lastModifiedBy>
  <cp:revision>233</cp:revision>
  <dcterms:created xsi:type="dcterms:W3CDTF">2019-06-19T02:08:00Z</dcterms:created>
  <dcterms:modified xsi:type="dcterms:W3CDTF">2023-06-01T13:33:32Z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5F45870DFA22448FB354E07C3637AB0C</vt:lpwstr>
  </property>
</Properties>
</file>