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33"/>
  </p:notesMasterIdLst>
  <p:sldIdLst>
    <p:sldId id="280" r:id="rId4"/>
    <p:sldId id="470" r:id="rId5"/>
    <p:sldId id="266" r:id="rId6"/>
    <p:sldId id="267" r:id="rId7"/>
    <p:sldId id="407" r:id="rId8"/>
    <p:sldId id="442" r:id="rId9"/>
    <p:sldId id="402" r:id="rId10"/>
    <p:sldId id="477" r:id="rId11"/>
    <p:sldId id="478" r:id="rId12"/>
    <p:sldId id="479" r:id="rId13"/>
    <p:sldId id="480" r:id="rId14"/>
    <p:sldId id="481" r:id="rId15"/>
    <p:sldId id="403" r:id="rId16"/>
    <p:sldId id="471" r:id="rId17"/>
    <p:sldId id="472" r:id="rId18"/>
    <p:sldId id="473" r:id="rId19"/>
    <p:sldId id="474" r:id="rId20"/>
    <p:sldId id="475" r:id="rId21"/>
    <p:sldId id="476" r:id="rId22"/>
    <p:sldId id="404" r:id="rId23"/>
    <p:sldId id="412" r:id="rId24"/>
    <p:sldId id="411" r:id="rId25"/>
    <p:sldId id="401" r:id="rId26"/>
    <p:sldId id="409" r:id="rId27"/>
    <p:sldId id="413" r:id="rId28"/>
    <p:sldId id="389" r:id="rId29"/>
    <p:sldId id="335" r:id="rId30"/>
    <p:sldId id="388" r:id="rId31"/>
    <p:sldId id="27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9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50" y="288"/>
      </p:cViewPr>
      <p:guideLst>
        <p:guide orient="horz" pos="216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</a:t>
            </a:r>
            <a:r>
              <a:rPr lang="zh-CN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陈锵行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丨执业编号：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charset="-122"/>
                <a:ea typeface="思源黑体 CN Normal" panose="020B0400000000000000" charset="-122"/>
              </a:rPr>
              <a:t>A1120620020001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PingFang SC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22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1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slideLayout" Target="../slideLayouts/slideLayout5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24.png"/><Relationship Id="rId4" Type="http://schemas.openxmlformats.org/officeDocument/2006/relationships/tags" Target="../tags/tag71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32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31.png"/><Relationship Id="rId2" Type="http://schemas.openxmlformats.org/officeDocument/2006/relationships/tags" Target="../tags/tag92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image" Target="../media/image33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4476840" y="35242"/>
            <a:ext cx="3561171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bg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指标基础运用法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955675" y="922020"/>
            <a:ext cx="759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None/>
            </a:pPr>
            <a:r>
              <a:rPr lang="en-US" altLang="zh-CN" sz="2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、红黄小柱覆盖，状态线向上追涨点，状态线向下适当卖出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l="6260" t="7800" r="5137"/>
          <a:stretch>
            <a:fillRect/>
          </a:stretch>
        </p:blipFill>
        <p:spPr>
          <a:xfrm>
            <a:off x="955675" y="1547495"/>
            <a:ext cx="9726930" cy="47237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7670165" y="3458845"/>
            <a:ext cx="18091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>
                <a:solidFill>
                  <a:srgbClr val="FF00FF"/>
                </a:solidFill>
                <a:sym typeface="+mn-ea"/>
              </a:rPr>
              <a:t>状态线小幅回落，</a:t>
            </a:r>
          </a:p>
          <a:p>
            <a:pPr algn="l"/>
            <a:r>
              <a:rPr lang="zh-CN" altLang="en-US" sz="1400" b="1">
                <a:solidFill>
                  <a:srgbClr val="FF00FF"/>
                </a:solidFill>
                <a:sym typeface="+mn-ea"/>
              </a:rPr>
              <a:t>说明积压了获利筹码，</a:t>
            </a:r>
          </a:p>
          <a:p>
            <a:pPr algn="l"/>
            <a:r>
              <a:rPr lang="zh-CN" altLang="en-US" sz="1400" b="1">
                <a:solidFill>
                  <a:srgbClr val="FF00FF"/>
                </a:solidFill>
                <a:sym typeface="+mn-ea"/>
              </a:rPr>
              <a:t>有技术休整需求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923030" y="17780"/>
            <a:ext cx="4371975" cy="737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tx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指标综合运用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303530" y="2302827"/>
            <a:ext cx="4233434" cy="3408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与大盘共振，配合捕捞季节强金叉，状态线向上，找最佳追涨点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548009" y="1300480"/>
            <a:ext cx="586740" cy="4257040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8453009" y="1300480"/>
            <a:ext cx="399415" cy="4288155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9338199" y="1300480"/>
            <a:ext cx="839470" cy="4319270"/>
          </a:xfrm>
          <a:prstGeom prst="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02699" y="1300480"/>
            <a:ext cx="5530850" cy="4319270"/>
            <a:chOff x="5635" y="1143"/>
            <a:chExt cx="8710" cy="6802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/>
            <a:srcRect l="1288"/>
            <a:stretch>
              <a:fillRect/>
            </a:stretch>
          </p:blipFill>
          <p:spPr>
            <a:xfrm>
              <a:off x="5635" y="3435"/>
              <a:ext cx="8703" cy="4510"/>
            </a:xfrm>
            <a:prstGeom prst="rect">
              <a:avLst/>
            </a:prstGeom>
            <a:ln w="28575">
              <a:solidFill>
                <a:srgbClr val="026CFC"/>
              </a:solidFill>
            </a:ln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/>
            <a:srcRect t="7683" r="1559" b="3470"/>
            <a:stretch>
              <a:fillRect/>
            </a:stretch>
          </p:blipFill>
          <p:spPr>
            <a:xfrm>
              <a:off x="5635" y="1143"/>
              <a:ext cx="8711" cy="2292"/>
            </a:xfrm>
            <a:prstGeom prst="rect">
              <a:avLst/>
            </a:prstGeom>
            <a:ln w="28575">
              <a:solidFill>
                <a:srgbClr val="026CFC"/>
              </a:solidFill>
            </a:ln>
          </p:spPr>
        </p:pic>
        <p:sp>
          <p:nvSpPr>
            <p:cNvPr id="12" name="矩形 11"/>
            <p:cNvSpPr/>
            <p:nvPr>
              <p:custDataLst>
                <p:tags r:id="rId20"/>
              </p:custDataLst>
            </p:nvPr>
          </p:nvSpPr>
          <p:spPr>
            <a:xfrm>
              <a:off x="7638" y="1143"/>
              <a:ext cx="924" cy="670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21"/>
              </p:custDataLst>
            </p:nvPr>
          </p:nvSpPr>
          <p:spPr>
            <a:xfrm>
              <a:off x="10638" y="1143"/>
              <a:ext cx="629" cy="675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2"/>
              </p:custDataLst>
            </p:nvPr>
          </p:nvSpPr>
          <p:spPr>
            <a:xfrm>
              <a:off x="12032" y="1143"/>
              <a:ext cx="1322" cy="680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6"/>
          <p:cNvSpPr txBox="1"/>
          <p:nvPr>
            <p:custDataLst>
              <p:tags r:id="rId7"/>
            </p:custDataLst>
          </p:nvPr>
        </p:nvSpPr>
        <p:spPr>
          <a:xfrm>
            <a:off x="6078744" y="3295650"/>
            <a:ext cx="39941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①</a:t>
            </a:r>
          </a:p>
        </p:txBody>
      </p:sp>
      <p:sp>
        <p:nvSpPr>
          <p:cNvPr id="19" name="TextBox 16"/>
          <p:cNvSpPr txBox="1"/>
          <p:nvPr>
            <p:custDataLst>
              <p:tags r:id="rId8"/>
            </p:custDataLst>
          </p:nvPr>
        </p:nvSpPr>
        <p:spPr>
          <a:xfrm>
            <a:off x="7879604" y="3088005"/>
            <a:ext cx="39941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②</a:t>
            </a:r>
          </a:p>
        </p:txBody>
      </p:sp>
      <p:sp>
        <p:nvSpPr>
          <p:cNvPr id="20" name="TextBox 16"/>
          <p:cNvSpPr txBox="1"/>
          <p:nvPr>
            <p:custDataLst>
              <p:tags r:id="rId9"/>
            </p:custDataLst>
          </p:nvPr>
        </p:nvSpPr>
        <p:spPr>
          <a:xfrm>
            <a:off x="8852424" y="2872105"/>
            <a:ext cx="39941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③</a:t>
            </a:r>
          </a:p>
        </p:txBody>
      </p:sp>
      <p:sp>
        <p:nvSpPr>
          <p:cNvPr id="22" name="椭圆 21"/>
          <p:cNvSpPr/>
          <p:nvPr>
            <p:custDataLst>
              <p:tags r:id="rId10"/>
            </p:custDataLst>
          </p:nvPr>
        </p:nvSpPr>
        <p:spPr>
          <a:xfrm>
            <a:off x="6478159" y="3843655"/>
            <a:ext cx="212090" cy="2362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>
            <p:custDataLst>
              <p:tags r:id="rId11"/>
            </p:custDataLst>
          </p:nvPr>
        </p:nvSpPr>
        <p:spPr>
          <a:xfrm>
            <a:off x="6462284" y="4648200"/>
            <a:ext cx="227965" cy="22161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>
            <p:custDataLst>
              <p:tags r:id="rId12"/>
            </p:custDataLst>
          </p:nvPr>
        </p:nvSpPr>
        <p:spPr>
          <a:xfrm>
            <a:off x="6462284" y="5157470"/>
            <a:ext cx="227965" cy="22161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13"/>
            </p:custDataLst>
          </p:nvPr>
        </p:nvSpPr>
        <p:spPr>
          <a:xfrm>
            <a:off x="8066929" y="4757420"/>
            <a:ext cx="212090" cy="1746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>
            <p:custDataLst>
              <p:tags r:id="rId14"/>
            </p:custDataLst>
          </p:nvPr>
        </p:nvSpPr>
        <p:spPr>
          <a:xfrm>
            <a:off x="8075184" y="5189855"/>
            <a:ext cx="203835" cy="1892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>
            <p:custDataLst>
              <p:tags r:id="rId15"/>
            </p:custDataLst>
          </p:nvPr>
        </p:nvSpPr>
        <p:spPr>
          <a:xfrm>
            <a:off x="8075184" y="3719195"/>
            <a:ext cx="212090" cy="2362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16"/>
            </p:custDataLst>
          </p:nvPr>
        </p:nvSpPr>
        <p:spPr>
          <a:xfrm>
            <a:off x="9251839" y="4521200"/>
            <a:ext cx="212090" cy="2362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>
            <p:custDataLst>
              <p:tags r:id="rId17"/>
            </p:custDataLst>
          </p:nvPr>
        </p:nvSpPr>
        <p:spPr>
          <a:xfrm>
            <a:off x="8764794" y="4648200"/>
            <a:ext cx="212090" cy="2362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88673" y="824230"/>
            <a:ext cx="1115631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黄红覆盖区，状态线拐头向下，结合捕捞季节60分钟，适当卖出</a:t>
            </a: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3941445" y="3175"/>
            <a:ext cx="4309110" cy="737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tx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指标综合运用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58248" y="1302385"/>
            <a:ext cx="8118475" cy="5067300"/>
            <a:chOff x="2583" y="2183"/>
            <a:chExt cx="9422" cy="5557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583" y="2183"/>
              <a:ext cx="4348" cy="555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7499" y="2183"/>
              <a:ext cx="4506" cy="5420"/>
              <a:chOff x="7339" y="2195"/>
              <a:chExt cx="4506" cy="5420"/>
            </a:xfrm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0"/>
              <a:srcRect l="38363"/>
              <a:stretch>
                <a:fillRect/>
              </a:stretch>
            </p:blipFill>
            <p:spPr>
              <a:xfrm>
                <a:off x="7339" y="2195"/>
                <a:ext cx="4506" cy="5420"/>
              </a:xfrm>
              <a:prstGeom prst="rect">
                <a:avLst/>
              </a:prstGeom>
            </p:spPr>
          </p:pic>
          <p:sp>
            <p:nvSpPr>
              <p:cNvPr id="12" name="TextBox 1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414" y="2455"/>
                <a:ext cx="1949" cy="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b="1" dirty="0">
                    <a:solidFill>
                      <a:schemeClr val="bg1"/>
                    </a:solidFill>
                    <a:latin typeface="新宋体" panose="02010609030101010101" charset="-122"/>
                    <a:ea typeface="新宋体" panose="02010609030101010101" charset="-122"/>
                  </a:rPr>
                  <a:t>60</a:t>
                </a:r>
                <a:r>
                  <a:rPr lang="zh-CN" altLang="en-US" b="1" dirty="0">
                    <a:solidFill>
                      <a:schemeClr val="bg1"/>
                    </a:solidFill>
                    <a:latin typeface="新宋体" panose="02010609030101010101" charset="-122"/>
                    <a:ea typeface="新宋体" panose="02010609030101010101" charset="-122"/>
                  </a:rPr>
                  <a:t>分钟图</a:t>
                </a:r>
              </a:p>
            </p:txBody>
          </p:sp>
        </p:grpSp>
        <p:sp>
          <p:nvSpPr>
            <p:cNvPr id="13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2734" y="2443"/>
              <a:ext cx="1934" cy="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新宋体" panose="02010609030101010101" charset="-122"/>
                  <a:ea typeface="新宋体" panose="02010609030101010101" charset="-122"/>
                </a:rPr>
                <a:t>日</a:t>
              </a:r>
              <a:r>
                <a:rPr lang="en-US" altLang="zh-CN" b="1" dirty="0">
                  <a:solidFill>
                    <a:schemeClr val="bg1"/>
                  </a:solidFill>
                  <a:latin typeface="新宋体" panose="02010609030101010101" charset="-122"/>
                  <a:ea typeface="新宋体" panose="02010609030101010101" charset="-122"/>
                </a:rPr>
                <a:t>K</a:t>
              </a:r>
              <a:r>
                <a:rPr lang="zh-CN" altLang="en-US" b="1" dirty="0">
                  <a:solidFill>
                    <a:schemeClr val="bg1"/>
                  </a:solidFill>
                  <a:latin typeface="新宋体" panose="02010609030101010101" charset="-122"/>
                  <a:ea typeface="新宋体" panose="02010609030101010101" charset="-122"/>
                </a:rPr>
                <a:t>图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飞鱼出水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6090" y="738664"/>
            <a:ext cx="10139817" cy="2154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/>
            <a:r>
              <a:rPr lang="zh-CN" altLang="en-US" sz="2000" b="1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 飞鱼出水</a:t>
            </a:r>
            <a:r>
              <a:rPr lang="zh-CN" altLang="en-US" sz="2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作为趋势型指标，监控的是多空动量博弈，从而判断股票长期趋势是向好还是走坏。这里需要区别捕捞季节是短期趋势指标，海洋状态和智能辅助是中期趋势指标，而飞鱼出水则属于长期趋势指标。</a:t>
            </a:r>
          </a:p>
          <a:p>
            <a:pPr algn="just"/>
            <a:endParaRPr lang="zh-CN" altLang="en-US" sz="20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855117" y="0"/>
            <a:ext cx="4481765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b="1" spc="-200" dirty="0">
                <a:solidFill>
                  <a:schemeClr val="bg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飞鱼出水指标含义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04842" y="2104231"/>
            <a:ext cx="5769610" cy="4015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1480" y="2054225"/>
            <a:ext cx="11369040" cy="4389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1480" y="701040"/>
            <a:ext cx="116871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指标形态非常简单，只有红绿两条线以及对应的数值。红线是做多动力线，绿线是做空动力线。红线向上，做多能量增加，股价上涨，长期趋势走好。红线向下，绿线向上，做空能量增加，股票进入下降趋势。而数值角度，0到无穷大。数值越大，代表做多或做空能量越大。反之亦然。</a:t>
            </a: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4058920" y="35560"/>
            <a:ext cx="4073525" cy="737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形态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499" y="707194"/>
            <a:ext cx="117144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动力线方向判断长期趋势</a:t>
            </a:r>
          </a:p>
          <a:p>
            <a:r>
              <a:rPr lang="zh-CN" altLang="en-US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多头动力线向上，代表做多能量逐步增加，推动股价上涨，长期趋势走好。而多头动力线拐头向下，说明多空博弈下，空方胜出，空方能量增加，股价下跌，长期趋势就走坏，此时卖的意义重于买！</a:t>
            </a:r>
          </a:p>
          <a:p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980" y="1710055"/>
            <a:ext cx="9370695" cy="485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224" y="1236991"/>
            <a:ext cx="3436620" cy="26225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16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当红线主动向上金叉绿线时，可以认为：多头开始逐渐以压倒性的状态完胜空方，主力做多的意图增强，接下来股票上升的速度和力度都会加强。这个时候买入，后续涨幅一般都比较让人满意。同理，如果是红线向下死叉绿线，做空力量增加，股票会继续下跌，甚至加速下跌。</a:t>
            </a:r>
          </a:p>
          <a:p>
            <a:endParaRPr lang="zh-CN" altLang="en-US" sz="1600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sz="16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例如图中</a:t>
            </a:r>
          </a:p>
          <a:p>
            <a:r>
              <a:rPr lang="zh-CN" altLang="en-US" sz="16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①号位置是趋势走好信号，</a:t>
            </a:r>
          </a:p>
          <a:p>
            <a:r>
              <a:rPr lang="zh-CN" altLang="en-US" sz="16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②号位置，红线金叉绿线，做多动力增加，后续股价快速拉升。但要注意</a:t>
            </a:r>
          </a:p>
          <a:p>
            <a:r>
              <a:rPr lang="zh-CN" altLang="en-US" sz="16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③号位置，红线不单死叉绿线，而且是在多空纠缠了一段时间后死叉，说明博弈后多方还是输了，所谓久盘必跌，死叉形成后，加速下跌。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83844" y="779881"/>
            <a:ext cx="7932727" cy="50579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3377" y="4473791"/>
            <a:ext cx="11019933" cy="1362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当绿线数值足够小，甚至都贴近0 了，说明空头基本上被消灭，这个时候可以放心抄底做多。这就好像两人在拳击博弈，你已经把对方打趴在地，他一下子是很难恢复体能站起来的，此时就是你大胆做多的机会。</a:t>
            </a:r>
          </a:p>
          <a:p>
            <a:pPr algn="just"/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图，在绿线数值极低阶段，股价都在上涨。特别是同方股份的绿线数值持续低迷，说明空方被多方控制得动弹不了，这个时候多方想怎么涨就怎么涨，果然股价一路拉升，涨幅翻了一倍多。所以一般情况下，绿线数值足够低，可以放心做多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695" y="806202"/>
            <a:ext cx="5435603" cy="35624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22960" y="832086"/>
            <a:ext cx="5257230" cy="35365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1315" y="2474045"/>
            <a:ext cx="91677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、飞鱼出水监控的是多空动量博弈，属于长期趋势指标。红线向上，说明做多能量增加，会推升股价上涨。红线向下，做多能量减少，股票进入下降趋势。而两线的交叉，金叉会加速股价运行速度，死叉反之亦然。</a:t>
            </a:r>
          </a:p>
          <a:p>
            <a:endParaRPr lang="zh-CN" altLang="en-US" b="1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2、使用上，先找到长期趋势走好的个股，然后叠加智能辅助线中期趋势向上波段，再用捕捞季节等短期指标做波段操作，成功率更好。而一旦飞鱼出水的绿线数值极其小，说明空头被按倒在地，可以放心做多。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陈锵行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历经多年市场沉浮，独创了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七星反转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》《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主题风口战法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等系列战法，对“消息面”解读独到、锋利。善于敏锐挖掘市场新的操作方向和机会，把握市场上热点方向快狠准；注重市场炒作背后逻辑，通过现象看本质。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95375" y="1041510"/>
            <a:ext cx="768477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海洋探底</a:t>
            </a:r>
            <a:endParaRPr lang="en-US" altLang="zh-CN" sz="72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捕捉底部起爆股</a:t>
            </a:r>
            <a:endParaRPr lang="zh-CN" altLang="en-US" sz="72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7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陈锵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035" y="788203"/>
            <a:ext cx="3049905" cy="50282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4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海洋系列综合运用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11150" y="881380"/>
            <a:ext cx="3559175" cy="4395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35780" y="881380"/>
            <a:ext cx="3391535" cy="4395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375015" y="881380"/>
            <a:ext cx="3122930" cy="439547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0498" y="5312397"/>
            <a:ext cx="2855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1、海洋底</a:t>
            </a:r>
            <a:b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</a:b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出现底部柱子代表股价超跌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36509" y="5284116"/>
            <a:ext cx="236458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2、水手底</a:t>
            </a:r>
            <a:b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</a:b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股价跌到绿线附近代表超跌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375015" y="5284116"/>
            <a:ext cx="255933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3、海洋状态底</a:t>
            </a:r>
          </a:p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海洋状态蓝色线下金叉</a:t>
            </a:r>
          </a:p>
        </p:txBody>
      </p:sp>
      <p:grpSp>
        <p:nvGrpSpPr>
          <p:cNvPr id="3" name="组合 14"/>
          <p:cNvGrpSpPr/>
          <p:nvPr/>
        </p:nvGrpSpPr>
        <p:grpSpPr>
          <a:xfrm>
            <a:off x="3065097" y="1404333"/>
            <a:ext cx="3904787" cy="691274"/>
            <a:chOff x="3919104" y="894755"/>
            <a:chExt cx="4353791" cy="661407"/>
          </a:xfrm>
        </p:grpSpPr>
        <p:grpSp>
          <p:nvGrpSpPr>
            <p:cNvPr id="11" name="组合 28"/>
            <p:cNvGrpSpPr/>
            <p:nvPr/>
          </p:nvGrpSpPr>
          <p:grpSpPr>
            <a:xfrm>
              <a:off x="4402931" y="894755"/>
              <a:ext cx="358902" cy="99346"/>
              <a:chOff x="3583781" y="6036469"/>
              <a:chExt cx="358902" cy="99346"/>
            </a:xfrm>
          </p:grpSpPr>
          <p:sp>
            <p:nvSpPr>
              <p:cNvPr id="12" name="等腰三角形 11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3565922" y="6054328"/>
                <a:ext cx="99346" cy="6362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3713559" y="6054328"/>
                <a:ext cx="99346" cy="6362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" name="等腰三角形 13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3861196" y="6054328"/>
                <a:ext cx="99346" cy="6362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5" name="组合 32"/>
            <p:cNvGrpSpPr/>
            <p:nvPr/>
          </p:nvGrpSpPr>
          <p:grpSpPr>
            <a:xfrm flipH="1">
              <a:off x="7430166" y="894755"/>
              <a:ext cx="358902" cy="99346"/>
              <a:chOff x="3583781" y="6036469"/>
              <a:chExt cx="358902" cy="99346"/>
            </a:xfrm>
          </p:grpSpPr>
          <p:sp>
            <p:nvSpPr>
              <p:cNvPr id="16" name="等腰三角形 15"/>
              <p:cNvSpPr/>
              <p:nvPr>
                <p:custDataLst>
                  <p:tags r:id="rId10"/>
                </p:custDataLst>
              </p:nvPr>
            </p:nvSpPr>
            <p:spPr>
              <a:xfrm rot="5400000">
                <a:off x="3565922" y="6054328"/>
                <a:ext cx="99346" cy="6362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7" name="等腰三角形 16"/>
              <p:cNvSpPr/>
              <p:nvPr>
                <p:custDataLst>
                  <p:tags r:id="rId11"/>
                </p:custDataLst>
              </p:nvPr>
            </p:nvSpPr>
            <p:spPr>
              <a:xfrm rot="5400000">
                <a:off x="3713559" y="6054328"/>
                <a:ext cx="99346" cy="6362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18" name="等腰三角形 17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3861196" y="6054328"/>
                <a:ext cx="99346" cy="6362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9" name="矩形 18"/>
            <p:cNvSpPr/>
            <p:nvPr>
              <p:custDataLst>
                <p:tags r:id="rId9"/>
              </p:custDataLst>
            </p:nvPr>
          </p:nvSpPr>
          <p:spPr>
            <a:xfrm>
              <a:off x="3919104" y="1267250"/>
              <a:ext cx="4353791" cy="28891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endParaRPr lang="zh-CN" altLang="en-US" sz="1200" spc="300">
                <a:solidFill>
                  <a:srgbClr val="FFC000"/>
                </a:solidFill>
                <a:effectLst>
                  <a:outerShdw blurRad="342900" algn="ctr" rotWithShape="0">
                    <a:schemeClr val="bg1"/>
                  </a:outerShdw>
                </a:effectLst>
                <a:latin typeface="三极雅致黑简体" panose="00000506000000000000" pitchFamily="2" charset="-122"/>
                <a:ea typeface="三极雅致黑简体" panose="00000506000000000000" pitchFamily="2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4611360" y="0"/>
            <a:ext cx="22148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海洋三底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4977130" y="2091690"/>
            <a:ext cx="64452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1、海洋寻底大底绝对底，牛线上穿马线</a:t>
            </a:r>
          </a:p>
          <a:p>
            <a:pPr algn="l">
              <a:buClrTx/>
              <a:buSzTx/>
              <a:buFontTx/>
            </a:pPr>
            <a:endParaRPr lang="zh-CN" altLang="en-US" sz="2400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2、海洋状态底部金叉</a:t>
            </a:r>
          </a:p>
          <a:p>
            <a:pPr algn="l">
              <a:buClrTx/>
              <a:buSzTx/>
              <a:buFontTx/>
            </a:pPr>
            <a:endParaRPr lang="zh-CN" altLang="en-US" sz="2400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3、水手突破下轨支撑蓝色超跌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636260" y="0"/>
            <a:ext cx="3230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海洋三底战法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550" y="724535"/>
            <a:ext cx="409130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958715" y="0"/>
            <a:ext cx="27228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三共振金叉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30045" y="737235"/>
            <a:ext cx="8124190" cy="574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1820" y="1008380"/>
            <a:ext cx="11146155" cy="51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01135" y="815975"/>
            <a:ext cx="982980" cy="289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6327775" y="2324100"/>
            <a:ext cx="5727065" cy="506730"/>
          </a:xfrm>
        </p:spPr>
        <p:txBody>
          <a:bodyPr>
            <a:noAutofit/>
          </a:bodyPr>
          <a:lstStyle/>
          <a:p>
            <a:pPr marL="0" algn="l">
              <a:lnSpc>
                <a:spcPct val="100000"/>
              </a:lnSpc>
              <a:buClrTx/>
              <a:buSzTx/>
              <a:buNone/>
            </a:pPr>
            <a:r>
              <a:rPr lang="zh-CN" altLang="en-US" sz="3200" b="1" spc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海洋状态三底</a:t>
            </a:r>
            <a:r>
              <a:rPr lang="en-US" altLang="zh-CN" sz="3200" b="1" spc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+</a:t>
            </a:r>
            <a:r>
              <a:rPr lang="zh-CN" altLang="en-US" sz="3200" b="1" spc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资金指标流入</a:t>
            </a:r>
          </a:p>
          <a:p>
            <a:pPr marL="0" algn="l">
              <a:lnSpc>
                <a:spcPct val="100000"/>
              </a:lnSpc>
              <a:buClrTx/>
              <a:buSzTx/>
              <a:buNone/>
            </a:pPr>
            <a:r>
              <a:rPr lang="zh-CN" altLang="en-US" sz="2400" b="1" spc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（超级单、主力动向、主力控盘等）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965" y="708025"/>
            <a:ext cx="4636135" cy="5777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74" y="1969679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74" y="2854234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74" y="3738789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74" y="4623344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6454" y="1752509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创业板底部在哪里？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097474" y="1669324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33974" y="3435894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33974" y="2552609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33974" y="4340769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26454" y="2635794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海洋追涨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26454" y="3519079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飞鱼出水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26454" y="4423954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海洋系列综合运用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1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创业板底部在哪里？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744220"/>
            <a:ext cx="9209405" cy="5097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80195" y="744220"/>
            <a:ext cx="3011805" cy="2774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8765" y="947420"/>
            <a:ext cx="5888355" cy="498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25260" y="858520"/>
            <a:ext cx="5255260" cy="5394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海洋追涨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4058920" y="35560"/>
            <a:ext cx="4073525" cy="737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bg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含义与形态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873760" y="1003935"/>
            <a:ext cx="10839269" cy="139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含义：海洋追涨作为一个趋势强弱的辅助判断指标，主要用于强势行情的追涨。</a:t>
            </a:r>
          </a:p>
          <a:p>
            <a:pPr algn="l">
              <a:lnSpc>
                <a:spcPct val="90000"/>
              </a:lnSpc>
            </a:pPr>
            <a:endParaRPr lang="zh-CN" altLang="en-US" sz="2000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形态：由红色小柱、黄色小柱和一条白色的状态线组成。红色小柱出现代表个股进入强势追涨区，黄色小柱出现代表进入大资金操作区，暗示个股起涨在即。而白色的状态线向上启动</a:t>
            </a:r>
            <a:r>
              <a:rPr lang="zh-CN" altLang="en-US" sz="14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时是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追涨点；拐头向下是止盈点。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2340" y="2682240"/>
            <a:ext cx="8954135" cy="3576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4098562" y="0"/>
            <a:ext cx="378269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spc="300" dirty="0">
                <a:solidFill>
                  <a:schemeClr val="tx1"/>
                </a:solidFill>
                <a:effectLst>
                  <a:outerShdw blurRad="546100" algn="ctr" rotWithShape="0">
                    <a:schemeClr val="bg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指标基础</a:t>
            </a:r>
            <a:r>
              <a:rPr lang="zh-CN" altLang="en-US" sz="4200" spc="-2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运</a:t>
            </a:r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用法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1628775" y="860425"/>
            <a:ext cx="8519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None/>
            </a:pPr>
            <a:r>
              <a:rPr lang="en-US" altLang="zh-CN" sz="2000" b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、红黄小柱覆盖，红柱代表进入追涨区，黄柱代表大资金操作区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93190" y="1264285"/>
            <a:ext cx="9015730" cy="5153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YxYWU2NGE3MmU0ZTlhMzEwODA4YzBmZjM1YmQ1NjgifQ=="/>
  <p:tag name="KSO_WPP_MARK_KEY" val="7fb726d2-c86b-42c1-b34d-3bbbdc299f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49,&quot;width&quot;:4186}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43,&quot;width&quot;:7072}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1095</Words>
  <Application>Microsoft Office PowerPoint</Application>
  <PresentationFormat>宽屏</PresentationFormat>
  <Paragraphs>77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PingFang SC</vt:lpstr>
      <vt:lpstr>等线</vt:lpstr>
      <vt:lpstr>等线 Light</vt:lpstr>
      <vt:lpstr>三极雅致黑简体</vt:lpstr>
      <vt:lpstr>思源黑体 CN Heavy</vt:lpstr>
      <vt:lpstr>思源黑体 CN Light</vt:lpstr>
      <vt:lpstr>思源黑体 CN Medium</vt:lpstr>
      <vt:lpstr>思源黑体 CN Normal</vt:lpstr>
      <vt:lpstr>思源黑体 CN Regular</vt:lpstr>
      <vt:lpstr>微软雅黑</vt:lpstr>
      <vt:lpstr>微软雅黑 Light</vt:lpstr>
      <vt:lpstr>新宋体</vt:lpstr>
      <vt:lpstr>优设标题黑</vt:lpstr>
      <vt:lpstr>Arial</vt:lpstr>
      <vt:lpstr>Calibri</vt:lpstr>
      <vt:lpstr>Impact</vt:lpstr>
      <vt:lpstr>Wingdings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249</cp:revision>
  <dcterms:created xsi:type="dcterms:W3CDTF">2019-06-19T02:08:00Z</dcterms:created>
  <dcterms:modified xsi:type="dcterms:W3CDTF">2023-06-07T09:40:31Z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BD2F4DE49E214E8392BCB4337BFE4ADD_13</vt:lpwstr>
  </property>
</Properties>
</file>