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Lst>
  <p:notesMasterIdLst>
    <p:notesMasterId r:id="rId35"/>
  </p:notesMasterIdLst>
  <p:sldIdLst>
    <p:sldId id="280" r:id="rId4"/>
    <p:sldId id="499" r:id="rId5"/>
    <p:sldId id="266" r:id="rId6"/>
    <p:sldId id="267" r:id="rId7"/>
    <p:sldId id="522" r:id="rId8"/>
    <p:sldId id="407" r:id="rId9"/>
    <p:sldId id="442" r:id="rId10"/>
    <p:sldId id="402" r:id="rId11"/>
    <p:sldId id="505" r:id="rId12"/>
    <p:sldId id="508" r:id="rId13"/>
    <p:sldId id="500" r:id="rId14"/>
    <p:sldId id="501" r:id="rId15"/>
    <p:sldId id="520" r:id="rId16"/>
    <p:sldId id="504" r:id="rId17"/>
    <p:sldId id="519" r:id="rId18"/>
    <p:sldId id="506" r:id="rId19"/>
    <p:sldId id="509" r:id="rId20"/>
    <p:sldId id="403" r:id="rId21"/>
    <p:sldId id="502" r:id="rId22"/>
    <p:sldId id="510" r:id="rId23"/>
    <p:sldId id="511" r:id="rId24"/>
    <p:sldId id="512" r:id="rId25"/>
    <p:sldId id="404" r:id="rId26"/>
    <p:sldId id="513" r:id="rId27"/>
    <p:sldId id="514" r:id="rId28"/>
    <p:sldId id="515" r:id="rId29"/>
    <p:sldId id="517" r:id="rId30"/>
    <p:sldId id="518" r:id="rId31"/>
    <p:sldId id="335" r:id="rId32"/>
    <p:sldId id="388" r:id="rId33"/>
    <p:sldId id="271"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0" d="100"/>
          <a:sy n="110" d="100"/>
        </p:scale>
        <p:origin x="702" y="108"/>
      </p:cViewPr>
      <p:guideLst>
        <p:guide orient="horz" pos="223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2023/6/8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Master" Target="../slideMasters/slideMaster1.xml"/><Relationship Id="rId4" Type="http://schemas.openxmlformats.org/officeDocument/2006/relationships/tags" Target="../tags/tag1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a:t>
            </a:r>
            <a:r>
              <a:rPr lang="zh-CN" altLang="en-US" sz="1200" b="0" i="0" dirty="0">
                <a:solidFill>
                  <a:schemeClr val="tx1">
                    <a:lumMod val="65000"/>
                    <a:lumOff val="35000"/>
                  </a:schemeClr>
                </a:solidFill>
                <a:effectLst/>
                <a:latin typeface="微软雅黑" panose="020B0503020204020204" pitchFamily="34" charset="-122"/>
                <a:ea typeface="微软雅黑" panose="020B0503020204020204" pitchFamily="34" charset="-122"/>
              </a:rPr>
              <a:t>陈锵行</a:t>
            </a:r>
            <a:r>
              <a:rPr lang="zh-CN" altLang="en-US" sz="1200" dirty="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丨执业编号：</a:t>
            </a:r>
            <a:r>
              <a:rPr lang="en-US" altLang="zh-CN" sz="1200" b="0" i="0" dirty="0">
                <a:solidFill>
                  <a:schemeClr val="tx1">
                    <a:lumMod val="65000"/>
                    <a:lumOff val="35000"/>
                  </a:schemeClr>
                </a:solidFill>
                <a:effectLst/>
                <a:latin typeface="思源黑体 CN Normal" panose="020B0400000000000000" charset="-122"/>
                <a:ea typeface="思源黑体 CN Normal" panose="020B0400000000000000" charset="-122"/>
              </a:rPr>
              <a:t>A1120620020001</a:t>
            </a:r>
            <a:r>
              <a:rPr lang="en-US" altLang="zh-CN" sz="1200" b="0" i="0" dirty="0">
                <a:solidFill>
                  <a:schemeClr val="tx1">
                    <a:lumMod val="65000"/>
                    <a:lumOff val="35000"/>
                  </a:schemeClr>
                </a:solidFill>
                <a:effectLst/>
                <a:latin typeface="PingFang SC"/>
              </a:rPr>
              <a:t> </a:t>
            </a:r>
            <a:r>
              <a:rPr lang="zh-CN" altLang="en-US" sz="1200" dirty="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2023/6/8</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pic>
        <p:nvPicPr>
          <p:cNvPr id="8" name="图片 7">
            <a:extLst>
              <a:ext uri="{FF2B5EF4-FFF2-40B4-BE49-F238E27FC236}">
                <a16:creationId xmlns:a16="http://schemas.microsoft.com/office/drawing/2014/main" id="{5EEE6D76-461B-E64C-AB44-F2D834FAE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-700-3809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2023/6/8</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t>2023/6/8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t>2023/6/8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9.png"/><Relationship Id="rId5" Type="http://schemas.openxmlformats.org/officeDocument/2006/relationships/slideLayout" Target="../slideLayouts/slideLayout5.xml"/><Relationship Id="rId4" Type="http://schemas.openxmlformats.org/officeDocument/2006/relationships/tags" Target="../tags/tag41.xml"/></Relationships>
</file>

<file path=ppt/slides/_rels/slide11.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slideLayout" Target="../slideLayouts/slideLayout5.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tags" Target="../tags/tag5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21.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9.xml"/><Relationship Id="rId7" Type="http://schemas.openxmlformats.org/officeDocument/2006/relationships/image" Target="../media/image22.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5.xml"/><Relationship Id="rId5" Type="http://schemas.openxmlformats.org/officeDocument/2006/relationships/tags" Target="../tags/tag61.xml"/><Relationship Id="rId4" Type="http://schemas.openxmlformats.org/officeDocument/2006/relationships/tags" Target="../tags/tag60.xml"/></Relationships>
</file>

<file path=ppt/slides/_rels/slide14.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slideLayout" Target="../slideLayouts/slideLayout5.xml"/><Relationship Id="rId17" Type="http://schemas.openxmlformats.org/officeDocument/2006/relationships/image" Target="../media/image28.png"/><Relationship Id="rId2" Type="http://schemas.openxmlformats.org/officeDocument/2006/relationships/tags" Target="../tags/tag63.xml"/><Relationship Id="rId16" Type="http://schemas.openxmlformats.org/officeDocument/2006/relationships/image" Target="../media/image2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6.png"/><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32.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3.png"/><Relationship Id="rId5" Type="http://schemas.openxmlformats.org/officeDocument/2006/relationships/slideLayout" Target="../slideLayouts/slideLayout5.xml"/><Relationship Id="rId4" Type="http://schemas.openxmlformats.org/officeDocument/2006/relationships/tags" Target="../tags/tag8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1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4.png"/><Relationship Id="rId5" Type="http://schemas.openxmlformats.org/officeDocument/2006/relationships/slideLayout" Target="../slideLayouts/slideLayout5.xml"/><Relationship Id="rId4" Type="http://schemas.openxmlformats.org/officeDocument/2006/relationships/tags" Target="../tags/tag8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90.xml"/><Relationship Id="rId7" Type="http://schemas.openxmlformats.org/officeDocument/2006/relationships/image" Target="../media/image35.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5.xml"/><Relationship Id="rId5" Type="http://schemas.openxmlformats.org/officeDocument/2006/relationships/tags" Target="../tags/tag92.xml"/><Relationship Id="rId4" Type="http://schemas.openxmlformats.org/officeDocument/2006/relationships/tags" Target="../tags/tag91.xml"/></Relationships>
</file>

<file path=ppt/slides/_rels/slide21.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7.png"/><Relationship Id="rId5" Type="http://schemas.openxmlformats.org/officeDocument/2006/relationships/slideLayout" Target="../slideLayouts/slideLayout5.xml"/><Relationship Id="rId4" Type="http://schemas.openxmlformats.org/officeDocument/2006/relationships/tags" Target="../tags/tag96.xml"/></Relationships>
</file>

<file path=ppt/slides/_rels/slide2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38.png"/><Relationship Id="rId5" Type="http://schemas.openxmlformats.org/officeDocument/2006/relationships/slideLayout" Target="../slideLayouts/slideLayout5.xml"/><Relationship Id="rId4" Type="http://schemas.openxmlformats.org/officeDocument/2006/relationships/tags" Target="../tags/tag10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24.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image" Target="../media/image40.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image" Target="../media/image39.png"/><Relationship Id="rId2" Type="http://schemas.openxmlformats.org/officeDocument/2006/relationships/tags" Target="../tags/tag103.xml"/><Relationship Id="rId16" Type="http://schemas.openxmlformats.org/officeDocument/2006/relationships/slideLayout" Target="../slideLayouts/slideLayout5.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tags" Target="../tags/tag116.xml"/><Relationship Id="rId10" Type="http://schemas.openxmlformats.org/officeDocument/2006/relationships/tags" Target="../tags/tag111.xml"/><Relationship Id="rId19" Type="http://schemas.openxmlformats.org/officeDocument/2006/relationships/image" Target="../media/image41.png"/><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s>
</file>

<file path=ppt/slides/_rels/slide2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42.png"/><Relationship Id="rId5" Type="http://schemas.openxmlformats.org/officeDocument/2006/relationships/slideLayout" Target="../slideLayouts/slideLayout5.xml"/><Relationship Id="rId4" Type="http://schemas.openxmlformats.org/officeDocument/2006/relationships/tags" Target="../tags/tag120.xml"/></Relationships>
</file>

<file path=ppt/slides/_rels/slide2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43.png"/><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44.png"/><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2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9.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8.png"/><Relationship Id="rId5" Type="http://schemas.openxmlformats.org/officeDocument/2006/relationships/slideLayout" Target="../slideLayouts/slideLayout5.xml"/><Relationship Id="rId4" Type="http://schemas.openxmlformats.org/officeDocument/2006/relationships/tags" Target="../tags/tag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custDataLst>
              <p:tags r:id="rId2"/>
            </p:custDataLst>
          </p:nvPr>
        </p:nvSpPr>
        <p:spPr>
          <a:xfrm>
            <a:off x="712796" y="5892272"/>
            <a:ext cx="11047404" cy="759142"/>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lang="zh-CN" altLang="en-US" sz="1800" kern="1200" dirty="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sz="20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平均股价的横向样本统计中，当「中线上攻≥</a:t>
            </a:r>
            <a:r>
              <a:rPr lang="en-US" altLang="zh-CN" sz="20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10</a:t>
            </a:r>
            <a:r>
              <a:rPr sz="20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，且拐头向上」时，说明市场有中线行情机会</a:t>
            </a:r>
          </a:p>
          <a:p>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p:txBody>
      </p:sp>
      <p:pic>
        <p:nvPicPr>
          <p:cNvPr id="5122" name="Picture 2"/>
          <p:cNvPicPr>
            <a:picLocks noChangeAspect="1" noChangeArrowheads="1"/>
          </p:cNvPicPr>
          <p:nvPr>
            <p:custDataLst>
              <p:tags r:id="rId3"/>
            </p:custDataLst>
          </p:nvPr>
        </p:nvPicPr>
        <p:blipFill>
          <a:blip r:embed="rId6"/>
          <a:srcRect/>
          <a:stretch>
            <a:fillRect/>
          </a:stretch>
        </p:blipFill>
        <p:spPr bwMode="auto">
          <a:xfrm>
            <a:off x="2239010" y="965200"/>
            <a:ext cx="7131050" cy="4795520"/>
          </a:xfrm>
          <a:prstGeom prst="rect">
            <a:avLst/>
          </a:prstGeom>
          <a:noFill/>
          <a:ln w="9525">
            <a:noFill/>
            <a:miter lim="800000"/>
            <a:headEnd/>
            <a:tailEnd/>
          </a:ln>
          <a:effectLst/>
        </p:spPr>
      </p:pic>
      <p:sp>
        <p:nvSpPr>
          <p:cNvPr id="16" name="文本框 15"/>
          <p:cNvSpPr txBox="1"/>
          <p:nvPr>
            <p:custDataLst>
              <p:tags r:id="rId4"/>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使用环境</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custDataLst>
              <p:tags r:id="rId2"/>
            </p:custDataLst>
          </p:nvPr>
        </p:nvSpPr>
        <p:spPr>
          <a:xfrm>
            <a:off x="551180" y="922655"/>
            <a:ext cx="10563860" cy="1722120"/>
          </a:xfrm>
          <a:prstGeom prst="rect">
            <a:avLst/>
          </a:prstGeom>
          <a:noFill/>
        </p:spPr>
        <p:txBody>
          <a:bodyPr wrap="square" rtlCol="0">
            <a:spAutoFit/>
          </a:bodyPr>
          <a:lstStyle/>
          <a:p>
            <a:pPr algn="just" defTabSz="457200">
              <a:lnSpc>
                <a:spcPct val="130000"/>
              </a:lnSpc>
              <a:spcBef>
                <a:spcPts val="750"/>
              </a:spcBef>
              <a:buClrTx/>
              <a:buSzTx/>
              <a:buNone/>
            </a:pPr>
            <a:r>
              <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潜龙飞天：中长期趋势型指标，但并不通过研究个股的量价走势来判断趋势强弱，而是通过个股和大盘之间的走势对比来帮助找出走势短期、长期强于大盘的股票。</a:t>
            </a:r>
          </a:p>
          <a:p>
            <a:pPr algn="just" defTabSz="457200">
              <a:lnSpc>
                <a:spcPct val="130000"/>
              </a:lnSpc>
              <a:spcBef>
                <a:spcPts val="750"/>
              </a:spcBef>
              <a:buClrTx/>
              <a:buSzTx/>
              <a:buNone/>
            </a:pPr>
            <a:endPar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just" defTabSz="457200">
              <a:lnSpc>
                <a:spcPct val="130000"/>
              </a:lnSpc>
              <a:spcBef>
                <a:spcPts val="750"/>
              </a:spcBef>
              <a:buClrTx/>
              <a:buSzTx/>
              <a:buNone/>
            </a:pPr>
            <a:r>
              <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指标形态：由K线、红色曲线、黄色网格三大部分组成</a:t>
            </a:r>
          </a:p>
        </p:txBody>
      </p:sp>
      <p:pic>
        <p:nvPicPr>
          <p:cNvPr id="7" name="图片 6"/>
          <p:cNvPicPr>
            <a:picLocks noChangeAspect="1"/>
          </p:cNvPicPr>
          <p:nvPr>
            <p:custDataLst>
              <p:tags r:id="rId3"/>
            </p:custDataLst>
          </p:nvPr>
        </p:nvPicPr>
        <p:blipFill>
          <a:blip r:embed="rId14"/>
          <a:stretch>
            <a:fillRect/>
          </a:stretch>
        </p:blipFill>
        <p:spPr>
          <a:xfrm>
            <a:off x="423545" y="2008505"/>
            <a:ext cx="11339195" cy="3912235"/>
          </a:xfrm>
          <a:prstGeom prst="rect">
            <a:avLst/>
          </a:prstGeom>
        </p:spPr>
      </p:pic>
      <p:sp>
        <p:nvSpPr>
          <p:cNvPr id="2" name="矩形 1"/>
          <p:cNvSpPr/>
          <p:nvPr>
            <p:custDataLst>
              <p:tags r:id="rId4"/>
            </p:custDataLst>
          </p:nvPr>
        </p:nvSpPr>
        <p:spPr>
          <a:xfrm>
            <a:off x="7695565" y="2112010"/>
            <a:ext cx="1542415" cy="2795270"/>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 name="矩形 2"/>
          <p:cNvSpPr/>
          <p:nvPr>
            <p:custDataLst>
              <p:tags r:id="rId5"/>
            </p:custDataLst>
          </p:nvPr>
        </p:nvSpPr>
        <p:spPr>
          <a:xfrm>
            <a:off x="9321800" y="2191385"/>
            <a:ext cx="578485" cy="2795905"/>
          </a:xfrm>
          <a:prstGeom prst="rect">
            <a:avLst/>
          </a:prstGeom>
          <a:solidFill>
            <a:srgbClr val="EEBB7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 name="TextBox 16"/>
          <p:cNvSpPr txBox="1"/>
          <p:nvPr>
            <p:custDataLst>
              <p:tags r:id="rId6"/>
            </p:custDataLst>
          </p:nvPr>
        </p:nvSpPr>
        <p:spPr>
          <a:xfrm>
            <a:off x="7695565" y="2268855"/>
            <a:ext cx="1015365" cy="583565"/>
          </a:xfrm>
          <a:prstGeom prst="rect">
            <a:avLst/>
          </a:prstGeom>
          <a:noFill/>
        </p:spPr>
        <p:txBody>
          <a:bodyPr wrap="square" rtlCol="0">
            <a:spAutoFit/>
          </a:bodyPr>
          <a:lstStyle/>
          <a:p>
            <a:pPr algn="l">
              <a:lnSpc>
                <a:spcPct val="100000"/>
              </a:lnSpc>
            </a:pPr>
            <a:r>
              <a:rPr lang="zh-CN" altLang="en-US" sz="1600" b="1" dirty="0">
                <a:solidFill>
                  <a:schemeClr val="bg1"/>
                </a:solidFill>
                <a:sym typeface="+mn-ea"/>
              </a:rPr>
              <a:t>短期中期</a:t>
            </a:r>
          </a:p>
          <a:p>
            <a:pPr algn="l">
              <a:lnSpc>
                <a:spcPct val="100000"/>
              </a:lnSpc>
            </a:pPr>
            <a:r>
              <a:rPr lang="zh-CN" altLang="en-US" sz="1600" b="1" dirty="0">
                <a:solidFill>
                  <a:schemeClr val="bg1"/>
                </a:solidFill>
                <a:sym typeface="+mn-ea"/>
              </a:rPr>
              <a:t>跑赢大盘</a:t>
            </a:r>
          </a:p>
        </p:txBody>
      </p:sp>
      <p:sp>
        <p:nvSpPr>
          <p:cNvPr id="5" name="TextBox 16"/>
          <p:cNvSpPr txBox="1"/>
          <p:nvPr>
            <p:custDataLst>
              <p:tags r:id="rId7"/>
            </p:custDataLst>
          </p:nvPr>
        </p:nvSpPr>
        <p:spPr>
          <a:xfrm>
            <a:off x="9984105" y="2468880"/>
            <a:ext cx="1560830" cy="583565"/>
          </a:xfrm>
          <a:prstGeom prst="rect">
            <a:avLst/>
          </a:prstGeom>
          <a:noFill/>
        </p:spPr>
        <p:txBody>
          <a:bodyPr wrap="square" rtlCol="0">
            <a:spAutoFit/>
          </a:bodyPr>
          <a:lstStyle/>
          <a:p>
            <a:pPr algn="l">
              <a:lnSpc>
                <a:spcPct val="100000"/>
              </a:lnSpc>
              <a:buClrTx/>
              <a:buSzTx/>
              <a:buNone/>
            </a:pPr>
            <a:r>
              <a:rPr lang="zh-CN" altLang="en-US" sz="1600" b="1" dirty="0">
                <a:solidFill>
                  <a:schemeClr val="bg1"/>
                </a:solidFill>
                <a:sym typeface="+mn-ea"/>
              </a:rPr>
              <a:t>短期跑输大盘</a:t>
            </a:r>
          </a:p>
          <a:p>
            <a:pPr algn="l">
              <a:lnSpc>
                <a:spcPct val="100000"/>
              </a:lnSpc>
              <a:buClrTx/>
              <a:buSzTx/>
              <a:buNone/>
            </a:pPr>
            <a:r>
              <a:rPr lang="zh-CN" altLang="en-US" sz="1600" b="1" dirty="0">
                <a:solidFill>
                  <a:schemeClr val="bg1"/>
                </a:solidFill>
                <a:sym typeface="+mn-ea"/>
              </a:rPr>
              <a:t>中期跑赢大盘</a:t>
            </a:r>
          </a:p>
        </p:txBody>
      </p:sp>
      <p:sp>
        <p:nvSpPr>
          <p:cNvPr id="9" name="TextBox 16"/>
          <p:cNvSpPr txBox="1"/>
          <p:nvPr>
            <p:custDataLst>
              <p:tags r:id="rId8"/>
            </p:custDataLst>
          </p:nvPr>
        </p:nvSpPr>
        <p:spPr>
          <a:xfrm>
            <a:off x="3724910" y="4099560"/>
            <a:ext cx="1015365" cy="583565"/>
          </a:xfrm>
          <a:prstGeom prst="rect">
            <a:avLst/>
          </a:prstGeom>
          <a:noFill/>
        </p:spPr>
        <p:txBody>
          <a:bodyPr wrap="square" rtlCol="0">
            <a:spAutoFit/>
          </a:bodyPr>
          <a:lstStyle/>
          <a:p>
            <a:pPr algn="l">
              <a:lnSpc>
                <a:spcPct val="100000"/>
              </a:lnSpc>
              <a:buClrTx/>
              <a:buSzTx/>
              <a:buNone/>
            </a:pPr>
            <a:r>
              <a:rPr lang="zh-CN" altLang="en-US" sz="1600" b="1" dirty="0">
                <a:solidFill>
                  <a:schemeClr val="bg1"/>
                </a:solidFill>
                <a:sym typeface="+mn-ea"/>
              </a:rPr>
              <a:t>短期中期</a:t>
            </a:r>
          </a:p>
          <a:p>
            <a:pPr algn="l">
              <a:lnSpc>
                <a:spcPct val="100000"/>
              </a:lnSpc>
              <a:buClrTx/>
              <a:buSzTx/>
              <a:buNone/>
            </a:pPr>
            <a:r>
              <a:rPr lang="zh-CN" altLang="en-US" sz="1600" b="1" dirty="0">
                <a:solidFill>
                  <a:schemeClr val="bg1"/>
                </a:solidFill>
                <a:sym typeface="+mn-ea"/>
              </a:rPr>
              <a:t>跑输大盘</a:t>
            </a:r>
          </a:p>
        </p:txBody>
      </p:sp>
      <p:sp>
        <p:nvSpPr>
          <p:cNvPr id="10" name="TextBox 16"/>
          <p:cNvSpPr txBox="1"/>
          <p:nvPr>
            <p:custDataLst>
              <p:tags r:id="rId9"/>
            </p:custDataLst>
          </p:nvPr>
        </p:nvSpPr>
        <p:spPr>
          <a:xfrm>
            <a:off x="1555115" y="3883025"/>
            <a:ext cx="1656715" cy="583565"/>
          </a:xfrm>
          <a:prstGeom prst="rect">
            <a:avLst/>
          </a:prstGeom>
          <a:noFill/>
        </p:spPr>
        <p:txBody>
          <a:bodyPr wrap="square" rtlCol="0">
            <a:spAutoFit/>
          </a:bodyPr>
          <a:lstStyle/>
          <a:p>
            <a:pPr algn="l">
              <a:lnSpc>
                <a:spcPct val="100000"/>
              </a:lnSpc>
              <a:buClrTx/>
              <a:buSzTx/>
              <a:buNone/>
            </a:pPr>
            <a:r>
              <a:rPr lang="zh-CN" altLang="en-US" sz="1600" b="1" dirty="0">
                <a:solidFill>
                  <a:schemeClr val="bg1"/>
                </a:solidFill>
                <a:sym typeface="+mn-ea"/>
              </a:rPr>
              <a:t>短期跑赢大盘</a:t>
            </a:r>
          </a:p>
          <a:p>
            <a:pPr algn="l">
              <a:lnSpc>
                <a:spcPct val="100000"/>
              </a:lnSpc>
              <a:buClrTx/>
              <a:buSzTx/>
              <a:buNone/>
            </a:pPr>
            <a:r>
              <a:rPr lang="zh-CN" altLang="en-US" sz="1600" b="1" dirty="0">
                <a:solidFill>
                  <a:schemeClr val="bg1"/>
                </a:solidFill>
                <a:sym typeface="+mn-ea"/>
              </a:rPr>
              <a:t>中期跑输大盘</a:t>
            </a:r>
          </a:p>
        </p:txBody>
      </p:sp>
      <p:sp>
        <p:nvSpPr>
          <p:cNvPr id="11" name="矩形 10"/>
          <p:cNvSpPr/>
          <p:nvPr>
            <p:custDataLst>
              <p:tags r:id="rId10"/>
            </p:custDataLst>
          </p:nvPr>
        </p:nvSpPr>
        <p:spPr>
          <a:xfrm>
            <a:off x="3847465" y="4559935"/>
            <a:ext cx="509270" cy="130365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p:cNvSpPr/>
          <p:nvPr>
            <p:custDataLst>
              <p:tags r:id="rId11"/>
            </p:custDataLst>
          </p:nvPr>
        </p:nvSpPr>
        <p:spPr>
          <a:xfrm>
            <a:off x="1750695" y="4466590"/>
            <a:ext cx="1265555" cy="1632585"/>
          </a:xfrm>
          <a:prstGeom prst="rect">
            <a:avLst/>
          </a:prstGeom>
          <a:solidFill>
            <a:srgbClr val="EEBB7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 name="文本框 5"/>
          <p:cNvSpPr txBox="1"/>
          <p:nvPr>
            <p:custDataLst>
              <p:tags r:id="rId12"/>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潜龙飞天</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custDataLst>
              <p:tags r:id="rId2"/>
            </p:custDataLst>
          </p:nvPr>
        </p:nvSpPr>
        <p:spPr>
          <a:xfrm>
            <a:off x="331470" y="768985"/>
            <a:ext cx="11441430" cy="460375"/>
          </a:xfrm>
          <a:prstGeom prst="rect">
            <a:avLst/>
          </a:prstGeom>
          <a:noFill/>
        </p:spPr>
        <p:txBody>
          <a:bodyPr wrap="square" rtlCol="0">
            <a:spAutoFit/>
          </a:bodyPr>
          <a:lstStyle/>
          <a:p>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rPr>
              <a:t>优选全线跑赢大盘的波段，次之选择</a:t>
            </a:r>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短线跑赢大盘。</a:t>
            </a:r>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rPr>
              <a:t>（建议只做“飞天”部分）</a:t>
            </a:r>
          </a:p>
        </p:txBody>
      </p:sp>
      <p:pic>
        <p:nvPicPr>
          <p:cNvPr id="5" name="图片 4"/>
          <p:cNvPicPr>
            <a:picLocks noChangeAspect="1"/>
          </p:cNvPicPr>
          <p:nvPr>
            <p:custDataLst>
              <p:tags r:id="rId3"/>
            </p:custDataLst>
          </p:nvPr>
        </p:nvPicPr>
        <p:blipFill>
          <a:blip r:embed="rId5"/>
          <a:srcRect b="933"/>
          <a:stretch>
            <a:fillRect/>
          </a:stretch>
        </p:blipFill>
        <p:spPr>
          <a:xfrm>
            <a:off x="1115695" y="1308735"/>
            <a:ext cx="9780905" cy="5261610"/>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custDataLst>
              <p:tags r:id="rId2"/>
            </p:custDataLst>
          </p:nvPr>
        </p:nvSpPr>
        <p:spPr>
          <a:xfrm>
            <a:off x="641985" y="772795"/>
            <a:ext cx="10585450" cy="690245"/>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lang="zh-CN" altLang="en-US" sz="1800" kern="1200" dirty="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4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当股价短线中线跑赢大盘的时候，股价容易走出强的上升浪。</a:t>
            </a:r>
          </a:p>
        </p:txBody>
      </p:sp>
      <p:pic>
        <p:nvPicPr>
          <p:cNvPr id="17" name="图片 16"/>
          <p:cNvPicPr>
            <a:picLocks noChangeAspect="1"/>
          </p:cNvPicPr>
          <p:nvPr>
            <p:custDataLst>
              <p:tags r:id="rId3"/>
            </p:custDataLst>
          </p:nvPr>
        </p:nvPicPr>
        <p:blipFill>
          <a:blip r:embed="rId7"/>
          <a:stretch>
            <a:fillRect/>
          </a:stretch>
        </p:blipFill>
        <p:spPr>
          <a:xfrm>
            <a:off x="1733550" y="1475105"/>
            <a:ext cx="8125460" cy="5109210"/>
          </a:xfrm>
          <a:prstGeom prst="rect">
            <a:avLst/>
          </a:prstGeom>
          <a:ln>
            <a:solidFill>
              <a:schemeClr val="accent3"/>
            </a:solidFill>
          </a:ln>
        </p:spPr>
      </p:pic>
      <p:pic>
        <p:nvPicPr>
          <p:cNvPr id="2" name="图片 1"/>
          <p:cNvPicPr>
            <a:picLocks noChangeAspect="1"/>
          </p:cNvPicPr>
          <p:nvPr>
            <p:custDataLst>
              <p:tags r:id="rId4"/>
            </p:custDataLst>
          </p:nvPr>
        </p:nvPicPr>
        <p:blipFill>
          <a:blip r:embed="rId8"/>
          <a:stretch>
            <a:fillRect/>
          </a:stretch>
        </p:blipFill>
        <p:spPr>
          <a:xfrm>
            <a:off x="1733550" y="1817370"/>
            <a:ext cx="5803900" cy="1426210"/>
          </a:xfrm>
          <a:prstGeom prst="rect">
            <a:avLst/>
          </a:prstGeom>
        </p:spPr>
      </p:pic>
      <p:sp>
        <p:nvSpPr>
          <p:cNvPr id="6" name="文本框 5"/>
          <p:cNvSpPr txBox="1"/>
          <p:nvPr>
            <p:custDataLst>
              <p:tags r:id="rId5"/>
            </p:custDataLst>
          </p:nvPr>
        </p:nvSpPr>
        <p:spPr>
          <a:xfrm>
            <a:off x="4058920" y="35560"/>
            <a:ext cx="504126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首选全线跑赢大盘</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3273108" y="15240"/>
            <a:ext cx="5645785"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charset="-122"/>
                <a:ea typeface="思源黑体 CN Medium" panose="020B0600000000000000" charset="-122"/>
                <a:cs typeface="思源黑体 CN Normal" panose="020B0400000000000000" charset="-122"/>
              </a:rPr>
              <a:t>龙头思维</a:t>
            </a:r>
          </a:p>
        </p:txBody>
      </p:sp>
      <p:pic>
        <p:nvPicPr>
          <p:cNvPr id="7" name="图片 6"/>
          <p:cNvPicPr>
            <a:picLocks noChangeAspect="1"/>
          </p:cNvPicPr>
          <p:nvPr>
            <p:custDataLst>
              <p:tags r:id="rId3"/>
            </p:custDataLst>
          </p:nvPr>
        </p:nvPicPr>
        <p:blipFill>
          <a:blip r:embed="rId13"/>
          <a:stretch>
            <a:fillRect/>
          </a:stretch>
        </p:blipFill>
        <p:spPr>
          <a:xfrm>
            <a:off x="91440" y="722630"/>
            <a:ext cx="2026285" cy="2987040"/>
          </a:xfrm>
          <a:prstGeom prst="rect">
            <a:avLst/>
          </a:prstGeom>
        </p:spPr>
      </p:pic>
      <p:pic>
        <p:nvPicPr>
          <p:cNvPr id="8" name="图片 7"/>
          <p:cNvPicPr>
            <a:picLocks noChangeAspect="1"/>
          </p:cNvPicPr>
          <p:nvPr>
            <p:custDataLst>
              <p:tags r:id="rId4"/>
            </p:custDataLst>
          </p:nvPr>
        </p:nvPicPr>
        <p:blipFill>
          <a:blip r:embed="rId14"/>
          <a:stretch>
            <a:fillRect/>
          </a:stretch>
        </p:blipFill>
        <p:spPr>
          <a:xfrm>
            <a:off x="2102485" y="722630"/>
            <a:ext cx="4176395" cy="2987040"/>
          </a:xfrm>
          <a:prstGeom prst="rect">
            <a:avLst/>
          </a:prstGeom>
        </p:spPr>
      </p:pic>
      <p:pic>
        <p:nvPicPr>
          <p:cNvPr id="9" name="图片 8"/>
          <p:cNvPicPr>
            <a:picLocks noChangeAspect="1"/>
          </p:cNvPicPr>
          <p:nvPr>
            <p:custDataLst>
              <p:tags r:id="rId5"/>
            </p:custDataLst>
          </p:nvPr>
        </p:nvPicPr>
        <p:blipFill>
          <a:blip r:embed="rId15"/>
          <a:stretch>
            <a:fillRect/>
          </a:stretch>
        </p:blipFill>
        <p:spPr>
          <a:xfrm>
            <a:off x="6321425" y="722630"/>
            <a:ext cx="1920240" cy="2987040"/>
          </a:xfrm>
          <a:prstGeom prst="rect">
            <a:avLst/>
          </a:prstGeom>
        </p:spPr>
      </p:pic>
      <p:pic>
        <p:nvPicPr>
          <p:cNvPr id="6" name="图片 5"/>
          <p:cNvPicPr>
            <a:picLocks noChangeAspect="1"/>
          </p:cNvPicPr>
          <p:nvPr>
            <p:custDataLst>
              <p:tags r:id="rId6"/>
            </p:custDataLst>
          </p:nvPr>
        </p:nvPicPr>
        <p:blipFill>
          <a:blip r:embed="rId16"/>
          <a:stretch>
            <a:fillRect/>
          </a:stretch>
        </p:blipFill>
        <p:spPr>
          <a:xfrm>
            <a:off x="8241665" y="722630"/>
            <a:ext cx="3840480" cy="2987040"/>
          </a:xfrm>
          <a:prstGeom prst="rect">
            <a:avLst/>
          </a:prstGeom>
        </p:spPr>
      </p:pic>
      <p:pic>
        <p:nvPicPr>
          <p:cNvPr id="13" name="图片 12"/>
          <p:cNvPicPr>
            <a:picLocks noChangeAspect="1"/>
          </p:cNvPicPr>
          <p:nvPr>
            <p:custDataLst>
              <p:tags r:id="rId7"/>
            </p:custDataLst>
          </p:nvPr>
        </p:nvPicPr>
        <p:blipFill>
          <a:blip r:embed="rId17"/>
          <a:stretch>
            <a:fillRect/>
          </a:stretch>
        </p:blipFill>
        <p:spPr>
          <a:xfrm>
            <a:off x="91440" y="3768090"/>
            <a:ext cx="1931035" cy="2853055"/>
          </a:xfrm>
          <a:prstGeom prst="rect">
            <a:avLst/>
          </a:prstGeom>
        </p:spPr>
      </p:pic>
      <p:pic>
        <p:nvPicPr>
          <p:cNvPr id="14" name="图片 13"/>
          <p:cNvPicPr>
            <a:picLocks noChangeAspect="1"/>
          </p:cNvPicPr>
          <p:nvPr>
            <p:custDataLst>
              <p:tags r:id="rId8"/>
            </p:custDataLst>
          </p:nvPr>
        </p:nvPicPr>
        <p:blipFill>
          <a:blip r:embed="rId18"/>
          <a:stretch>
            <a:fillRect/>
          </a:stretch>
        </p:blipFill>
        <p:spPr>
          <a:xfrm>
            <a:off x="1969135" y="3768090"/>
            <a:ext cx="3978910" cy="2853055"/>
          </a:xfrm>
          <a:prstGeom prst="rect">
            <a:avLst/>
          </a:prstGeom>
        </p:spPr>
      </p:pic>
      <p:sp>
        <p:nvSpPr>
          <p:cNvPr id="12" name="文本框 11"/>
          <p:cNvSpPr txBox="1"/>
          <p:nvPr>
            <p:custDataLst>
              <p:tags r:id="rId9"/>
            </p:custDataLst>
          </p:nvPr>
        </p:nvSpPr>
        <p:spPr>
          <a:xfrm>
            <a:off x="91440" y="958215"/>
            <a:ext cx="855345" cy="1198880"/>
          </a:xfrm>
          <a:prstGeom prst="rect">
            <a:avLst/>
          </a:prstGeom>
          <a:noFill/>
        </p:spPr>
        <p:txBody>
          <a:bodyPr wrap="square" rtlCol="0">
            <a:spAutoFit/>
          </a:bodyPr>
          <a:lstStyle/>
          <a:p>
            <a:r>
              <a:rPr lang="zh-CN" altLang="en-US" sz="2400" b="1" dirty="0">
                <a:latin typeface="思源黑体 CN Medium" panose="020B0600000000000000" pitchFamily="34" charset="-122"/>
                <a:ea typeface="思源黑体 CN Medium" panose="020B0600000000000000" pitchFamily="34" charset="-122"/>
              </a:rPr>
              <a:t>股</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票</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一</a:t>
            </a:r>
          </a:p>
        </p:txBody>
      </p:sp>
      <p:sp>
        <p:nvSpPr>
          <p:cNvPr id="17" name="文本框 16"/>
          <p:cNvSpPr txBox="1"/>
          <p:nvPr>
            <p:custDataLst>
              <p:tags r:id="rId10"/>
            </p:custDataLst>
          </p:nvPr>
        </p:nvSpPr>
        <p:spPr>
          <a:xfrm>
            <a:off x="6278880" y="844550"/>
            <a:ext cx="855345" cy="1198880"/>
          </a:xfrm>
          <a:prstGeom prst="rect">
            <a:avLst/>
          </a:prstGeom>
          <a:noFill/>
        </p:spPr>
        <p:txBody>
          <a:bodyPr wrap="square" rtlCol="0">
            <a:spAutoFit/>
          </a:bodyPr>
          <a:lstStyle/>
          <a:p>
            <a:r>
              <a:rPr lang="zh-CN" altLang="en-US" sz="2400" b="1" dirty="0">
                <a:latin typeface="思源黑体 CN Medium" panose="020B0600000000000000" pitchFamily="34" charset="-122"/>
                <a:ea typeface="思源黑体 CN Medium" panose="020B0600000000000000" pitchFamily="34" charset="-122"/>
              </a:rPr>
              <a:t>股</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票</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二</a:t>
            </a:r>
          </a:p>
        </p:txBody>
      </p:sp>
      <p:sp>
        <p:nvSpPr>
          <p:cNvPr id="18" name="文本框 17"/>
          <p:cNvSpPr txBox="1"/>
          <p:nvPr>
            <p:custDataLst>
              <p:tags r:id="rId11"/>
            </p:custDataLst>
          </p:nvPr>
        </p:nvSpPr>
        <p:spPr>
          <a:xfrm>
            <a:off x="91440" y="4164965"/>
            <a:ext cx="855345" cy="1198880"/>
          </a:xfrm>
          <a:prstGeom prst="rect">
            <a:avLst/>
          </a:prstGeom>
          <a:noFill/>
        </p:spPr>
        <p:txBody>
          <a:bodyPr wrap="square" rtlCol="0">
            <a:spAutoFit/>
          </a:bodyPr>
          <a:lstStyle/>
          <a:p>
            <a:r>
              <a:rPr lang="zh-CN" altLang="en-US" sz="2400" b="1" dirty="0">
                <a:latin typeface="思源黑体 CN Medium" panose="020B0600000000000000" pitchFamily="34" charset="-122"/>
                <a:ea typeface="思源黑体 CN Medium" panose="020B0600000000000000" pitchFamily="34" charset="-122"/>
              </a:rPr>
              <a:t>股</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票</a:t>
            </a:r>
            <a:br>
              <a:rPr lang="zh-CN" altLang="en-US" sz="2400" b="1" dirty="0">
                <a:latin typeface="思源黑体 CN Medium" panose="020B0600000000000000" pitchFamily="34" charset="-122"/>
                <a:ea typeface="思源黑体 CN Medium" panose="020B0600000000000000" pitchFamily="34" charset="-122"/>
              </a:rPr>
            </a:br>
            <a:r>
              <a:rPr lang="zh-CN" altLang="en-US" sz="2400" b="1" dirty="0">
                <a:latin typeface="思源黑体 CN Medium" panose="020B0600000000000000" pitchFamily="34" charset="-122"/>
                <a:ea typeface="思源黑体 CN Medium" panose="020B0600000000000000" pitchFamily="34" charset="-122"/>
              </a:rPr>
              <a:t>三</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5"/>
          <a:stretch>
            <a:fillRect/>
          </a:stretch>
        </p:blipFill>
        <p:spPr>
          <a:xfrm>
            <a:off x="68580" y="868045"/>
            <a:ext cx="6308090" cy="5634355"/>
          </a:xfrm>
          <a:prstGeom prst="rect">
            <a:avLst/>
          </a:prstGeom>
        </p:spPr>
      </p:pic>
      <p:pic>
        <p:nvPicPr>
          <p:cNvPr id="3" name="图片 2"/>
          <p:cNvPicPr>
            <a:picLocks noChangeAspect="1"/>
          </p:cNvPicPr>
          <p:nvPr>
            <p:custDataLst>
              <p:tags r:id="rId3"/>
            </p:custDataLst>
          </p:nvPr>
        </p:nvPicPr>
        <p:blipFill>
          <a:blip r:embed="rId6"/>
          <a:stretch>
            <a:fillRect/>
          </a:stretch>
        </p:blipFill>
        <p:spPr>
          <a:xfrm>
            <a:off x="6652260" y="868045"/>
            <a:ext cx="5539740" cy="5634355"/>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custDataLst>
              <p:tags r:id="rId2"/>
            </p:custDataLst>
          </p:nvPr>
        </p:nvSpPr>
        <p:spPr>
          <a:xfrm>
            <a:off x="2874645" y="859790"/>
            <a:ext cx="8248015" cy="1012825"/>
          </a:xfrm>
          <a:prstGeom prst="rect">
            <a:avLst/>
          </a:prstGeom>
        </p:spPr>
        <p:txBody>
          <a:bodyPr/>
          <a:lstStyle>
            <a:lvl1pPr marL="0" indent="0" algn="l" defTabSz="914400" rtl="0" eaLnBrk="1" latinLnBrk="0" hangingPunct="1">
              <a:lnSpc>
                <a:spcPct val="130000"/>
              </a:lnSpc>
              <a:spcBef>
                <a:spcPts val="1000"/>
              </a:spcBef>
              <a:buFont typeface="Arial" panose="020B0604020202020204" pitchFamily="34" charset="0"/>
              <a:buNone/>
              <a:defRPr lang="zh-CN" altLang="en-US" sz="1800" kern="1200" dirty="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当股价中线跑赢大盘时，个股的短线趋势能获得更强的支撑；</a:t>
            </a:r>
            <a:endParaRPr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l">
              <a:lnSpc>
                <a:spcPct val="10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相反，股价中线弱于大盘，后期短线走势会受到压力影响。</a:t>
            </a:r>
          </a:p>
        </p:txBody>
      </p:sp>
      <p:pic>
        <p:nvPicPr>
          <p:cNvPr id="20" name="图片 19"/>
          <p:cNvPicPr>
            <a:picLocks noChangeAspect="1"/>
          </p:cNvPicPr>
          <p:nvPr>
            <p:custDataLst>
              <p:tags r:id="rId3"/>
            </p:custDataLst>
          </p:nvPr>
        </p:nvPicPr>
        <p:blipFill>
          <a:blip r:embed="rId5"/>
          <a:stretch>
            <a:fillRect/>
          </a:stretch>
        </p:blipFill>
        <p:spPr>
          <a:xfrm>
            <a:off x="1398905" y="1636395"/>
            <a:ext cx="9254490" cy="4849495"/>
          </a:xfrm>
          <a:prstGeom prst="rect">
            <a:avLst/>
          </a:prstGeom>
          <a:ln>
            <a:solidFill>
              <a:schemeClr val="accent3"/>
            </a:solid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2"/>
            </p:custDataLst>
          </p:nvPr>
        </p:nvSpPr>
        <p:spPr>
          <a:xfrm>
            <a:off x="608400" y="766500"/>
            <a:ext cx="10969200" cy="4759200"/>
          </a:xfrm>
        </p:spPr>
        <p:txBody>
          <a:bodyPr/>
          <a:lstStyle/>
          <a:p>
            <a:pPr marL="0" indent="0">
              <a:buNone/>
            </a:pPr>
            <a:r>
              <a:rPr lang="zh-CN" altLang="en-US" sz="2400" b="1" spc="0"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分时看盘技巧</a:t>
            </a:r>
          </a:p>
        </p:txBody>
      </p:sp>
      <p:pic>
        <p:nvPicPr>
          <p:cNvPr id="2050" name="Picture 2"/>
          <p:cNvPicPr>
            <a:picLocks noChangeAspect="1" noChangeArrowheads="1"/>
          </p:cNvPicPr>
          <p:nvPr>
            <p:custDataLst>
              <p:tags r:id="rId3"/>
            </p:custDataLst>
          </p:nvPr>
        </p:nvPicPr>
        <p:blipFill>
          <a:blip r:embed="rId6"/>
          <a:srcRect/>
          <a:stretch>
            <a:fillRect/>
          </a:stretch>
        </p:blipFill>
        <p:spPr bwMode="auto">
          <a:xfrm>
            <a:off x="359410" y="1830705"/>
            <a:ext cx="11104245" cy="3821430"/>
          </a:xfrm>
          <a:prstGeom prst="rect">
            <a:avLst/>
          </a:prstGeom>
          <a:noFill/>
          <a:ln w="9525">
            <a:noFill/>
            <a:miter lim="800000"/>
            <a:headEnd/>
            <a:tailEnd/>
          </a:ln>
          <a:effectLst/>
        </p:spPr>
      </p:pic>
      <p:sp>
        <p:nvSpPr>
          <p:cNvPr id="5" name="矩形 4"/>
          <p:cNvSpPr/>
          <p:nvPr>
            <p:custDataLst>
              <p:tags r:id="rId4"/>
            </p:custDataLst>
          </p:nvPr>
        </p:nvSpPr>
        <p:spPr>
          <a:xfrm>
            <a:off x="3544753" y="4871839"/>
            <a:ext cx="5868914" cy="461665"/>
          </a:xfrm>
          <a:prstGeom prst="rect">
            <a:avLst/>
          </a:prstGeom>
        </p:spPr>
        <p:txBody>
          <a:bodyPr wrap="none">
            <a:spAutoFit/>
          </a:bodyPr>
          <a:lstStyle/>
          <a:p>
            <a:r>
              <a:rPr lang="zh-CN" altLang="en-US" sz="2400" b="1" dirty="0">
                <a:latin typeface="思源黑体 CN Medium" panose="020B0600000000000000" pitchFamily="34" charset="-122"/>
                <a:ea typeface="思源黑体 CN Medium" panose="020B0600000000000000" pitchFamily="34" charset="-122"/>
              </a:rPr>
              <a:t>逆势走强的分时走势，更容易走拉升行情</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3</a:t>
            </a:r>
          </a:p>
        </p:txBody>
      </p:sp>
      <p:sp>
        <p:nvSpPr>
          <p:cNvPr id="14" name="文本框 13"/>
          <p:cNvSpPr txBox="1"/>
          <p:nvPr userDrawn="1"/>
        </p:nvSpPr>
        <p:spPr>
          <a:xfrm>
            <a:off x="1104265" y="3038475"/>
            <a:ext cx="9839325" cy="1106805"/>
          </a:xfrm>
          <a:prstGeom prst="rect">
            <a:avLst/>
          </a:prstGeom>
          <a:noFill/>
        </p:spPr>
        <p:txBody>
          <a:bodyPr wrap="square" rtlCol="0">
            <a:spAutoFit/>
          </a:bodyPr>
          <a:lstStyle/>
          <a:p>
            <a:pPr algn="l"/>
            <a:r>
              <a:rPr lang="zh-CN" altLang="en-US" sz="6600" b="1">
                <a:solidFill>
                  <a:schemeClr val="bg1"/>
                </a:solidFill>
                <a:latin typeface="思源黑体 CN Medium" panose="020B0600000000000000" charset="-122"/>
                <a:ea typeface="思源黑体 CN Medium" panose="020B0600000000000000" charset="-122"/>
              </a:rPr>
              <a:t>水手突破</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custDataLst>
              <p:tags r:id="rId2"/>
            </p:custDataLst>
          </p:nvPr>
        </p:nvSpPr>
        <p:spPr>
          <a:xfrm>
            <a:off x="745490" y="747395"/>
            <a:ext cx="11141075" cy="1640840"/>
          </a:xfrm>
          <a:prstGeom prst="rect">
            <a:avLst/>
          </a:prstGeom>
          <a:noFill/>
        </p:spPr>
        <p:txBody>
          <a:bodyPr wrap="square" rtlCol="0">
            <a:spAutoFit/>
          </a:bodyPr>
          <a:lstStyle/>
          <a:p>
            <a:pPr algn="l">
              <a:lnSpc>
                <a:spcPct val="120000"/>
              </a:lnSpc>
              <a:buClrTx/>
              <a:buSzTx/>
              <a:buFontTx/>
            </a:pPr>
            <a:r>
              <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rPr>
              <a:t>含义：水手突破属于通道/趋势型指标，主要用于界定股价所处趋势强弱状态。</a:t>
            </a:r>
            <a:r>
              <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其轨道是运用阶段时间内股价运行的高低点做一定的系数转化而得出的。</a:t>
            </a:r>
            <a:endPar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endParaRPr>
          </a:p>
          <a:p>
            <a:pPr algn="l">
              <a:lnSpc>
                <a:spcPct val="120000"/>
              </a:lnSpc>
              <a:buClrTx/>
              <a:buSzTx/>
              <a:buFontTx/>
            </a:pPr>
            <a:endPar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endParaRPr>
          </a:p>
          <a:p>
            <a:pPr algn="l">
              <a:lnSpc>
                <a:spcPct val="120000"/>
              </a:lnSpc>
              <a:buClrTx/>
              <a:buSzTx/>
              <a:buFontTx/>
            </a:pPr>
            <a:r>
              <a:rPr lang="zh-CN" altLang="en-US" sz="18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形态:由4条线和5种不同颜色的K线表示，从上至下分别表示最强到最弱状态。</a:t>
            </a:r>
          </a:p>
          <a:p>
            <a:pPr algn="l">
              <a:lnSpc>
                <a:spcPct val="120000"/>
              </a:lnSpc>
              <a:buClrTx/>
              <a:buSzTx/>
              <a:buFontTx/>
            </a:pPr>
            <a:endParaRPr sz="1200" b="1" dirty="0">
              <a:solidFill>
                <a:srgbClr val="FF0000"/>
              </a:solidFill>
              <a:latin typeface="思源黑体 CN Medium" panose="020B0600000000000000" pitchFamily="34" charset="-122"/>
              <a:ea typeface="思源黑体 CN Medium" panose="020B0600000000000000" pitchFamily="34" charset="-122"/>
              <a:cs typeface="宋体" panose="02010600030101010101" pitchFamily="2" charset="-122"/>
              <a:sym typeface="+mn-ea"/>
            </a:endParaRPr>
          </a:p>
        </p:txBody>
      </p:sp>
      <p:pic>
        <p:nvPicPr>
          <p:cNvPr id="3" name="图片 2"/>
          <p:cNvPicPr>
            <a:picLocks noChangeAspect="1"/>
          </p:cNvPicPr>
          <p:nvPr>
            <p:custDataLst>
              <p:tags r:id="rId3"/>
            </p:custDataLst>
          </p:nvPr>
        </p:nvPicPr>
        <p:blipFill>
          <a:blip r:embed="rId6"/>
          <a:stretch>
            <a:fillRect/>
          </a:stretch>
        </p:blipFill>
        <p:spPr>
          <a:xfrm>
            <a:off x="1586230" y="2178050"/>
            <a:ext cx="9377680" cy="4352290"/>
          </a:xfrm>
          <a:prstGeom prst="rect">
            <a:avLst/>
          </a:prstGeom>
        </p:spPr>
      </p:pic>
      <p:sp>
        <p:nvSpPr>
          <p:cNvPr id="2" name="文本框 1"/>
          <p:cNvSpPr txBox="1"/>
          <p:nvPr>
            <p:custDataLst>
              <p:tags r:id="rId4"/>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含义与形态</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14354" y="3567419"/>
            <a:ext cx="1435191" cy="461665"/>
          </a:xfrm>
          <a:prstGeom prst="rect">
            <a:avLst/>
          </a:prstGeom>
          <a:noFill/>
        </p:spPr>
        <p:txBody>
          <a:bodyPr wrap="square" rtlCol="0">
            <a:spAutoFit/>
          </a:bodyPr>
          <a:lstStyle/>
          <a:p>
            <a:pPr algn="ctr"/>
            <a:r>
              <a:rPr lang="zh-CN" altLang="en-US" sz="2400" b="0" i="0" dirty="0">
                <a:solidFill>
                  <a:schemeClr val="accent1">
                    <a:lumMod val="75000"/>
                  </a:schemeClr>
                </a:solidFill>
                <a:effectLst/>
                <a:latin typeface="思源黑体 CN Medium" panose="020B0600000000000000" charset="-122"/>
                <a:ea typeface="思源黑体 CN Medium" panose="020B0600000000000000" charset="-122"/>
              </a:rPr>
              <a:t>陈锵行</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249545" y="3629660"/>
            <a:ext cx="2708910" cy="337185"/>
          </a:xfrm>
          <a:prstGeom prst="rect">
            <a:avLst/>
          </a:prstGeom>
          <a:noFill/>
        </p:spPr>
        <p:txBody>
          <a:bodyPr wrap="square" rtlCol="0">
            <a:spAutoFit/>
          </a:bodyPr>
          <a:lstStyle/>
          <a:p>
            <a:r>
              <a:rPr lang="zh-CN" altLang="en-US"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sz="1600" dirty="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:A1120620020001</a:t>
            </a:r>
          </a:p>
        </p:txBody>
      </p:sp>
      <p:sp>
        <p:nvSpPr>
          <p:cNvPr id="12" name="文本框 11"/>
          <p:cNvSpPr txBox="1"/>
          <p:nvPr userDrawn="1"/>
        </p:nvSpPr>
        <p:spPr>
          <a:xfrm>
            <a:off x="1938655" y="4160520"/>
            <a:ext cx="5998210" cy="1300549"/>
          </a:xfrm>
          <a:prstGeom prst="rect">
            <a:avLst/>
          </a:prstGeom>
          <a:noFill/>
        </p:spPr>
        <p:txBody>
          <a:bodyPr wrap="square" rtlCol="0">
            <a:spAutoFit/>
          </a:bodyPr>
          <a:lstStyle/>
          <a:p>
            <a:pPr algn="just" fontAlgn="auto">
              <a:lnSpc>
                <a:spcPct val="125000"/>
              </a:lnSpc>
            </a:pPr>
            <a:r>
              <a:rPr lang="zh-CN" altLang="en-US"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历经多年市场沉浮，独创了</a:t>
            </a:r>
            <a:r>
              <a:rPr lang="en-US" alt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七星反转</a:t>
            </a:r>
            <a:r>
              <a:rPr lang="en-US" alt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主题风口战法</a:t>
            </a:r>
            <a:r>
              <a:rPr lang="en-US" alt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等系列战法，对“消息面”解读独到、锋利。善于敏锐挖掘市场新的操作方向和机会，把握市场上热点方向快狠准；注重市场炒作背后逻辑，通过现象看本质。</a:t>
            </a:r>
          </a:p>
        </p:txBody>
      </p:sp>
      <p:sp>
        <p:nvSpPr>
          <p:cNvPr id="2" name="文本框 1"/>
          <p:cNvSpPr txBox="1"/>
          <p:nvPr/>
        </p:nvSpPr>
        <p:spPr>
          <a:xfrm>
            <a:off x="1095375" y="920016"/>
            <a:ext cx="7684770" cy="2308324"/>
          </a:xfrm>
          <a:prstGeom prst="rect">
            <a:avLst/>
          </a:prstGeom>
          <a:noFill/>
        </p:spPr>
        <p:txBody>
          <a:bodyPr wrap="square" rtlCol="0">
            <a:spAutoFit/>
          </a:bodyPr>
          <a:lstStyle/>
          <a:p>
            <a:pPr algn="ctr">
              <a:lnSpc>
                <a:spcPct val="90000"/>
              </a:lnSpc>
            </a:pPr>
            <a:r>
              <a:rPr lang="zh-CN" altLang="en-US" sz="8000" b="0" i="0" dirty="0">
                <a:solidFill>
                  <a:schemeClr val="bg1"/>
                </a:solidFill>
                <a:effectLst/>
                <a:latin typeface="思源黑体 CN Heavy" panose="020B0A00000000000000" pitchFamily="34" charset="-122"/>
                <a:ea typeface="思源黑体 CN Heavy" panose="020B0A00000000000000" pitchFamily="34" charset="-122"/>
              </a:rPr>
              <a:t>水手突破</a:t>
            </a:r>
            <a:endParaRPr lang="en-US" altLang="zh-CN" sz="8000" b="0" i="0" dirty="0">
              <a:solidFill>
                <a:schemeClr val="bg1"/>
              </a:solidFill>
              <a:effectLst/>
              <a:latin typeface="思源黑体 CN Heavy" panose="020B0A00000000000000" pitchFamily="34" charset="-122"/>
              <a:ea typeface="思源黑体 CN Heavy" panose="020B0A00000000000000" pitchFamily="34" charset="-122"/>
            </a:endParaRPr>
          </a:p>
          <a:p>
            <a:pPr algn="ctr">
              <a:lnSpc>
                <a:spcPct val="90000"/>
              </a:lnSpc>
            </a:pPr>
            <a:r>
              <a:rPr lang="zh-CN" altLang="en-US" sz="8000" b="0" i="0" dirty="0">
                <a:solidFill>
                  <a:schemeClr val="bg1"/>
                </a:solidFill>
                <a:effectLst/>
                <a:latin typeface="思源黑体 CN Heavy" panose="020B0A00000000000000" pitchFamily="34" charset="-122"/>
                <a:ea typeface="思源黑体 CN Heavy" panose="020B0A00000000000000" pitchFamily="34" charset="-122"/>
              </a:rPr>
              <a:t>巧抓强势股</a:t>
            </a:r>
            <a:endParaRPr lang="zh-CN" altLang="en-US" sz="8000" dirty="0">
              <a:solidFill>
                <a:schemeClr val="bg1"/>
              </a:solidFill>
              <a:latin typeface="思源黑体 CN Heavy" panose="020B0A00000000000000" pitchFamily="34" charset="-122"/>
              <a:ea typeface="思源黑体 CN Heavy" panose="020B0A00000000000000" pitchFamily="34" charset="-122"/>
              <a:cs typeface="思源黑体 CN Medium" panose="020B0600000000000000" charset="-122"/>
            </a:endParaRPr>
          </a:p>
        </p:txBody>
      </p:sp>
      <p:sp>
        <p:nvSpPr>
          <p:cNvPr id="3" name="文本框 2"/>
          <p:cNvSpPr txBox="1"/>
          <p:nvPr userDrawn="1"/>
        </p:nvSpPr>
        <p:spPr>
          <a:xfrm>
            <a:off x="1205230" y="3541395"/>
            <a:ext cx="2522855"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6</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8</a:t>
            </a:r>
            <a:r>
              <a:rPr sz="2600" dirty="0">
                <a:solidFill>
                  <a:srgbClr val="915C09"/>
                </a:solidFill>
                <a:latin typeface="思源黑体 CN Medium" panose="020B0600000000000000" charset="-122"/>
                <a:ea typeface="思源黑体 CN Medium" panose="020B0600000000000000" charset="-122"/>
                <a:sym typeface="+mn-ea"/>
              </a:rPr>
              <a:t>日 </a:t>
            </a:r>
            <a:r>
              <a:rPr lang="en-US" sz="2600" dirty="0">
                <a:solidFill>
                  <a:srgbClr val="915C09"/>
                </a:solidFill>
                <a:latin typeface="思源黑体 CN Medium" panose="020B0600000000000000" charset="-122"/>
                <a:ea typeface="思源黑体 CN Medium" panose="020B0600000000000000" charset="-122"/>
                <a:sym typeface="+mn-ea"/>
              </a:rPr>
              <a:t>20:15</a:t>
            </a:r>
            <a:endParaRPr sz="2600" dirty="0">
              <a:solidFill>
                <a:srgbClr val="915C09"/>
              </a:solidFill>
              <a:latin typeface="思源黑体 CN Medium" panose="020B0600000000000000" charset="-122"/>
              <a:ea typeface="思源黑体 CN Medium" panose="020B0600000000000000" charset="-122"/>
              <a:sym typeface="+mn-ea"/>
            </a:endParaRPr>
          </a:p>
        </p:txBody>
      </p:sp>
      <p:pic>
        <p:nvPicPr>
          <p:cNvPr id="5" name="图片 4" descr="陈锵行"/>
          <p:cNvPicPr>
            <a:picLocks noChangeAspect="1"/>
          </p:cNvPicPr>
          <p:nvPr/>
        </p:nvPicPr>
        <p:blipFill>
          <a:blip r:embed="rId3"/>
          <a:stretch>
            <a:fillRect/>
          </a:stretch>
        </p:blipFill>
        <p:spPr>
          <a:xfrm>
            <a:off x="8281035" y="788203"/>
            <a:ext cx="3049905" cy="5028287"/>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375920" y="957580"/>
            <a:ext cx="7625806" cy="461665"/>
          </a:xfrm>
          <a:prstGeom prst="rect">
            <a:avLst/>
          </a:prstGeom>
          <a:noFill/>
        </p:spPr>
        <p:txBody>
          <a:bodyPr wrap="none" rtlCol="0" anchor="t">
            <a:spAutoFit/>
          </a:bodyPr>
          <a:lstStyle/>
          <a:p>
            <a:pPr algn="l"/>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股价突破箱顶+指标同步变色之时，就是行情启动之时</a:t>
            </a:r>
          </a:p>
        </p:txBody>
      </p:sp>
      <p:pic>
        <p:nvPicPr>
          <p:cNvPr id="5" name="图片 4"/>
          <p:cNvPicPr>
            <a:picLocks noChangeAspect="1"/>
          </p:cNvPicPr>
          <p:nvPr>
            <p:custDataLst>
              <p:tags r:id="rId3"/>
            </p:custDataLst>
          </p:nvPr>
        </p:nvPicPr>
        <p:blipFill>
          <a:blip r:embed="rId7"/>
          <a:stretch>
            <a:fillRect/>
          </a:stretch>
        </p:blipFill>
        <p:spPr>
          <a:xfrm>
            <a:off x="23495" y="1676400"/>
            <a:ext cx="5810885" cy="4157980"/>
          </a:xfrm>
          <a:prstGeom prst="rect">
            <a:avLst/>
          </a:prstGeom>
          <a:ln>
            <a:solidFill>
              <a:schemeClr val="accent1"/>
            </a:solidFill>
          </a:ln>
        </p:spPr>
      </p:pic>
      <p:pic>
        <p:nvPicPr>
          <p:cNvPr id="9" name="图片 8"/>
          <p:cNvPicPr>
            <a:picLocks noChangeAspect="1"/>
          </p:cNvPicPr>
          <p:nvPr>
            <p:custDataLst>
              <p:tags r:id="rId4"/>
            </p:custDataLst>
          </p:nvPr>
        </p:nvPicPr>
        <p:blipFill>
          <a:blip r:embed="rId8"/>
          <a:srcRect r="4914"/>
          <a:stretch>
            <a:fillRect/>
          </a:stretch>
        </p:blipFill>
        <p:spPr>
          <a:xfrm>
            <a:off x="6050280" y="1583690"/>
            <a:ext cx="5814695" cy="4342765"/>
          </a:xfrm>
          <a:prstGeom prst="rect">
            <a:avLst/>
          </a:prstGeom>
          <a:ln>
            <a:solidFill>
              <a:schemeClr val="accent1"/>
            </a:solidFill>
          </a:ln>
        </p:spPr>
      </p:pic>
      <p:sp>
        <p:nvSpPr>
          <p:cNvPr id="16" name="文本框 15"/>
          <p:cNvSpPr txBox="1"/>
          <p:nvPr>
            <p:custDataLst>
              <p:tags r:id="rId5"/>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资金突破</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custDataLst>
              <p:tags r:id="rId2"/>
            </p:custDataLst>
          </p:nvPr>
        </p:nvSpPr>
        <p:spPr>
          <a:xfrm>
            <a:off x="654050" y="777240"/>
            <a:ext cx="10725150" cy="423545"/>
          </a:xfrm>
          <a:prstGeom prst="rect">
            <a:avLst/>
          </a:prstGeom>
          <a:noFill/>
        </p:spPr>
        <p:txBody>
          <a:bodyPr wrap="square" rtlCol="0">
            <a:spAutoFit/>
          </a:bodyPr>
          <a:lstStyle/>
          <a:p>
            <a:pPr indent="0" algn="ctr">
              <a:lnSpc>
                <a:spcPct val="90000"/>
              </a:lnSpc>
              <a:spcBef>
                <a:spcPts val="0"/>
              </a:spcBef>
              <a:spcAft>
                <a:spcPts val="800"/>
              </a:spcAft>
              <a:buSzPct val="100000"/>
              <a:buNone/>
            </a:pPr>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黄紫通道的突破-回档-加速（上升回档+水手突破，成功率和收益率更好)</a:t>
            </a:r>
          </a:p>
        </p:txBody>
      </p:sp>
      <p:pic>
        <p:nvPicPr>
          <p:cNvPr id="4" name="图片 3"/>
          <p:cNvPicPr>
            <a:picLocks noChangeAspect="1"/>
          </p:cNvPicPr>
          <p:nvPr>
            <p:custDataLst>
              <p:tags r:id="rId3"/>
            </p:custDataLst>
          </p:nvPr>
        </p:nvPicPr>
        <p:blipFill>
          <a:blip r:embed="rId6"/>
          <a:srcRect b="1116"/>
          <a:stretch>
            <a:fillRect/>
          </a:stretch>
        </p:blipFill>
        <p:spPr>
          <a:xfrm>
            <a:off x="3535045" y="1532890"/>
            <a:ext cx="4621530" cy="4822825"/>
          </a:xfrm>
          <a:prstGeom prst="rect">
            <a:avLst/>
          </a:prstGeom>
          <a:ln>
            <a:solidFill>
              <a:schemeClr val="accent1"/>
            </a:solidFill>
          </a:ln>
        </p:spPr>
      </p:pic>
      <p:sp>
        <p:nvSpPr>
          <p:cNvPr id="2" name="文本框 1"/>
          <p:cNvSpPr txBox="1"/>
          <p:nvPr>
            <p:custDataLst>
              <p:tags r:id="rId4"/>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支撑作用</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custDataLst>
              <p:tags r:id="rId2"/>
            </p:custDataLst>
          </p:nvPr>
        </p:nvSpPr>
        <p:spPr>
          <a:xfrm>
            <a:off x="609600" y="1076960"/>
            <a:ext cx="10973435" cy="477567"/>
          </a:xfrm>
          <a:prstGeom prst="rect">
            <a:avLst/>
          </a:prstGeom>
          <a:noFill/>
        </p:spPr>
        <p:txBody>
          <a:bodyPr wrap="square" rtlCol="0">
            <a:spAutoFit/>
          </a:bodyPr>
          <a:lstStyle/>
          <a:p>
            <a:pPr indent="0" algn="ctr">
              <a:lnSpc>
                <a:spcPct val="110000"/>
              </a:lnSpc>
              <a:spcBef>
                <a:spcPts val="0"/>
              </a:spcBef>
              <a:spcAft>
                <a:spcPts val="800"/>
              </a:spcAft>
              <a:buSzPct val="100000"/>
              <a:buNone/>
            </a:pPr>
            <a:r>
              <a:rPr lang="zh-CN" altLang="en-US" sz="2400" b="1" dirty="0">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 长期灰色通道蓄势（一旦爆发，主升浪持续的时间和力度都更强）</a:t>
            </a:r>
          </a:p>
        </p:txBody>
      </p:sp>
      <p:pic>
        <p:nvPicPr>
          <p:cNvPr id="14" name="图片 13"/>
          <p:cNvPicPr>
            <a:picLocks noChangeAspect="1"/>
          </p:cNvPicPr>
          <p:nvPr>
            <p:custDataLst>
              <p:tags r:id="rId3"/>
            </p:custDataLst>
          </p:nvPr>
        </p:nvPicPr>
        <p:blipFill>
          <a:blip r:embed="rId6"/>
          <a:srcRect t="4700"/>
          <a:stretch>
            <a:fillRect/>
          </a:stretch>
        </p:blipFill>
        <p:spPr>
          <a:xfrm>
            <a:off x="1555115" y="1682750"/>
            <a:ext cx="9081770" cy="5026025"/>
          </a:xfrm>
          <a:prstGeom prst="rect">
            <a:avLst/>
          </a:prstGeom>
        </p:spPr>
      </p:pic>
      <p:sp>
        <p:nvSpPr>
          <p:cNvPr id="2" name="文本框 1"/>
          <p:cNvSpPr txBox="1"/>
          <p:nvPr>
            <p:custDataLst>
              <p:tags r:id="rId4"/>
            </p:custDataLst>
          </p:nvPr>
        </p:nvSpPr>
        <p:spPr>
          <a:xfrm>
            <a:off x="3125651" y="27305"/>
            <a:ext cx="6428740"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dirty="0">
                <a:solidFill>
                  <a:schemeClr val="bg1"/>
                </a:solidFill>
                <a:uFillTx/>
                <a:latin typeface="思源黑体 CN Medium" panose="020B0600000000000000" charset="-122"/>
                <a:ea typeface="思源黑体 CN Medium" panose="020B0600000000000000" charset="-122"/>
              </a:rPr>
              <a:t>横有多长，竖有多高</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4</a:t>
            </a:r>
          </a:p>
        </p:txBody>
      </p:sp>
      <p:sp>
        <p:nvSpPr>
          <p:cNvPr id="14" name="文本框 13"/>
          <p:cNvSpPr txBox="1"/>
          <p:nvPr userDrawn="1"/>
        </p:nvSpPr>
        <p:spPr>
          <a:xfrm>
            <a:off x="1104265" y="3038475"/>
            <a:ext cx="9839325" cy="1106805"/>
          </a:xfrm>
          <a:prstGeom prst="rect">
            <a:avLst/>
          </a:prstGeom>
          <a:noFill/>
        </p:spPr>
        <p:txBody>
          <a:bodyPr wrap="square" rtlCol="0">
            <a:spAutoFit/>
          </a:bodyPr>
          <a:lstStyle/>
          <a:p>
            <a:pPr algn="l"/>
            <a:r>
              <a:rPr lang="zh-CN" altLang="en-US" sz="6600" b="1" dirty="0">
                <a:solidFill>
                  <a:schemeClr val="bg1"/>
                </a:solidFill>
                <a:latin typeface="思源黑体 CN Medium" panose="020B0600000000000000" charset="-122"/>
                <a:ea typeface="思源黑体 CN Medium" panose="020B0600000000000000" charset="-122"/>
              </a:rPr>
              <a:t>海洋系列综合运用</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17"/>
          <a:stretch>
            <a:fillRect/>
          </a:stretch>
        </p:blipFill>
        <p:spPr>
          <a:xfrm>
            <a:off x="311150" y="881380"/>
            <a:ext cx="3559175" cy="4395470"/>
          </a:xfrm>
          <a:prstGeom prst="rect">
            <a:avLst/>
          </a:prstGeom>
        </p:spPr>
      </p:pic>
      <p:pic>
        <p:nvPicPr>
          <p:cNvPr id="5" name="图片 4"/>
          <p:cNvPicPr>
            <a:picLocks noChangeAspect="1"/>
          </p:cNvPicPr>
          <p:nvPr>
            <p:custDataLst>
              <p:tags r:id="rId3"/>
            </p:custDataLst>
          </p:nvPr>
        </p:nvPicPr>
        <p:blipFill>
          <a:blip r:embed="rId18"/>
          <a:stretch>
            <a:fillRect/>
          </a:stretch>
        </p:blipFill>
        <p:spPr>
          <a:xfrm>
            <a:off x="4335780" y="881380"/>
            <a:ext cx="3391535" cy="4395470"/>
          </a:xfrm>
          <a:prstGeom prst="rect">
            <a:avLst/>
          </a:prstGeom>
        </p:spPr>
      </p:pic>
      <p:pic>
        <p:nvPicPr>
          <p:cNvPr id="6" name="图片 5"/>
          <p:cNvPicPr>
            <a:picLocks noChangeAspect="1"/>
          </p:cNvPicPr>
          <p:nvPr>
            <p:custDataLst>
              <p:tags r:id="rId4"/>
            </p:custDataLst>
          </p:nvPr>
        </p:nvPicPr>
        <p:blipFill>
          <a:blip r:embed="rId19"/>
          <a:stretch>
            <a:fillRect/>
          </a:stretch>
        </p:blipFill>
        <p:spPr>
          <a:xfrm>
            <a:off x="8375015" y="881380"/>
            <a:ext cx="3122930" cy="4395470"/>
          </a:xfrm>
          <a:prstGeom prst="rect">
            <a:avLst/>
          </a:prstGeom>
        </p:spPr>
      </p:pic>
      <p:sp>
        <p:nvSpPr>
          <p:cNvPr id="7" name="文本框 6"/>
          <p:cNvSpPr txBox="1"/>
          <p:nvPr>
            <p:custDataLst>
              <p:tags r:id="rId5"/>
            </p:custDataLst>
          </p:nvPr>
        </p:nvSpPr>
        <p:spPr>
          <a:xfrm>
            <a:off x="488315" y="5276850"/>
            <a:ext cx="2855595" cy="1198880"/>
          </a:xfrm>
          <a:prstGeom prst="rect">
            <a:avLst/>
          </a:prstGeom>
          <a:noFill/>
        </p:spPr>
        <p:txBody>
          <a:bodyPr wrap="square" rtlCol="0">
            <a:spAutoFit/>
          </a:bodyPr>
          <a:lstStyle/>
          <a:p>
            <a:pPr algn="l">
              <a:buClrTx/>
              <a:buSzTx/>
              <a:buNone/>
            </a:pPr>
            <a:r>
              <a:rPr lang="zh-CN" altLang="en-US" sz="2400" b="1" dirty="0">
                <a:solidFill>
                  <a:schemeClr val="tx1"/>
                </a:solidFill>
                <a:latin typeface="思源黑体 CN Medium" panose="020B0600000000000000" pitchFamily="34" charset="-122"/>
                <a:ea typeface="思源黑体 CN Medium" panose="020B0600000000000000" pitchFamily="34" charset="-122"/>
              </a:rPr>
              <a:t>1、海洋底</a:t>
            </a:r>
            <a:br>
              <a:rPr lang="zh-CN" altLang="en-US" sz="2400" b="1" dirty="0">
                <a:solidFill>
                  <a:schemeClr val="tx1"/>
                </a:solidFill>
                <a:latin typeface="思源黑体 CN Medium" panose="020B0600000000000000" pitchFamily="34" charset="-122"/>
                <a:ea typeface="思源黑体 CN Medium" panose="020B0600000000000000" pitchFamily="34" charset="-122"/>
              </a:rPr>
            </a:br>
            <a:r>
              <a:rPr lang="zh-CN" altLang="en-US" sz="2400" b="1" dirty="0">
                <a:solidFill>
                  <a:schemeClr val="tx1"/>
                </a:solidFill>
                <a:latin typeface="思源黑体 CN Medium" panose="020B0600000000000000" pitchFamily="34" charset="-122"/>
                <a:ea typeface="思源黑体 CN Medium" panose="020B0600000000000000" pitchFamily="34" charset="-122"/>
              </a:rPr>
              <a:t>出现底部柱子代表股价超跌</a:t>
            </a:r>
          </a:p>
        </p:txBody>
      </p:sp>
      <p:sp>
        <p:nvSpPr>
          <p:cNvPr id="8" name="文本框 7"/>
          <p:cNvSpPr txBox="1"/>
          <p:nvPr>
            <p:custDataLst>
              <p:tags r:id="rId6"/>
            </p:custDataLst>
          </p:nvPr>
        </p:nvSpPr>
        <p:spPr>
          <a:xfrm>
            <a:off x="4171474" y="5201761"/>
            <a:ext cx="2364581" cy="1198880"/>
          </a:xfrm>
          <a:prstGeom prst="rect">
            <a:avLst/>
          </a:prstGeom>
          <a:noFill/>
        </p:spPr>
        <p:txBody>
          <a:bodyPr wrap="square" rtlCol="0">
            <a:spAutoFit/>
          </a:bodyPr>
          <a:lstStyle/>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2、水手底</a:t>
            </a:r>
            <a:br>
              <a:rPr lang="zh-CN" altLang="en-US" sz="2400" b="1" dirty="0">
                <a:solidFill>
                  <a:schemeClr val="tx1"/>
                </a:solidFill>
                <a:latin typeface="思源黑体 CN Medium" panose="020B0600000000000000" pitchFamily="34" charset="-122"/>
                <a:ea typeface="思源黑体 CN Medium" panose="020B0600000000000000" pitchFamily="34" charset="-122"/>
              </a:rPr>
            </a:br>
            <a:r>
              <a:rPr lang="zh-CN" altLang="en-US" sz="2400" b="1" dirty="0">
                <a:solidFill>
                  <a:schemeClr val="tx1"/>
                </a:solidFill>
                <a:latin typeface="思源黑体 CN Medium" panose="020B0600000000000000" pitchFamily="34" charset="-122"/>
                <a:ea typeface="思源黑体 CN Medium" panose="020B0600000000000000" pitchFamily="34" charset="-122"/>
              </a:rPr>
              <a:t>股价跌到绿线附近代表超跌</a:t>
            </a:r>
          </a:p>
        </p:txBody>
      </p:sp>
      <p:sp>
        <p:nvSpPr>
          <p:cNvPr id="9" name="文本框 8"/>
          <p:cNvSpPr txBox="1"/>
          <p:nvPr>
            <p:custDataLst>
              <p:tags r:id="rId7"/>
            </p:custDataLst>
          </p:nvPr>
        </p:nvSpPr>
        <p:spPr>
          <a:xfrm>
            <a:off x="8375015" y="5311140"/>
            <a:ext cx="2857500" cy="1198880"/>
          </a:xfrm>
          <a:prstGeom prst="rect">
            <a:avLst/>
          </a:prstGeom>
          <a:noFill/>
        </p:spPr>
        <p:txBody>
          <a:bodyPr wrap="square" rtlCol="0">
            <a:spAutoFit/>
          </a:bodyPr>
          <a:lstStyle/>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3、海洋状态底</a:t>
            </a:r>
          </a:p>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海洋状态蓝色线下金叉</a:t>
            </a:r>
          </a:p>
        </p:txBody>
      </p:sp>
      <p:grpSp>
        <p:nvGrpSpPr>
          <p:cNvPr id="3" name="组合 14"/>
          <p:cNvGrpSpPr/>
          <p:nvPr/>
        </p:nvGrpSpPr>
        <p:grpSpPr>
          <a:xfrm>
            <a:off x="3065097" y="1404333"/>
            <a:ext cx="3904787" cy="691274"/>
            <a:chOff x="3919104" y="894755"/>
            <a:chExt cx="4353791" cy="661407"/>
          </a:xfrm>
        </p:grpSpPr>
        <p:grpSp>
          <p:nvGrpSpPr>
            <p:cNvPr id="11" name="组合 28"/>
            <p:cNvGrpSpPr/>
            <p:nvPr/>
          </p:nvGrpSpPr>
          <p:grpSpPr>
            <a:xfrm>
              <a:off x="4402931" y="894755"/>
              <a:ext cx="358902" cy="99346"/>
              <a:chOff x="3583781" y="6036469"/>
              <a:chExt cx="358902" cy="99346"/>
            </a:xfrm>
          </p:grpSpPr>
          <p:sp>
            <p:nvSpPr>
              <p:cNvPr id="12" name="等腰三角形 11"/>
              <p:cNvSpPr/>
              <p:nvPr>
                <p:custDataLst>
                  <p:tags r:id="rId13"/>
                </p:custDataLst>
              </p:nvPr>
            </p:nvSpPr>
            <p:spPr>
              <a:xfrm rot="5400000">
                <a:off x="3565922"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3" name="等腰三角形 12"/>
              <p:cNvSpPr/>
              <p:nvPr>
                <p:custDataLst>
                  <p:tags r:id="rId14"/>
                </p:custDataLst>
              </p:nvPr>
            </p:nvSpPr>
            <p:spPr>
              <a:xfrm rot="5400000">
                <a:off x="3713559"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C000"/>
                  </a:solidFill>
                </a:endParaRPr>
              </a:p>
            </p:txBody>
          </p:sp>
          <p:sp>
            <p:nvSpPr>
              <p:cNvPr id="14" name="等腰三角形 13"/>
              <p:cNvSpPr/>
              <p:nvPr>
                <p:custDataLst>
                  <p:tags r:id="rId15"/>
                </p:custDataLst>
              </p:nvPr>
            </p:nvSpPr>
            <p:spPr>
              <a:xfrm rot="5400000">
                <a:off x="3861196"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grpSp>
        <p:grpSp>
          <p:nvGrpSpPr>
            <p:cNvPr id="15" name="组合 32"/>
            <p:cNvGrpSpPr/>
            <p:nvPr/>
          </p:nvGrpSpPr>
          <p:grpSpPr>
            <a:xfrm flipH="1">
              <a:off x="7430166" y="894755"/>
              <a:ext cx="358902" cy="99346"/>
              <a:chOff x="3583781" y="6036469"/>
              <a:chExt cx="358902" cy="99346"/>
            </a:xfrm>
          </p:grpSpPr>
          <p:sp>
            <p:nvSpPr>
              <p:cNvPr id="16" name="等腰三角形 15"/>
              <p:cNvSpPr/>
              <p:nvPr>
                <p:custDataLst>
                  <p:tags r:id="rId10"/>
                </p:custDataLst>
              </p:nvPr>
            </p:nvSpPr>
            <p:spPr>
              <a:xfrm rot="5400000">
                <a:off x="3565922"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7" name="等腰三角形 16"/>
              <p:cNvSpPr/>
              <p:nvPr>
                <p:custDataLst>
                  <p:tags r:id="rId11"/>
                </p:custDataLst>
              </p:nvPr>
            </p:nvSpPr>
            <p:spPr>
              <a:xfrm rot="5400000">
                <a:off x="3713559"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18" name="等腰三角形 17"/>
              <p:cNvSpPr/>
              <p:nvPr>
                <p:custDataLst>
                  <p:tags r:id="rId12"/>
                </p:custDataLst>
              </p:nvPr>
            </p:nvSpPr>
            <p:spPr>
              <a:xfrm rot="5400000">
                <a:off x="3861196" y="6054328"/>
                <a:ext cx="99346" cy="636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grpSp>
        <p:sp>
          <p:nvSpPr>
            <p:cNvPr id="19" name="矩形 18"/>
            <p:cNvSpPr/>
            <p:nvPr>
              <p:custDataLst>
                <p:tags r:id="rId9"/>
              </p:custDataLst>
            </p:nvPr>
          </p:nvSpPr>
          <p:spPr>
            <a:xfrm>
              <a:off x="3919104" y="1267250"/>
              <a:ext cx="4353791" cy="288912"/>
            </a:xfrm>
            <a:prstGeom prst="rect">
              <a:avLst/>
            </a:prstGeom>
            <a:noFill/>
          </p:spPr>
          <p:txBody>
            <a:bodyPr vert="horz" wrap="square" rtlCol="0">
              <a:spAutoFit/>
            </a:bodyPr>
            <a:lstStyle/>
            <a:p>
              <a:pPr algn="ctr"/>
              <a:endParaRPr lang="zh-CN" altLang="en-US" sz="1200" spc="300">
                <a:solidFill>
                  <a:srgbClr val="FFC000"/>
                </a:solidFill>
                <a:effectLst>
                  <a:outerShdw blurRad="342900" algn="ctr" rotWithShape="0">
                    <a:schemeClr val="bg1"/>
                  </a:outerShdw>
                </a:effectLst>
                <a:latin typeface="三极雅致黑简体" panose="00000506000000000000" pitchFamily="2" charset="-122"/>
                <a:ea typeface="三极雅致黑简体" panose="00000506000000000000" pitchFamily="2" charset="-122"/>
              </a:endParaRPr>
            </a:p>
          </p:txBody>
        </p:sp>
      </p:grpSp>
      <p:sp>
        <p:nvSpPr>
          <p:cNvPr id="2" name="矩形 1"/>
          <p:cNvSpPr/>
          <p:nvPr>
            <p:custDataLst>
              <p:tags r:id="rId8"/>
            </p:custDataLst>
          </p:nvPr>
        </p:nvSpPr>
        <p:spPr>
          <a:xfrm>
            <a:off x="4611360" y="0"/>
            <a:ext cx="2214880" cy="737235"/>
          </a:xfrm>
          <a:prstGeom prst="rect">
            <a:avLst/>
          </a:prstGeom>
        </p:spPr>
        <p:txBody>
          <a:bodyPr wrap="none">
            <a:spAutoFit/>
          </a:bodyPr>
          <a:lstStyle/>
          <a:p>
            <a:r>
              <a:rPr lang="zh-CN" altLang="en-US" sz="4200" spc="-200">
                <a:solidFill>
                  <a:schemeClr val="bg1"/>
                </a:solidFill>
                <a:uFillTx/>
                <a:latin typeface="思源黑体 CN Medium" panose="020B0600000000000000" charset="-122"/>
                <a:ea typeface="思源黑体 CN Medium" panose="020B0600000000000000" charset="-122"/>
              </a:rPr>
              <a:t>海洋三底</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2"/>
            </p:custDataLst>
          </p:nvPr>
        </p:nvSpPr>
        <p:spPr>
          <a:xfrm>
            <a:off x="4977130" y="2091690"/>
            <a:ext cx="6445250" cy="1938020"/>
          </a:xfrm>
          <a:prstGeom prst="rect">
            <a:avLst/>
          </a:prstGeom>
          <a:noFill/>
        </p:spPr>
        <p:txBody>
          <a:bodyPr wrap="square" rtlCol="0">
            <a:spAutoFit/>
          </a:bodyPr>
          <a:lstStyle/>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1、海洋寻底大底绝对底，牛线上穿马线</a:t>
            </a:r>
          </a:p>
          <a:p>
            <a:pPr algn="l">
              <a:buClrTx/>
              <a:buSzTx/>
              <a:buFontTx/>
            </a:pPr>
            <a:endParaRPr lang="zh-CN" altLang="en-US" sz="2400" b="1" dirty="0">
              <a:solidFill>
                <a:schemeClr val="tx1"/>
              </a:solidFill>
              <a:latin typeface="思源黑体 CN Medium" panose="020B0600000000000000" pitchFamily="34" charset="-122"/>
              <a:ea typeface="思源黑体 CN Medium" panose="020B0600000000000000" pitchFamily="34" charset="-122"/>
            </a:endParaRPr>
          </a:p>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2、海洋状态底部金叉</a:t>
            </a:r>
          </a:p>
          <a:p>
            <a:pPr algn="l">
              <a:buClrTx/>
              <a:buSzTx/>
              <a:buFontTx/>
            </a:pPr>
            <a:endParaRPr lang="zh-CN" altLang="en-US" sz="2400" b="1" dirty="0">
              <a:solidFill>
                <a:schemeClr val="tx1"/>
              </a:solidFill>
              <a:latin typeface="思源黑体 CN Medium" panose="020B0600000000000000" pitchFamily="34" charset="-122"/>
              <a:ea typeface="思源黑体 CN Medium" panose="020B0600000000000000" pitchFamily="34" charset="-122"/>
            </a:endParaRPr>
          </a:p>
          <a:p>
            <a:pPr algn="l">
              <a:buClrTx/>
              <a:buSzTx/>
              <a:buFontTx/>
            </a:pPr>
            <a:r>
              <a:rPr lang="zh-CN" altLang="en-US" sz="2400" b="1" dirty="0">
                <a:solidFill>
                  <a:schemeClr val="tx1"/>
                </a:solidFill>
                <a:latin typeface="思源黑体 CN Medium" panose="020B0600000000000000" pitchFamily="34" charset="-122"/>
                <a:ea typeface="思源黑体 CN Medium" panose="020B0600000000000000" pitchFamily="34" charset="-122"/>
              </a:rPr>
              <a:t>3、水手突破下轨支撑蓝色超跌</a:t>
            </a:r>
          </a:p>
        </p:txBody>
      </p:sp>
      <p:sp>
        <p:nvSpPr>
          <p:cNvPr id="6" name="TextBox 5"/>
          <p:cNvSpPr txBox="1"/>
          <p:nvPr>
            <p:custDataLst>
              <p:tags r:id="rId3"/>
            </p:custDataLst>
          </p:nvPr>
        </p:nvSpPr>
        <p:spPr>
          <a:xfrm>
            <a:off x="4404360" y="0"/>
            <a:ext cx="3230880" cy="737235"/>
          </a:xfrm>
          <a:prstGeom prst="rect">
            <a:avLst/>
          </a:prstGeom>
          <a:noFill/>
        </p:spPr>
        <p:txBody>
          <a:bodyPr wrap="none" rtlCol="0">
            <a:spAutoFit/>
          </a:bodyPr>
          <a:lstStyle/>
          <a:p>
            <a:pPr algn="l">
              <a:buClrTx/>
              <a:buSzTx/>
              <a:buFontTx/>
            </a:pPr>
            <a:r>
              <a:rPr lang="zh-CN" altLang="en-US" sz="4200" spc="-200" dirty="0">
                <a:solidFill>
                  <a:schemeClr val="bg1"/>
                </a:solidFill>
                <a:uFillTx/>
                <a:latin typeface="思源黑体 CN Medium" panose="020B0600000000000000" charset="-122"/>
                <a:ea typeface="思源黑体 CN Medium" panose="020B0600000000000000" charset="-122"/>
              </a:rPr>
              <a:t>海洋三底战法</a:t>
            </a:r>
          </a:p>
        </p:txBody>
      </p:sp>
      <p:pic>
        <p:nvPicPr>
          <p:cNvPr id="8194" name="Picture 2"/>
          <p:cNvPicPr>
            <a:picLocks noChangeAspect="1" noChangeArrowheads="1"/>
          </p:cNvPicPr>
          <p:nvPr>
            <p:custDataLst>
              <p:tags r:id="rId4"/>
            </p:custDataLst>
          </p:nvPr>
        </p:nvPicPr>
        <p:blipFill>
          <a:blip r:embed="rId6"/>
          <a:srcRect/>
          <a:stretch>
            <a:fillRect/>
          </a:stretch>
        </p:blipFill>
        <p:spPr bwMode="auto">
          <a:xfrm>
            <a:off x="82550" y="724535"/>
            <a:ext cx="4091305" cy="5861050"/>
          </a:xfrm>
          <a:prstGeom prst="rect">
            <a:avLst/>
          </a:prstGeom>
          <a:noFill/>
          <a:ln w="9525">
            <a:noFill/>
            <a:miter lim="800000"/>
            <a:headEnd/>
            <a:tailEnd/>
          </a:ln>
          <a:effec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4958715" y="0"/>
            <a:ext cx="2722880" cy="737235"/>
          </a:xfrm>
          <a:prstGeom prst="rect">
            <a:avLst/>
          </a:prstGeom>
        </p:spPr>
        <p:txBody>
          <a:bodyPr wrap="none">
            <a:spAutoFit/>
          </a:bodyPr>
          <a:lstStyle/>
          <a:p>
            <a:r>
              <a:rPr lang="zh-CN" altLang="en-US" sz="4200" spc="-200" dirty="0">
                <a:solidFill>
                  <a:schemeClr val="bg1"/>
                </a:solidFill>
                <a:uFillTx/>
                <a:latin typeface="思源黑体 CN Medium" panose="020B0600000000000000" charset="-122"/>
                <a:ea typeface="思源黑体 CN Medium" panose="020B0600000000000000" charset="-122"/>
              </a:rPr>
              <a:t>三共振金叉</a:t>
            </a:r>
          </a:p>
        </p:txBody>
      </p:sp>
      <p:pic>
        <p:nvPicPr>
          <p:cNvPr id="5123" name="Picture 3"/>
          <p:cNvPicPr>
            <a:picLocks noChangeAspect="1" noChangeArrowheads="1"/>
          </p:cNvPicPr>
          <p:nvPr>
            <p:custDataLst>
              <p:tags r:id="rId3"/>
            </p:custDataLst>
          </p:nvPr>
        </p:nvPicPr>
        <p:blipFill>
          <a:blip r:embed="rId5"/>
          <a:srcRect/>
          <a:stretch>
            <a:fillRect/>
          </a:stretch>
        </p:blipFill>
        <p:spPr bwMode="auto">
          <a:xfrm>
            <a:off x="1630045" y="737235"/>
            <a:ext cx="8124190" cy="5747385"/>
          </a:xfrm>
          <a:prstGeom prst="rect">
            <a:avLst/>
          </a:prstGeom>
          <a:noFill/>
          <a:ln w="9525">
            <a:noFill/>
            <a:miter lim="800000"/>
            <a:headEnd/>
            <a:tailEnd/>
          </a:ln>
          <a:effec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sz="quarter" idx="11"/>
            <p:custDataLst>
              <p:tags r:id="rId2"/>
            </p:custDataLst>
          </p:nvPr>
        </p:nvSpPr>
        <p:spPr>
          <a:xfrm>
            <a:off x="6327775" y="2324100"/>
            <a:ext cx="5727065" cy="506730"/>
          </a:xfrm>
        </p:spPr>
        <p:txBody>
          <a:bodyPr>
            <a:noAutofit/>
          </a:bodyPr>
          <a:lstStyle/>
          <a:p>
            <a:pPr marL="0" algn="l">
              <a:lnSpc>
                <a:spcPct val="100000"/>
              </a:lnSpc>
              <a:buClrTx/>
              <a:buSzTx/>
              <a:buNone/>
            </a:pPr>
            <a:r>
              <a:rPr lang="zh-CN" altLang="en-US" sz="3200" b="1" spc="0" dirty="0">
                <a:solidFill>
                  <a:schemeClr val="tx1"/>
                </a:solidFill>
                <a:latin typeface="思源黑体 CN Medium" panose="020B0600000000000000" pitchFamily="34" charset="-122"/>
                <a:ea typeface="思源黑体 CN Medium" panose="020B0600000000000000" pitchFamily="34" charset="-122"/>
              </a:rPr>
              <a:t>海洋状态三底</a:t>
            </a:r>
            <a:r>
              <a:rPr lang="en-US" altLang="zh-CN" sz="3200" b="1" spc="0" dirty="0">
                <a:solidFill>
                  <a:schemeClr val="tx1"/>
                </a:solidFill>
                <a:latin typeface="思源黑体 CN Medium" panose="020B0600000000000000" pitchFamily="34" charset="-122"/>
                <a:ea typeface="思源黑体 CN Medium" panose="020B0600000000000000" pitchFamily="34" charset="-122"/>
              </a:rPr>
              <a:t>+</a:t>
            </a:r>
            <a:r>
              <a:rPr lang="zh-CN" altLang="en-US" sz="3200" b="1" spc="0" dirty="0">
                <a:solidFill>
                  <a:schemeClr val="tx1"/>
                </a:solidFill>
                <a:latin typeface="思源黑体 CN Medium" panose="020B0600000000000000" pitchFamily="34" charset="-122"/>
                <a:ea typeface="思源黑体 CN Medium" panose="020B0600000000000000" pitchFamily="34" charset="-122"/>
              </a:rPr>
              <a:t>资金指标流入</a:t>
            </a:r>
          </a:p>
          <a:p>
            <a:pPr marL="0" algn="l">
              <a:lnSpc>
                <a:spcPct val="100000"/>
              </a:lnSpc>
              <a:buClrTx/>
              <a:buSzTx/>
              <a:buNone/>
            </a:pPr>
            <a:r>
              <a:rPr lang="zh-CN" altLang="en-US" sz="2400" b="1" spc="0" dirty="0">
                <a:solidFill>
                  <a:schemeClr val="tx1"/>
                </a:solidFill>
                <a:latin typeface="思源黑体 CN Medium" panose="020B0600000000000000" pitchFamily="34" charset="-122"/>
                <a:ea typeface="思源黑体 CN Medium" panose="020B0600000000000000" pitchFamily="34" charset="-122"/>
              </a:rPr>
              <a:t>（超级单、主力动向、主力控盘等）</a:t>
            </a:r>
          </a:p>
        </p:txBody>
      </p:sp>
      <p:pic>
        <p:nvPicPr>
          <p:cNvPr id="8" name="图片 7"/>
          <p:cNvPicPr>
            <a:picLocks noChangeAspect="1"/>
          </p:cNvPicPr>
          <p:nvPr>
            <p:custDataLst>
              <p:tags r:id="rId3"/>
            </p:custDataLst>
          </p:nvPr>
        </p:nvPicPr>
        <p:blipFill>
          <a:blip r:embed="rId5"/>
          <a:stretch>
            <a:fillRect/>
          </a:stretch>
        </p:blipFill>
        <p:spPr>
          <a:xfrm>
            <a:off x="735965" y="708025"/>
            <a:ext cx="4636135" cy="5777230"/>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nvPicPr>
        <p:blipFill>
          <a:blip r:embed="rId3"/>
          <a:stretch>
            <a:fillRect/>
          </a:stretch>
        </p:blipFill>
        <p:spPr>
          <a:xfrm>
            <a:off x="3289391" y="1865176"/>
            <a:ext cx="6927850" cy="714375"/>
          </a:xfrm>
          <a:prstGeom prst="rect">
            <a:avLst/>
          </a:prstGeom>
        </p:spPr>
      </p:pic>
      <p:pic>
        <p:nvPicPr>
          <p:cNvPr id="36" name="图片 35" descr="组 25"/>
          <p:cNvPicPr>
            <a:picLocks noChangeAspect="1"/>
          </p:cNvPicPr>
          <p:nvPr/>
        </p:nvPicPr>
        <p:blipFill>
          <a:blip r:embed="rId3"/>
          <a:stretch>
            <a:fillRect/>
          </a:stretch>
        </p:blipFill>
        <p:spPr>
          <a:xfrm>
            <a:off x="3975191" y="2749731"/>
            <a:ext cx="6927850" cy="714375"/>
          </a:xfrm>
          <a:prstGeom prst="rect">
            <a:avLst/>
          </a:prstGeom>
        </p:spPr>
      </p:pic>
      <p:pic>
        <p:nvPicPr>
          <p:cNvPr id="37" name="图片 36" descr="组 25"/>
          <p:cNvPicPr>
            <a:picLocks noChangeAspect="1"/>
          </p:cNvPicPr>
          <p:nvPr/>
        </p:nvPicPr>
        <p:blipFill>
          <a:blip r:embed="rId3"/>
          <a:stretch>
            <a:fillRect/>
          </a:stretch>
        </p:blipFill>
        <p:spPr>
          <a:xfrm>
            <a:off x="3289391" y="3634286"/>
            <a:ext cx="6927850" cy="714375"/>
          </a:xfrm>
          <a:prstGeom prst="rect">
            <a:avLst/>
          </a:prstGeom>
        </p:spPr>
      </p:pic>
      <p:pic>
        <p:nvPicPr>
          <p:cNvPr id="38" name="图片 37" descr="组 25"/>
          <p:cNvPicPr>
            <a:picLocks noChangeAspect="1"/>
          </p:cNvPicPr>
          <p:nvPr/>
        </p:nvPicPr>
        <p:blipFill>
          <a:blip r:embed="rId3"/>
          <a:stretch>
            <a:fillRect/>
          </a:stretch>
        </p:blipFill>
        <p:spPr>
          <a:xfrm>
            <a:off x="3975191" y="4518841"/>
            <a:ext cx="6927850" cy="714375"/>
          </a:xfrm>
          <a:prstGeom prst="rect">
            <a:avLst/>
          </a:prstGeom>
        </p:spPr>
      </p:pic>
      <p:sp>
        <p:nvSpPr>
          <p:cNvPr id="6" name="文本框 5"/>
          <p:cNvSpPr txBox="1"/>
          <p:nvPr/>
        </p:nvSpPr>
        <p:spPr>
          <a:xfrm>
            <a:off x="4843871" y="1648006"/>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趋势的重要性</a:t>
            </a:r>
          </a:p>
        </p:txBody>
      </p:sp>
      <p:sp>
        <p:nvSpPr>
          <p:cNvPr id="40" name="文本框 39"/>
          <p:cNvSpPr txBox="1"/>
          <p:nvPr/>
        </p:nvSpPr>
        <p:spPr>
          <a:xfrm>
            <a:off x="4019324" y="1564821"/>
            <a:ext cx="782955" cy="1088390"/>
          </a:xfrm>
          <a:prstGeom prst="rect">
            <a:avLst/>
          </a:prstGeom>
          <a:noFill/>
        </p:spPr>
        <p:txBody>
          <a:bodyPr wrap="square" rtlCol="0">
            <a:spAutoFit/>
          </a:bodyPr>
          <a:lstStyle/>
          <a:p>
            <a:pPr algn="ctr">
              <a:lnSpc>
                <a:spcPct val="180000"/>
              </a:lnSpc>
            </a:pPr>
            <a:r>
              <a:rPr lang="en-US" altLang="zh-CN" sz="3600" dirty="0">
                <a:solidFill>
                  <a:schemeClr val="bg1"/>
                </a:solidFill>
                <a:latin typeface="Impact" panose="020B0806030902050204" charset="0"/>
                <a:ea typeface="思源黑体 CN Regular" panose="020B0500000000000000" charset="-122"/>
                <a:cs typeface="Impact" panose="020B0806030902050204" charset="0"/>
              </a:rPr>
              <a:t>0 1</a:t>
            </a:r>
          </a:p>
        </p:txBody>
      </p:sp>
      <p:sp>
        <p:nvSpPr>
          <p:cNvPr id="2" name="文本框 1"/>
          <p:cNvSpPr txBox="1"/>
          <p:nvPr/>
        </p:nvSpPr>
        <p:spPr>
          <a:xfrm>
            <a:off x="4051391" y="3331391"/>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p>
        </p:txBody>
      </p:sp>
      <p:sp>
        <p:nvSpPr>
          <p:cNvPr id="5" name="文本框 4"/>
          <p:cNvSpPr txBox="1"/>
          <p:nvPr/>
        </p:nvSpPr>
        <p:spPr>
          <a:xfrm>
            <a:off x="4051391" y="2448106"/>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p>
        </p:txBody>
      </p:sp>
      <p:sp>
        <p:nvSpPr>
          <p:cNvPr id="11" name="文本框 10"/>
          <p:cNvSpPr txBox="1"/>
          <p:nvPr/>
        </p:nvSpPr>
        <p:spPr>
          <a:xfrm>
            <a:off x="4051391" y="4236266"/>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0 4</a:t>
            </a:r>
          </a:p>
        </p:txBody>
      </p:sp>
      <p:sp>
        <p:nvSpPr>
          <p:cNvPr id="13" name="文本框 12"/>
          <p:cNvSpPr txBox="1"/>
          <p:nvPr/>
        </p:nvSpPr>
        <p:spPr>
          <a:xfrm>
            <a:off x="4843871" y="2531291"/>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潜龙飞天</a:t>
            </a:r>
          </a:p>
        </p:txBody>
      </p:sp>
      <p:sp>
        <p:nvSpPr>
          <p:cNvPr id="14" name="文本框 13"/>
          <p:cNvSpPr txBox="1"/>
          <p:nvPr/>
        </p:nvSpPr>
        <p:spPr>
          <a:xfrm>
            <a:off x="4843871" y="3414576"/>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水手突破</a:t>
            </a:r>
          </a:p>
        </p:txBody>
      </p:sp>
      <p:sp>
        <p:nvSpPr>
          <p:cNvPr id="16" name="文本框 15"/>
          <p:cNvSpPr txBox="1"/>
          <p:nvPr/>
        </p:nvSpPr>
        <p:spPr>
          <a:xfrm>
            <a:off x="4843871" y="4319451"/>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海洋系列综合运用</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1</a:t>
            </a:r>
          </a:p>
        </p:txBody>
      </p:sp>
      <p:sp>
        <p:nvSpPr>
          <p:cNvPr id="14" name="文本框 13"/>
          <p:cNvSpPr txBox="1"/>
          <p:nvPr userDrawn="1"/>
        </p:nvSpPr>
        <p:spPr>
          <a:xfrm>
            <a:off x="1104265" y="3038475"/>
            <a:ext cx="9839325" cy="1106805"/>
          </a:xfrm>
          <a:prstGeom prst="rect">
            <a:avLst/>
          </a:prstGeom>
          <a:noFill/>
        </p:spPr>
        <p:txBody>
          <a:bodyPr wrap="square" rtlCol="0">
            <a:spAutoFit/>
          </a:bodyPr>
          <a:lstStyle/>
          <a:p>
            <a:pPr algn="l"/>
            <a:r>
              <a:rPr lang="zh-CN" altLang="en-US" sz="6600" b="1" dirty="0">
                <a:solidFill>
                  <a:schemeClr val="bg1"/>
                </a:solidFill>
                <a:latin typeface="思源黑体 CN Medium" panose="020B0600000000000000" charset="-122"/>
                <a:ea typeface="思源黑体 CN Medium" panose="020B0600000000000000" charset="-122"/>
              </a:rPr>
              <a:t>趋势的重要性</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3110" y="795655"/>
            <a:ext cx="10388600" cy="1198880"/>
          </a:xfrm>
          <a:prstGeom prst="rect">
            <a:avLst/>
          </a:prstGeom>
          <a:noFill/>
        </p:spPr>
        <p:txBody>
          <a:bodyPr wrap="square" rtlCol="0" anchor="t">
            <a:spAutoFit/>
          </a:bodyPr>
          <a:lstStyle/>
          <a:p>
            <a:r>
              <a:rPr lang="zh-CN" altLang="en-US" dirty="0">
                <a:latin typeface="思源黑体 CN Medium" panose="020B0600000000000000" pitchFamily="34" charset="-122"/>
                <a:ea typeface="思源黑体 CN Medium" panose="020B0600000000000000" pitchFamily="34" charset="-122"/>
              </a:rPr>
              <a:t>股票趋势：上升趋势，下降趋势，横盘震荡；不同的趋势状态，赚钱效应也是有明显的区别，更容易实现低买高卖的肯定是在上升趋势中，下降趋势操作的难度也会明显增大。</a:t>
            </a:r>
          </a:p>
          <a:p>
            <a:endParaRPr lang="zh-CN" altLang="en-US" dirty="0">
              <a:latin typeface="思源黑体 CN Medium" panose="020B0600000000000000" pitchFamily="34" charset="-122"/>
              <a:ea typeface="思源黑体 CN Medium" panose="020B0600000000000000" pitchFamily="34" charset="-122"/>
            </a:endParaRPr>
          </a:p>
          <a:p>
            <a:endParaRPr lang="zh-CN" altLang="en-US" dirty="0">
              <a:latin typeface="思源黑体 CN Medium" panose="020B0600000000000000" pitchFamily="34" charset="-122"/>
              <a:ea typeface="思源黑体 CN Medium" panose="020B0600000000000000" pitchFamily="34" charset="-122"/>
            </a:endParaRPr>
          </a:p>
        </p:txBody>
      </p:sp>
      <p:pic>
        <p:nvPicPr>
          <p:cNvPr id="3" name="图片 2"/>
          <p:cNvPicPr>
            <a:picLocks noChangeAspect="1"/>
          </p:cNvPicPr>
          <p:nvPr>
            <p:custDataLst>
              <p:tags r:id="rId2"/>
            </p:custDataLst>
          </p:nvPr>
        </p:nvPicPr>
        <p:blipFill>
          <a:blip r:embed="rId4"/>
          <a:stretch>
            <a:fillRect/>
          </a:stretch>
        </p:blipFill>
        <p:spPr>
          <a:xfrm>
            <a:off x="1137285" y="1540510"/>
            <a:ext cx="9909810" cy="4971415"/>
          </a:xfrm>
          <a:prstGeom prst="rect">
            <a:avLst/>
          </a:prstGeom>
          <a:ln>
            <a:solidFill>
              <a:schemeClr val="accent1"/>
            </a:solid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4"/>
          <a:stretch>
            <a:fillRect/>
          </a:stretch>
        </p:blipFill>
        <p:spPr>
          <a:xfrm>
            <a:off x="0" y="744220"/>
            <a:ext cx="9209405" cy="509714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5"/>
          <a:stretch>
            <a:fillRect/>
          </a:stretch>
        </p:blipFill>
        <p:spPr>
          <a:xfrm>
            <a:off x="278765" y="947420"/>
            <a:ext cx="5888355" cy="4981575"/>
          </a:xfrm>
          <a:prstGeom prst="rect">
            <a:avLst/>
          </a:prstGeom>
        </p:spPr>
      </p:pic>
      <p:pic>
        <p:nvPicPr>
          <p:cNvPr id="3" name="图片 2"/>
          <p:cNvPicPr>
            <a:picLocks noChangeAspect="1"/>
          </p:cNvPicPr>
          <p:nvPr>
            <p:custDataLst>
              <p:tags r:id="rId3"/>
            </p:custDataLst>
          </p:nvPr>
        </p:nvPicPr>
        <p:blipFill>
          <a:blip r:embed="rId6"/>
          <a:stretch>
            <a:fillRect/>
          </a:stretch>
        </p:blipFill>
        <p:spPr>
          <a:xfrm>
            <a:off x="6525260" y="858520"/>
            <a:ext cx="5255260" cy="539496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PART 0</a:t>
            </a:r>
            <a:r>
              <a:rPr kumimoji="0" lang="en-US" altLang="zh-CN"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charset="-122"/>
              </a:rPr>
              <a:t>2</a:t>
            </a:r>
          </a:p>
        </p:txBody>
      </p:sp>
      <p:sp>
        <p:nvSpPr>
          <p:cNvPr id="14" name="文本框 13"/>
          <p:cNvSpPr txBox="1"/>
          <p:nvPr userDrawn="1"/>
        </p:nvSpPr>
        <p:spPr>
          <a:xfrm>
            <a:off x="1104265" y="3038475"/>
            <a:ext cx="9839325" cy="1106805"/>
          </a:xfrm>
          <a:prstGeom prst="rect">
            <a:avLst/>
          </a:prstGeom>
          <a:noFill/>
        </p:spPr>
        <p:txBody>
          <a:bodyPr wrap="square" rtlCol="0">
            <a:spAutoFit/>
          </a:bodyPr>
          <a:lstStyle/>
          <a:p>
            <a:pPr algn="l"/>
            <a:r>
              <a:rPr lang="zh-CN" altLang="en-US" sz="6600" b="1">
                <a:solidFill>
                  <a:schemeClr val="bg1"/>
                </a:solidFill>
                <a:latin typeface="思源黑体 CN Medium" panose="020B0600000000000000" charset="-122"/>
                <a:ea typeface="思源黑体 CN Medium" panose="020B0600000000000000" charset="-122"/>
              </a:rPr>
              <a:t>潜龙飞天</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是什么类型的指标"/>
          <p:cNvSpPr txBox="1"/>
          <p:nvPr>
            <p:custDataLst>
              <p:tags r:id="rId2"/>
            </p:custDataLst>
          </p:nvPr>
        </p:nvSpPr>
        <p:spPr>
          <a:xfrm>
            <a:off x="100965" y="696595"/>
            <a:ext cx="12018645" cy="3982720"/>
          </a:xfrm>
          <a:prstGeom prst="rect">
            <a:avLst/>
          </a:prstGeom>
        </p:spPr>
        <p:txBody>
          <a:bodyPr/>
          <a:lstStyle>
            <a:lvl1pPr marL="0" indent="0" algn="just" defTabSz="457200" rtl="0" eaLnBrk="1" latinLnBrk="0" hangingPunct="1">
              <a:lnSpc>
                <a:spcPct val="130000"/>
              </a:lnSpc>
              <a:spcBef>
                <a:spcPts val="750"/>
              </a:spcBef>
              <a:buFont typeface="Arial" panose="020B0604020202020204" pitchFamily="34" charset="0"/>
              <a:buNone/>
              <a:defRPr lang="zh-CN" altLang="en-US" sz="2000" kern="1200" dirty="0">
                <a:solidFill>
                  <a:schemeClr val="bg1"/>
                </a:solidFill>
                <a:latin typeface="+mn-lt"/>
                <a:ea typeface="+mn-ea"/>
                <a:cs typeface="+mn-cs"/>
              </a:defRPr>
            </a:lvl1pPr>
            <a:lvl2pPr marL="514350" indent="-171450" algn="l" defTabSz="685800" rtl="0" eaLnBrk="1" latinLnBrk="0" hangingPunct="1">
              <a:lnSpc>
                <a:spcPct val="90000"/>
              </a:lnSpc>
              <a:spcBef>
                <a:spcPts val="38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8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80"/>
              </a:spcBef>
              <a:buFont typeface="Arial" panose="020B0604020202020204" pitchFamily="34" charset="0"/>
              <a:buChar char="•"/>
              <a:defRPr sz="1350" kern="1200">
                <a:solidFill>
                  <a:schemeClr val="tx1"/>
                </a:solidFill>
                <a:latin typeface="+mn-lt"/>
                <a:ea typeface="+mn-ea"/>
                <a:cs typeface="+mn-cs"/>
              </a:defRPr>
            </a:lvl9pPr>
          </a:lstStyle>
          <a:p>
            <a:r>
              <a:rPr sz="2400" b="1" dirty="0">
                <a:solidFill>
                  <a:srgbClr val="FF0000"/>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潜龙飞天</a:t>
            </a:r>
            <a:r>
              <a:rPr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是「趋势型」</a:t>
            </a:r>
            <a:r>
              <a:rPr altLang="zh-CN"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指标，</a:t>
            </a:r>
            <a:r>
              <a:rPr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主要指示「个股与大盘」在「短线</a:t>
            </a:r>
            <a:r>
              <a:rPr lang="en-US" altLang="zh-CN"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a:t>
            </a:r>
            <a:r>
              <a:rPr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中线」趋势上的强弱对比。</a:t>
            </a:r>
          </a:p>
          <a:p>
            <a:r>
              <a:rPr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sym typeface="+mn-ea"/>
              </a:rPr>
              <a:t>监控「个股跑赢大市」的水平</a:t>
            </a:r>
            <a:endParaRPr lang="zh-CN" altLang="en-US"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r>
              <a:rPr lang="zh-CN" altLang="en-US"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全面注册制背景下，“强者恒强”的个股容易受到资金抱团取暖，判断一只股票是否为资金关注的强势股，可与市场平均走势作对比。</a:t>
            </a:r>
            <a:endParaRPr lang="en-US" altLang="zh-CN"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r>
              <a:rPr lang="zh-CN" altLang="en-US"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rPr>
              <a:t>通常的，强于大盘走势的个股「持续走强的概率」要比弱于大盘的要高。</a:t>
            </a:r>
          </a:p>
          <a:p>
            <a:endParaRPr lang="zh-CN" altLang="en-US"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endParaRPr lang="zh-CN" altLang="en-US" sz="1800" b="1" dirty="0">
              <a:solidFill>
                <a:schemeClr val="tx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p:txBody>
      </p:sp>
      <p:pic>
        <p:nvPicPr>
          <p:cNvPr id="5" name="图片 4"/>
          <p:cNvPicPr>
            <a:picLocks noChangeAspect="1"/>
          </p:cNvPicPr>
          <p:nvPr>
            <p:custDataLst>
              <p:tags r:id="rId3"/>
            </p:custDataLst>
          </p:nvPr>
        </p:nvPicPr>
        <p:blipFill>
          <a:blip r:embed="rId6"/>
          <a:stretch>
            <a:fillRect/>
          </a:stretch>
        </p:blipFill>
        <p:spPr>
          <a:xfrm>
            <a:off x="1986915" y="2946400"/>
            <a:ext cx="7198360" cy="3671570"/>
          </a:xfrm>
          <a:prstGeom prst="rect">
            <a:avLst/>
          </a:prstGeom>
          <a:ln>
            <a:solidFill>
              <a:schemeClr val="accent1"/>
            </a:solidFill>
          </a:ln>
        </p:spPr>
      </p:pic>
      <p:sp>
        <p:nvSpPr>
          <p:cNvPr id="16" name="文本框 15"/>
          <p:cNvSpPr txBox="1"/>
          <p:nvPr>
            <p:custDataLst>
              <p:tags r:id="rId4"/>
            </p:custDataLst>
          </p:nvPr>
        </p:nvSpPr>
        <p:spPr>
          <a:xfrm>
            <a:off x="4058920" y="35560"/>
            <a:ext cx="4073525" cy="737235"/>
          </a:xfrm>
          <a:prstGeom prst="rect">
            <a:avLst/>
          </a:prstGeom>
          <a:noFill/>
        </p:spPr>
        <p:txBody>
          <a:bodyPr vert="horz" wrap="square" rtlCol="0">
            <a:spAutoFit/>
          </a:bodyPr>
          <a:lstStyle/>
          <a:p>
            <a:pPr algn="ctr"/>
            <a:r>
              <a:rPr lang="en-US" altLang="zh-CN" sz="2400" b="1" spc="300" dirty="0">
                <a:solidFill>
                  <a:schemeClr val="bg1"/>
                </a:solidFill>
                <a:effectLst>
                  <a:outerShdw blurRad="546100" algn="ctr" rotWithShape="0">
                    <a:schemeClr val="bg1">
                      <a:alpha val="40000"/>
                    </a:schemeClr>
                  </a:outerShdw>
                </a:effectLst>
                <a:latin typeface="微软雅黑" panose="020B0503020204020204" pitchFamily="34" charset="-122"/>
                <a:ea typeface="微软雅黑" panose="020B0503020204020204" pitchFamily="34" charset="-122"/>
              </a:rPr>
              <a:t> </a:t>
            </a:r>
            <a:r>
              <a:rPr lang="zh-CN" altLang="en-US" sz="4200" spc="-200">
                <a:solidFill>
                  <a:schemeClr val="bg1"/>
                </a:solidFill>
                <a:uFillTx/>
                <a:latin typeface="思源黑体 CN Medium" panose="020B0600000000000000" charset="-122"/>
                <a:ea typeface="思源黑体 CN Medium" panose="020B0600000000000000" charset="-122"/>
              </a:rPr>
              <a:t>含义与形态</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YxYWU2NGE3MmU0ZTlhMzEwODA4YzBmZjM1YmQ1NjgifQ=="/>
  <p:tag name="KSO_WPP_MARK_KEY" val="7fb726d2-c86b-42c1-b34d-3bbbdc299f5d"/>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737</Words>
  <Application>Microsoft Office PowerPoint</Application>
  <PresentationFormat>宽屏</PresentationFormat>
  <Paragraphs>77</Paragraphs>
  <Slides>31</Slides>
  <Notes>0</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31</vt:i4>
      </vt:variant>
    </vt:vector>
  </HeadingPairs>
  <TitlesOfParts>
    <vt:vector size="50" baseType="lpstr">
      <vt:lpstr>PingFang SC</vt:lpstr>
      <vt:lpstr>等线</vt:lpstr>
      <vt:lpstr>等线 Light</vt:lpstr>
      <vt:lpstr>三极雅致黑简体</vt:lpstr>
      <vt:lpstr>思源黑体 CN Heavy</vt:lpstr>
      <vt:lpstr>思源黑体 CN Light</vt:lpstr>
      <vt:lpstr>思源黑体 CN Medium</vt:lpstr>
      <vt:lpstr>思源黑体 CN Normal</vt:lpstr>
      <vt:lpstr>思源黑体 CN Regular</vt:lpstr>
      <vt:lpstr>微软雅黑</vt:lpstr>
      <vt:lpstr>微软雅黑 Light</vt:lpstr>
      <vt:lpstr>优设标题黑</vt:lpstr>
      <vt:lpstr>Arial</vt:lpstr>
      <vt:lpstr>Calibri</vt:lpstr>
      <vt:lpstr>Impact</vt:lpstr>
      <vt:lpstr>Wingdings</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254</cp:revision>
  <dcterms:created xsi:type="dcterms:W3CDTF">2019-06-19T02:08:00Z</dcterms:created>
  <dcterms:modified xsi:type="dcterms:W3CDTF">2023-06-08T10:08:31Z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AA6BBC96131D4518B932E3D2916B1DB7_13</vt:lpwstr>
  </property>
</Properties>
</file>