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5"/>
  </p:notesMasterIdLst>
  <p:handoutMasterIdLst>
    <p:handoutMasterId r:id="rId26"/>
  </p:handoutMasterIdLst>
  <p:sldIdLst>
    <p:sldId id="4166" r:id="rId4"/>
    <p:sldId id="4167" r:id="rId5"/>
    <p:sldId id="4168" r:id="rId6"/>
    <p:sldId id="4484" r:id="rId7"/>
    <p:sldId id="4477" r:id="rId8"/>
    <p:sldId id="4498" r:id="rId9"/>
    <p:sldId id="4500" r:id="rId10"/>
    <p:sldId id="4502" r:id="rId11"/>
    <p:sldId id="4501" r:id="rId12"/>
    <p:sldId id="4493" r:id="rId13"/>
    <p:sldId id="4229" r:id="rId14"/>
    <p:sldId id="4489" r:id="rId15"/>
    <p:sldId id="4491" r:id="rId16"/>
    <p:sldId id="4503" r:id="rId17"/>
    <p:sldId id="4183" r:id="rId18"/>
    <p:sldId id="4426" r:id="rId19"/>
    <p:sldId id="4184" r:id="rId20"/>
    <p:sldId id="4209" r:id="rId21"/>
    <p:sldId id="4401" r:id="rId22"/>
    <p:sldId id="4241" r:id="rId23"/>
    <p:sldId id="4443"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0" userDrawn="1">
          <p15:clr>
            <a:srgbClr val="A4A3A4"/>
          </p15:clr>
        </p15:guide>
        <p15:guide id="2" pos="38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60"/>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158.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slideLayout" Target="../slideLayouts/slideLayout2.xml"/><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8.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0.xml"/><Relationship Id="rId2" Type="http://schemas.openxmlformats.org/officeDocument/2006/relationships/image" Target="../media/image40.png"/><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53.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54.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4.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5.xml"/><Relationship Id="rId2" Type="http://schemas.openxmlformats.org/officeDocument/2006/relationships/image" Target="../media/image24.png"/><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6.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《主线淘金》选突破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rcRect l="3733" t="6126" r="64407" b="4884"/>
          <a:stretch>
            <a:fillRect/>
          </a:stretch>
        </p:blipFill>
        <p:spPr>
          <a:xfrm>
            <a:off x="8791575" y="5039995"/>
            <a:ext cx="1398270" cy="1365250"/>
          </a:xfrm>
          <a:prstGeom prst="rect">
            <a:avLst/>
          </a:prstGeom>
          <a:ln>
            <a:solidFill>
              <a:schemeClr val="accent1"/>
            </a:solidFill>
          </a:ln>
        </p:spPr>
      </p:pic>
      <p:sp>
        <p:nvSpPr>
          <p:cNvPr id="10" name="文本框 9"/>
          <p:cNvSpPr txBox="1"/>
          <p:nvPr/>
        </p:nvSpPr>
        <p:spPr>
          <a:xfrm>
            <a:off x="10189845" y="4946015"/>
            <a:ext cx="2414270" cy="1568450"/>
          </a:xfrm>
          <a:prstGeom prst="rect">
            <a:avLst/>
          </a:prstGeom>
          <a:noFill/>
        </p:spPr>
        <p:txBody>
          <a:bodyPr wrap="square" rtlCol="0">
            <a:spAutoFit/>
          </a:bodyPr>
          <a:p>
            <a:r>
              <a:rPr lang="zh-CN" altLang="en-US" sz="1600">
                <a:solidFill>
                  <a:srgbClr val="FF0000"/>
                </a:solidFill>
              </a:rPr>
              <a:t>《主线淘金》</a:t>
            </a:r>
            <a:r>
              <a:rPr lang="en-US" altLang="zh-CN" sz="1600">
                <a:solidFill>
                  <a:srgbClr val="FF0000"/>
                </a:solidFill>
              </a:rPr>
              <a:t>158/</a:t>
            </a:r>
            <a:r>
              <a:rPr lang="zh-CN" altLang="en-US" sz="1600">
                <a:solidFill>
                  <a:srgbClr val="FF0000"/>
                </a:solidFill>
              </a:rPr>
              <a:t>月</a:t>
            </a:r>
            <a:endParaRPr lang="zh-CN" altLang="en-US" sz="1600">
              <a:solidFill>
                <a:srgbClr val="FF0000"/>
              </a:solidFill>
            </a:endParaRPr>
          </a:p>
          <a:p>
            <a:pPr algn="ctr"/>
            <a:r>
              <a:rPr lang="zh-CN" altLang="en-US" sz="1600">
                <a:solidFill>
                  <a:srgbClr val="F315F3"/>
                </a:solidFill>
              </a:rPr>
              <a:t>找主线</a:t>
            </a:r>
            <a:endParaRPr lang="zh-CN" altLang="en-US" sz="1600">
              <a:solidFill>
                <a:srgbClr val="F315F3"/>
              </a:solidFill>
            </a:endParaRPr>
          </a:p>
          <a:p>
            <a:pPr algn="ctr"/>
            <a:r>
              <a:rPr lang="zh-CN" altLang="en-US" sz="1600">
                <a:solidFill>
                  <a:srgbClr val="F315F3"/>
                </a:solidFill>
              </a:rPr>
              <a:t>选突破</a:t>
            </a:r>
            <a:endParaRPr lang="zh-CN" altLang="en-US" sz="1600">
              <a:solidFill>
                <a:srgbClr val="F315F3"/>
              </a:solidFill>
            </a:endParaRPr>
          </a:p>
          <a:p>
            <a:pPr algn="ctr"/>
            <a:r>
              <a:rPr lang="zh-CN" altLang="en-US" sz="1600">
                <a:solidFill>
                  <a:srgbClr val="F315F3"/>
                </a:solidFill>
              </a:rPr>
              <a:t>买回档</a:t>
            </a:r>
            <a:endParaRPr lang="zh-CN" altLang="en-US" sz="1600">
              <a:solidFill>
                <a:srgbClr val="F315F3"/>
              </a:solidFill>
            </a:endParaRPr>
          </a:p>
          <a:p>
            <a:pPr algn="ctr"/>
            <a:r>
              <a:rPr lang="zh-CN" altLang="en-US" sz="1600">
                <a:solidFill>
                  <a:srgbClr val="F315F3"/>
                </a:solidFill>
              </a:rPr>
              <a:t>卖盘弱</a:t>
            </a:r>
            <a:endParaRPr lang="zh-CN" altLang="en-US" sz="1600">
              <a:solidFill>
                <a:srgbClr val="F315F3"/>
              </a:solidFill>
            </a:endParaRPr>
          </a:p>
          <a:p>
            <a:endParaRPr lang="zh-CN" altLang="en-US" sz="1600">
              <a:solidFill>
                <a:srgbClr val="F315F3"/>
              </a:solidFill>
            </a:endParaRPr>
          </a:p>
        </p:txBody>
      </p:sp>
      <p:pic>
        <p:nvPicPr>
          <p:cNvPr id="18" name="图片 17"/>
          <p:cNvPicPr>
            <a:picLocks noChangeAspect="1"/>
          </p:cNvPicPr>
          <p:nvPr/>
        </p:nvPicPr>
        <p:blipFill>
          <a:blip r:embed="rId2"/>
          <a:stretch>
            <a:fillRect/>
          </a:stretch>
        </p:blipFill>
        <p:spPr>
          <a:xfrm>
            <a:off x="5115560" y="4796790"/>
            <a:ext cx="3509010" cy="1499870"/>
          </a:xfrm>
          <a:prstGeom prst="rect">
            <a:avLst/>
          </a:prstGeom>
          <a:ln>
            <a:solidFill>
              <a:schemeClr val="accent1"/>
            </a:solidFill>
          </a:ln>
        </p:spPr>
      </p:pic>
      <p:pic>
        <p:nvPicPr>
          <p:cNvPr id="11" name="图片 10"/>
          <p:cNvPicPr>
            <a:picLocks noChangeAspect="1"/>
          </p:cNvPicPr>
          <p:nvPr/>
        </p:nvPicPr>
        <p:blipFill>
          <a:blip r:embed="rId3"/>
          <a:stretch>
            <a:fillRect/>
          </a:stretch>
        </p:blipFill>
        <p:spPr>
          <a:xfrm>
            <a:off x="193675" y="829945"/>
            <a:ext cx="4006215" cy="3083560"/>
          </a:xfrm>
          <a:prstGeom prst="rect">
            <a:avLst/>
          </a:prstGeom>
          <a:ln>
            <a:solidFill>
              <a:schemeClr val="accent1"/>
            </a:solidFill>
          </a:ln>
        </p:spPr>
      </p:pic>
      <p:pic>
        <p:nvPicPr>
          <p:cNvPr id="4" name="图片 3"/>
          <p:cNvPicPr>
            <a:picLocks noChangeAspect="1"/>
          </p:cNvPicPr>
          <p:nvPr/>
        </p:nvPicPr>
        <p:blipFill>
          <a:blip r:embed="rId4"/>
          <a:srcRect t="41549" r="26584"/>
          <a:stretch>
            <a:fillRect/>
          </a:stretch>
        </p:blipFill>
        <p:spPr>
          <a:xfrm>
            <a:off x="193675" y="4874895"/>
            <a:ext cx="2265680" cy="551180"/>
          </a:xfrm>
          <a:prstGeom prst="rect">
            <a:avLst/>
          </a:prstGeom>
          <a:ln>
            <a:solidFill>
              <a:schemeClr val="accent1"/>
            </a:solidFill>
          </a:ln>
        </p:spPr>
      </p:pic>
      <p:pic>
        <p:nvPicPr>
          <p:cNvPr id="13" name="图片 12"/>
          <p:cNvPicPr>
            <a:picLocks noChangeAspect="1"/>
          </p:cNvPicPr>
          <p:nvPr/>
        </p:nvPicPr>
        <p:blipFill>
          <a:blip r:embed="rId5"/>
          <a:srcRect t="10603" b="22609"/>
          <a:stretch>
            <a:fillRect/>
          </a:stretch>
        </p:blipFill>
        <p:spPr>
          <a:xfrm>
            <a:off x="7818755" y="829945"/>
            <a:ext cx="3678555" cy="3752850"/>
          </a:xfrm>
          <a:prstGeom prst="rect">
            <a:avLst/>
          </a:prstGeom>
          <a:ln>
            <a:solidFill>
              <a:schemeClr val="accent1"/>
            </a:solidFill>
          </a:ln>
        </p:spPr>
      </p:pic>
      <p:pic>
        <p:nvPicPr>
          <p:cNvPr id="14" name="图片 13"/>
          <p:cNvPicPr>
            <a:picLocks noChangeAspect="1"/>
          </p:cNvPicPr>
          <p:nvPr/>
        </p:nvPicPr>
        <p:blipFill>
          <a:blip r:embed="rId6"/>
          <a:stretch>
            <a:fillRect/>
          </a:stretch>
        </p:blipFill>
        <p:spPr>
          <a:xfrm>
            <a:off x="4295140" y="829945"/>
            <a:ext cx="3428365" cy="3529965"/>
          </a:xfrm>
          <a:prstGeom prst="rect">
            <a:avLst/>
          </a:prstGeom>
          <a:ln>
            <a:solidFill>
              <a:schemeClr val="accent1"/>
            </a:solidFill>
          </a:ln>
        </p:spPr>
      </p:pic>
      <p:pic>
        <p:nvPicPr>
          <p:cNvPr id="17" name="图片 16"/>
          <p:cNvPicPr>
            <a:picLocks noChangeAspect="1"/>
          </p:cNvPicPr>
          <p:nvPr/>
        </p:nvPicPr>
        <p:blipFill>
          <a:blip r:embed="rId7"/>
          <a:stretch>
            <a:fillRect/>
          </a:stretch>
        </p:blipFill>
        <p:spPr>
          <a:xfrm>
            <a:off x="193675" y="3975100"/>
            <a:ext cx="3104515" cy="838200"/>
          </a:xfrm>
          <a:prstGeom prst="rect">
            <a:avLst/>
          </a:prstGeom>
          <a:ln>
            <a:solidFill>
              <a:schemeClr val="accent1"/>
            </a:solidFill>
          </a:ln>
        </p:spPr>
      </p:pic>
      <p:pic>
        <p:nvPicPr>
          <p:cNvPr id="12" name="图片 11"/>
          <p:cNvPicPr>
            <a:picLocks noChangeAspect="1"/>
          </p:cNvPicPr>
          <p:nvPr/>
        </p:nvPicPr>
        <p:blipFill>
          <a:blip r:embed="rId8"/>
          <a:stretch>
            <a:fillRect/>
          </a:stretch>
        </p:blipFill>
        <p:spPr>
          <a:xfrm>
            <a:off x="2523490" y="4874895"/>
            <a:ext cx="2527935" cy="1427480"/>
          </a:xfrm>
          <a:prstGeom prst="rect">
            <a:avLst/>
          </a:prstGeom>
          <a:ln>
            <a:solidFill>
              <a:schemeClr val="accent1"/>
            </a:solidFill>
          </a:ln>
        </p:spPr>
      </p:pic>
      <p:sp>
        <p:nvSpPr>
          <p:cNvPr id="19" name="文本框 18"/>
          <p:cNvSpPr txBox="1"/>
          <p:nvPr/>
        </p:nvSpPr>
        <p:spPr>
          <a:xfrm>
            <a:off x="82550" y="5595620"/>
            <a:ext cx="2421255" cy="706755"/>
          </a:xfrm>
          <a:prstGeom prst="rect">
            <a:avLst/>
          </a:prstGeom>
          <a:noFill/>
        </p:spPr>
        <p:txBody>
          <a:bodyPr wrap="square" rtlCol="0" anchor="t">
            <a:spAutoFit/>
          </a:bodyPr>
          <a:p>
            <a:r>
              <a:rPr lang="zh-CN" altLang="en-US" sz="1000">
                <a:solidFill>
                  <a:schemeClr val="bg1">
                    <a:lumMod val="65000"/>
                  </a:schemeClr>
                </a:solidFill>
                <a:sym typeface="+mn-ea"/>
              </a:rPr>
              <a:t>以上为特定客户、特定时间区间的历史业绩，个别情况不代表普遍现象，个股历史涨幅不预示其未来表现，过往收益亦不代表未来收益承诺。</a:t>
            </a:r>
            <a:endParaRPr lang="zh-CN" altLang="en-US" sz="1000">
              <a:solidFill>
                <a:schemeClr val="bg1">
                  <a:lumMod val="65000"/>
                </a:schemeClr>
              </a:solidFill>
              <a:sym typeface="+mn-ea"/>
            </a:endParaRPr>
          </a:p>
        </p:txBody>
      </p:sp>
    </p:spTree>
    <p:custDataLst>
      <p:tags r:id="rId9"/>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450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指数类布局（</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6.11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tretch>
            <a:fillRect/>
          </a:stretch>
        </p:blipFill>
        <p:spPr>
          <a:xfrm>
            <a:off x="8794750" y="848995"/>
            <a:ext cx="2370455" cy="5271135"/>
          </a:xfrm>
          <a:prstGeom prst="rect">
            <a:avLst/>
          </a:prstGeom>
          <a:ln>
            <a:solidFill>
              <a:schemeClr val="accent1"/>
            </a:solidFill>
          </a:ln>
        </p:spPr>
      </p:pic>
      <p:sp>
        <p:nvSpPr>
          <p:cNvPr id="10" name="椭圆 9"/>
          <p:cNvSpPr/>
          <p:nvPr/>
        </p:nvSpPr>
        <p:spPr>
          <a:xfrm>
            <a:off x="9895840" y="5757545"/>
            <a:ext cx="572135" cy="420370"/>
          </a:xfrm>
          <a:prstGeom prst="ellipse">
            <a:avLst/>
          </a:prstGeom>
          <a:solidFill>
            <a:schemeClr val="accent1">
              <a:alpha val="4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5279390" y="4448175"/>
            <a:ext cx="3390265" cy="1309370"/>
          </a:xfrm>
          <a:prstGeom prst="rect">
            <a:avLst/>
          </a:prstGeom>
          <a:noFill/>
        </p:spPr>
        <p:txBody>
          <a:bodyPr wrap="square" rtlCol="0">
            <a:spAutoFit/>
          </a:bodyPr>
          <a:p>
            <a:pPr>
              <a:lnSpc>
                <a:spcPct val="110000"/>
              </a:lnSpc>
            </a:pPr>
            <a:r>
              <a:rPr lang="zh-CN" altLang="en-US">
                <a:highlight>
                  <a:srgbClr val="FFFF00"/>
                </a:highlight>
              </a:rPr>
              <a:t>选择自己熟悉的：</a:t>
            </a:r>
            <a:endParaRPr lang="zh-CN" altLang="en-US">
              <a:highlight>
                <a:srgbClr val="FFFF00"/>
              </a:highlight>
            </a:endParaRPr>
          </a:p>
          <a:p>
            <a:pPr>
              <a:lnSpc>
                <a:spcPct val="110000"/>
              </a:lnSpc>
            </a:pPr>
            <a:r>
              <a:rPr lang="zh-CN" altLang="en-US">
                <a:highlight>
                  <a:srgbClr val="FFFF00"/>
                </a:highlight>
              </a:rPr>
              <a:t>①</a:t>
            </a:r>
            <a:r>
              <a:rPr lang="en-US" altLang="zh-CN">
                <a:highlight>
                  <a:srgbClr val="FFFF00"/>
                </a:highlight>
              </a:rPr>
              <a:t>ETF</a:t>
            </a:r>
            <a:r>
              <a:rPr lang="zh-CN" altLang="en-US">
                <a:highlight>
                  <a:srgbClr val="FFFF00"/>
                </a:highlight>
              </a:rPr>
              <a:t>类</a:t>
            </a:r>
            <a:endParaRPr lang="zh-CN" altLang="en-US">
              <a:highlight>
                <a:srgbClr val="FFFF00"/>
              </a:highlight>
            </a:endParaRPr>
          </a:p>
          <a:p>
            <a:pPr>
              <a:lnSpc>
                <a:spcPct val="110000"/>
              </a:lnSpc>
            </a:pPr>
            <a:r>
              <a:rPr lang="zh-CN" altLang="en-US">
                <a:highlight>
                  <a:srgbClr val="FFFF00"/>
                </a:highlight>
              </a:rPr>
              <a:t>②指数类</a:t>
            </a:r>
            <a:endParaRPr lang="zh-CN" altLang="en-US">
              <a:highlight>
                <a:srgbClr val="FFFF00"/>
              </a:highlight>
            </a:endParaRPr>
          </a:p>
          <a:p>
            <a:pPr>
              <a:lnSpc>
                <a:spcPct val="110000"/>
              </a:lnSpc>
            </a:pPr>
            <a:r>
              <a:rPr lang="zh-CN" altLang="en-US">
                <a:highlight>
                  <a:srgbClr val="FFFF00"/>
                </a:highlight>
              </a:rPr>
              <a:t>③经传指增：明亚中证</a:t>
            </a:r>
            <a:r>
              <a:rPr lang="en-US" altLang="zh-CN">
                <a:highlight>
                  <a:srgbClr val="FFFF00"/>
                </a:highlight>
              </a:rPr>
              <a:t>1000C</a:t>
            </a:r>
            <a:endParaRPr lang="en-US" altLang="zh-CN">
              <a:highlight>
                <a:srgbClr val="FFFF00"/>
              </a:highlight>
            </a:endParaRPr>
          </a:p>
        </p:txBody>
      </p:sp>
      <p:pic>
        <p:nvPicPr>
          <p:cNvPr id="3" name="图片 2"/>
          <p:cNvPicPr>
            <a:picLocks noChangeAspect="1"/>
          </p:cNvPicPr>
          <p:nvPr/>
        </p:nvPicPr>
        <p:blipFill>
          <a:blip r:embed="rId2"/>
          <a:stretch>
            <a:fillRect/>
          </a:stretch>
        </p:blipFill>
        <p:spPr>
          <a:xfrm>
            <a:off x="167640" y="848995"/>
            <a:ext cx="6192520" cy="234315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170815" y="3429000"/>
            <a:ext cx="5055870" cy="2691130"/>
          </a:xfrm>
          <a:prstGeom prst="rect">
            <a:avLst/>
          </a:prstGeom>
          <a:ln>
            <a:solidFill>
              <a:schemeClr val="accent1"/>
            </a:solidFill>
          </a:ln>
        </p:spPr>
      </p:pic>
      <p:sp>
        <p:nvSpPr>
          <p:cNvPr id="6" name="文本框 5"/>
          <p:cNvSpPr txBox="1"/>
          <p:nvPr/>
        </p:nvSpPr>
        <p:spPr>
          <a:xfrm>
            <a:off x="6637020" y="1508760"/>
            <a:ext cx="1834515" cy="922020"/>
          </a:xfrm>
          <a:prstGeom prst="rect">
            <a:avLst/>
          </a:prstGeom>
          <a:noFill/>
        </p:spPr>
        <p:txBody>
          <a:bodyPr wrap="square" rtlCol="0">
            <a:spAutoFit/>
          </a:bodyPr>
          <a:p>
            <a:r>
              <a:rPr lang="zh-CN" altLang="en-US">
                <a:solidFill>
                  <a:srgbClr val="F315F3"/>
                </a:solidFill>
              </a:rPr>
              <a:t>冷门权重拉指数</a:t>
            </a:r>
            <a:endParaRPr lang="zh-CN" altLang="en-US">
              <a:solidFill>
                <a:srgbClr val="F315F3"/>
              </a:solidFill>
            </a:endParaRPr>
          </a:p>
          <a:p>
            <a:r>
              <a:rPr lang="zh-CN" altLang="en-US"/>
              <a:t>买指数相对容易盈利。</a:t>
            </a:r>
            <a:endParaRPr lang="zh-CN" altLang="en-US"/>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风口：芯片</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69875" y="768350"/>
            <a:ext cx="8159115" cy="5453380"/>
          </a:xfrm>
          <a:prstGeom prst="rect">
            <a:avLst/>
          </a:prstGeom>
          <a:ln>
            <a:solidFill>
              <a:schemeClr val="accent1"/>
            </a:solidFill>
          </a:ln>
        </p:spPr>
      </p:pic>
      <p:pic>
        <p:nvPicPr>
          <p:cNvPr id="9" name="图片 8" descr="908acd48530f3637090ca5c5c384683e"/>
          <p:cNvPicPr>
            <a:picLocks noChangeAspect="1"/>
          </p:cNvPicPr>
          <p:nvPr/>
        </p:nvPicPr>
        <p:blipFill>
          <a:blip r:embed="rId2"/>
          <a:stretch>
            <a:fillRect/>
          </a:stretch>
        </p:blipFill>
        <p:spPr>
          <a:xfrm>
            <a:off x="7236460" y="1805940"/>
            <a:ext cx="4730750" cy="3953510"/>
          </a:xfrm>
          <a:prstGeom prst="rect">
            <a:avLst/>
          </a:prstGeom>
          <a:ln>
            <a:solidFill>
              <a:schemeClr val="accent1"/>
            </a:solidFill>
          </a:ln>
        </p:spPr>
      </p:pic>
      <p:sp>
        <p:nvSpPr>
          <p:cNvPr id="11" name="文本框 10"/>
          <p:cNvSpPr txBox="1"/>
          <p:nvPr/>
        </p:nvSpPr>
        <p:spPr>
          <a:xfrm>
            <a:off x="8910955" y="835025"/>
            <a:ext cx="1657985" cy="922020"/>
          </a:xfrm>
          <a:prstGeom prst="rect">
            <a:avLst/>
          </a:prstGeom>
          <a:noFill/>
        </p:spPr>
        <p:txBody>
          <a:bodyPr wrap="square" rtlCol="0">
            <a:spAutoFit/>
          </a:bodyPr>
          <a:p>
            <a:r>
              <a:rPr lang="zh-CN" altLang="en-US">
                <a:highlight>
                  <a:srgbClr val="FFFF00"/>
                </a:highlight>
              </a:rPr>
              <a:t>风口首板</a:t>
            </a:r>
            <a:endParaRPr lang="zh-CN" altLang="en-US">
              <a:highlight>
                <a:srgbClr val="FFFF00"/>
              </a:highlight>
            </a:endParaRPr>
          </a:p>
          <a:p>
            <a:r>
              <a:rPr lang="zh-CN" altLang="en-US">
                <a:highlight>
                  <a:srgbClr val="FFFF00"/>
                </a:highlight>
              </a:rPr>
              <a:t>平台突破</a:t>
            </a:r>
            <a:endParaRPr lang="zh-CN" altLang="en-US">
              <a:highlight>
                <a:srgbClr val="FFFF00"/>
              </a:highlight>
            </a:endParaRPr>
          </a:p>
          <a:p>
            <a:r>
              <a:rPr lang="zh-CN" altLang="en-US">
                <a:highlight>
                  <a:srgbClr val="FFFF00"/>
                </a:highlight>
              </a:rPr>
              <a:t>等待回档</a:t>
            </a:r>
            <a:endParaRPr lang="zh-CN" altLang="en-US">
              <a:highlight>
                <a:srgbClr val="FFFF00"/>
              </a:highlight>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风口：</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PCB</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151765" y="883920"/>
            <a:ext cx="7809230" cy="5375275"/>
          </a:xfrm>
          <a:prstGeom prst="rect">
            <a:avLst/>
          </a:prstGeom>
        </p:spPr>
      </p:pic>
      <p:pic>
        <p:nvPicPr>
          <p:cNvPr id="6" name="图片 5"/>
          <p:cNvPicPr>
            <a:picLocks noChangeAspect="1"/>
          </p:cNvPicPr>
          <p:nvPr/>
        </p:nvPicPr>
        <p:blipFill>
          <a:blip r:embed="rId2"/>
          <a:stretch>
            <a:fillRect/>
          </a:stretch>
        </p:blipFill>
        <p:spPr>
          <a:xfrm>
            <a:off x="6836410" y="1059815"/>
            <a:ext cx="3206750" cy="331597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8953500" y="1705610"/>
            <a:ext cx="3148965" cy="3216275"/>
          </a:xfrm>
          <a:prstGeom prst="rect">
            <a:avLst/>
          </a:prstGeom>
          <a:ln>
            <a:solidFill>
              <a:schemeClr val="accent1"/>
            </a:solidFill>
          </a:ln>
        </p:spPr>
      </p:pic>
      <p:sp>
        <p:nvSpPr>
          <p:cNvPr id="8" name="文本框 7"/>
          <p:cNvSpPr txBox="1"/>
          <p:nvPr/>
        </p:nvSpPr>
        <p:spPr>
          <a:xfrm>
            <a:off x="8345170" y="5151755"/>
            <a:ext cx="1414145" cy="1198880"/>
          </a:xfrm>
          <a:prstGeom prst="rect">
            <a:avLst/>
          </a:prstGeom>
          <a:noFill/>
        </p:spPr>
        <p:txBody>
          <a:bodyPr wrap="square" rtlCol="0">
            <a:spAutoFit/>
          </a:bodyPr>
          <a:p>
            <a:r>
              <a:rPr lang="zh-CN" altLang="en-US">
                <a:highlight>
                  <a:srgbClr val="FFFF00"/>
                </a:highlight>
                <a:sym typeface="+mn-ea"/>
              </a:rPr>
              <a:t>风口首板</a:t>
            </a:r>
            <a:endParaRPr lang="zh-CN" altLang="en-US">
              <a:highlight>
                <a:srgbClr val="FFFF00"/>
              </a:highlight>
            </a:endParaRPr>
          </a:p>
          <a:p>
            <a:r>
              <a:rPr lang="zh-CN" altLang="en-US">
                <a:highlight>
                  <a:srgbClr val="FFFF00"/>
                </a:highlight>
                <a:sym typeface="+mn-ea"/>
              </a:rPr>
              <a:t>平台突破</a:t>
            </a:r>
            <a:endParaRPr lang="zh-CN" altLang="en-US">
              <a:highlight>
                <a:srgbClr val="FFFF00"/>
              </a:highlight>
            </a:endParaRPr>
          </a:p>
          <a:p>
            <a:r>
              <a:rPr lang="zh-CN" altLang="en-US">
                <a:highlight>
                  <a:srgbClr val="FFFF00"/>
                </a:highlight>
                <a:sym typeface="+mn-ea"/>
              </a:rPr>
              <a:t>等待回档</a:t>
            </a:r>
            <a:endParaRPr lang="zh-CN" altLang="en-US">
              <a:highlight>
                <a:srgbClr val="FFFF00"/>
              </a:highlight>
            </a:endParaRPr>
          </a:p>
          <a:p>
            <a:endParaRPr lang="zh-CN" altLang="en-US"/>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en-US" altLang="zh-CN"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B</a:t>
            </a: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点金叉</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紧跟控盘主线</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2026.6.25</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市场：周线金叉潮（第二周）</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descr="级别的传导和买卖点的定义"/>
          <p:cNvPicPr>
            <a:picLocks noChangeAspect="1"/>
          </p:cNvPicPr>
          <p:nvPr/>
        </p:nvPicPr>
        <p:blipFill>
          <a:blip r:embed="rId1"/>
          <a:stretch>
            <a:fillRect/>
          </a:stretch>
        </p:blipFill>
        <p:spPr>
          <a:xfrm>
            <a:off x="6183630" y="3429000"/>
            <a:ext cx="5293360" cy="2786380"/>
          </a:xfrm>
          <a:prstGeom prst="rect">
            <a:avLst/>
          </a:prstGeom>
          <a:ln>
            <a:solidFill>
              <a:schemeClr val="accent1"/>
            </a:solidFill>
          </a:ln>
        </p:spPr>
      </p:pic>
      <p:sp>
        <p:nvSpPr>
          <p:cNvPr id="8" name="文本框 7"/>
          <p:cNvSpPr txBox="1"/>
          <p:nvPr/>
        </p:nvSpPr>
        <p:spPr>
          <a:xfrm>
            <a:off x="256540" y="5695950"/>
            <a:ext cx="5099685" cy="645160"/>
          </a:xfrm>
          <a:prstGeom prst="rect">
            <a:avLst/>
          </a:prstGeom>
          <a:noFill/>
        </p:spPr>
        <p:txBody>
          <a:bodyPr wrap="square" rtlCol="0">
            <a:spAutoFit/>
          </a:bodyPr>
          <a:p>
            <a:r>
              <a:rPr lang="zh-CN" altLang="en-US">
                <a:highlight>
                  <a:srgbClr val="FFFF00"/>
                </a:highlight>
              </a:rPr>
              <a:t>周线金叉潮，红色</a:t>
            </a:r>
            <a:r>
              <a:rPr lang="en-US" altLang="zh-CN">
                <a:highlight>
                  <a:srgbClr val="FFFF00"/>
                </a:highlight>
              </a:rPr>
              <a:t>B</a:t>
            </a:r>
            <a:r>
              <a:rPr lang="zh-CN" altLang="en-US">
                <a:highlight>
                  <a:srgbClr val="FFFF00"/>
                </a:highlight>
              </a:rPr>
              <a:t>点，个股加速拉升。</a:t>
            </a:r>
            <a:endParaRPr lang="zh-CN" altLang="en-US">
              <a:highlight>
                <a:srgbClr val="FFFF00"/>
              </a:highlight>
            </a:endParaRPr>
          </a:p>
          <a:p>
            <a:r>
              <a:rPr lang="zh-CN" altLang="en-US">
                <a:solidFill>
                  <a:srgbClr val="FF0000"/>
                </a:solidFill>
                <a:highlight>
                  <a:srgbClr val="FFFF00"/>
                </a:highlight>
              </a:rPr>
              <a:t>（红</a:t>
            </a:r>
            <a:r>
              <a:rPr lang="en-US" altLang="zh-CN">
                <a:solidFill>
                  <a:srgbClr val="FF0000"/>
                </a:solidFill>
                <a:highlight>
                  <a:srgbClr val="FFFF00"/>
                </a:highlight>
              </a:rPr>
              <a:t>B</a:t>
            </a:r>
            <a:r>
              <a:rPr lang="zh-CN" altLang="en-US">
                <a:solidFill>
                  <a:srgbClr val="FF0000"/>
                </a:solidFill>
                <a:highlight>
                  <a:srgbClr val="FFFF00"/>
                </a:highlight>
              </a:rPr>
              <a:t>调整有限，少做</a:t>
            </a:r>
            <a:r>
              <a:rPr lang="en-US" altLang="zh-CN">
                <a:solidFill>
                  <a:srgbClr val="FF0000"/>
                </a:solidFill>
                <a:highlight>
                  <a:srgbClr val="FFFF00"/>
                </a:highlight>
              </a:rPr>
              <a:t>T</a:t>
            </a:r>
            <a:r>
              <a:rPr lang="zh-CN" altLang="en-US">
                <a:solidFill>
                  <a:srgbClr val="FF0000"/>
                </a:solidFill>
                <a:highlight>
                  <a:srgbClr val="FFFF00"/>
                </a:highlight>
              </a:rPr>
              <a:t>易卖飞，多趋势持仓）</a:t>
            </a:r>
            <a:endParaRPr lang="zh-CN" altLang="en-US">
              <a:solidFill>
                <a:srgbClr val="FF0000"/>
              </a:solidFill>
              <a:highlight>
                <a:srgbClr val="FFFF00"/>
              </a:highlight>
            </a:endParaRPr>
          </a:p>
        </p:txBody>
      </p:sp>
      <p:pic>
        <p:nvPicPr>
          <p:cNvPr id="4" name="图片 3"/>
          <p:cNvPicPr>
            <a:picLocks noChangeAspect="1"/>
          </p:cNvPicPr>
          <p:nvPr/>
        </p:nvPicPr>
        <p:blipFill>
          <a:blip r:embed="rId2"/>
          <a:stretch>
            <a:fillRect/>
          </a:stretch>
        </p:blipFill>
        <p:spPr>
          <a:xfrm>
            <a:off x="106680" y="884555"/>
            <a:ext cx="5850890" cy="469519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6182995" y="884555"/>
            <a:ext cx="5293995" cy="2311400"/>
          </a:xfrm>
          <a:prstGeom prst="rect">
            <a:avLst/>
          </a:prstGeom>
          <a:ln>
            <a:solidFill>
              <a:schemeClr val="accent1"/>
            </a:solidFill>
          </a:ln>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聚焦控盘主线，避免被拖累</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7" name="文本框 6"/>
          <p:cNvSpPr txBox="1"/>
          <p:nvPr/>
        </p:nvSpPr>
        <p:spPr>
          <a:xfrm>
            <a:off x="872490" y="3340735"/>
            <a:ext cx="4064000" cy="368300"/>
          </a:xfrm>
          <a:prstGeom prst="rect">
            <a:avLst/>
          </a:prstGeom>
          <a:noFill/>
        </p:spPr>
        <p:txBody>
          <a:bodyPr wrap="square" rtlCol="0">
            <a:spAutoFit/>
          </a:bodyPr>
          <a:p>
            <a:r>
              <a:rPr lang="en-US" altLang="zh-CN">
                <a:highlight>
                  <a:srgbClr val="FFFF00"/>
                </a:highlight>
              </a:rPr>
              <a:t> </a:t>
            </a:r>
            <a:endParaRPr lang="en-US" altLang="zh-CN">
              <a:highlight>
                <a:srgbClr val="FFFF00"/>
              </a:highlight>
            </a:endParaRPr>
          </a:p>
        </p:txBody>
      </p:sp>
      <p:pic>
        <p:nvPicPr>
          <p:cNvPr id="5" name="图片 4"/>
          <p:cNvPicPr>
            <a:picLocks noChangeAspect="1"/>
          </p:cNvPicPr>
          <p:nvPr/>
        </p:nvPicPr>
        <p:blipFill>
          <a:blip r:embed="rId1"/>
          <a:stretch>
            <a:fillRect/>
          </a:stretch>
        </p:blipFill>
        <p:spPr>
          <a:xfrm>
            <a:off x="118110" y="1001395"/>
            <a:ext cx="5848350" cy="379095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6089650" y="1010920"/>
            <a:ext cx="5700395" cy="3781425"/>
          </a:xfrm>
          <a:prstGeom prst="rect">
            <a:avLst/>
          </a:prstGeom>
          <a:ln>
            <a:solidFill>
              <a:schemeClr val="accent1"/>
            </a:solidFill>
          </a:ln>
        </p:spPr>
      </p:pic>
      <p:sp>
        <p:nvSpPr>
          <p:cNvPr id="10" name="文本框 9"/>
          <p:cNvSpPr txBox="1"/>
          <p:nvPr/>
        </p:nvSpPr>
        <p:spPr>
          <a:xfrm>
            <a:off x="3342005" y="5233670"/>
            <a:ext cx="5015230" cy="700405"/>
          </a:xfrm>
          <a:prstGeom prst="rect">
            <a:avLst/>
          </a:prstGeom>
          <a:noFill/>
        </p:spPr>
        <p:txBody>
          <a:bodyPr wrap="square" rtlCol="0">
            <a:spAutoFit/>
          </a:bodyPr>
          <a:p>
            <a:pPr algn="l">
              <a:lnSpc>
                <a:spcPct val="110000"/>
              </a:lnSpc>
            </a:pPr>
            <a:r>
              <a:rPr lang="zh-CN" altLang="en-US">
                <a:highlight>
                  <a:srgbClr val="FFFF00"/>
                </a:highlight>
              </a:rPr>
              <a:t>①资金集中在</a:t>
            </a:r>
            <a:r>
              <a:rPr lang="zh-CN" altLang="en-US">
                <a:solidFill>
                  <a:srgbClr val="FF0000"/>
                </a:solidFill>
                <a:highlight>
                  <a:srgbClr val="FFFF00"/>
                </a:highlight>
              </a:rPr>
              <a:t>控盘前三的科技板块</a:t>
            </a:r>
            <a:r>
              <a:rPr lang="zh-CN" altLang="en-US">
                <a:highlight>
                  <a:srgbClr val="FFFF00"/>
                </a:highlight>
              </a:rPr>
              <a:t>。</a:t>
            </a:r>
            <a:endParaRPr lang="zh-CN" altLang="en-US">
              <a:highlight>
                <a:srgbClr val="FFFF00"/>
              </a:highlight>
            </a:endParaRPr>
          </a:p>
          <a:p>
            <a:pPr algn="l">
              <a:lnSpc>
                <a:spcPct val="110000"/>
              </a:lnSpc>
            </a:pPr>
            <a:r>
              <a:rPr lang="zh-CN" altLang="en-US">
                <a:highlight>
                  <a:srgbClr val="FFFF00"/>
                </a:highlight>
              </a:rPr>
              <a:t>②</a:t>
            </a:r>
            <a:r>
              <a:rPr lang="zh-CN" altLang="en-US">
                <a:solidFill>
                  <a:srgbClr val="0029DA"/>
                </a:solidFill>
                <a:highlight>
                  <a:srgbClr val="FFFF00"/>
                </a:highlight>
              </a:rPr>
              <a:t>无控盘板块持续阴跌走低</a:t>
            </a:r>
            <a:r>
              <a:rPr lang="zh-CN" altLang="en-US">
                <a:highlight>
                  <a:srgbClr val="FFFF00"/>
                </a:highlight>
              </a:rPr>
              <a:t>，偶尔脉冲不持续。</a:t>
            </a:r>
            <a:endParaRPr lang="zh-CN" altLang="en-US">
              <a:highlight>
                <a:srgbClr val="FFFF00"/>
              </a:highlight>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6403975" y="768350"/>
            <a:ext cx="4956810" cy="2370455"/>
          </a:xfrm>
          <a:prstGeom prst="rect">
            <a:avLst/>
          </a:prstGeom>
          <a:ln>
            <a:solidFill>
              <a:schemeClr val="accent1"/>
            </a:solidFill>
          </a:ln>
        </p:spPr>
      </p:pic>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周金第二周：①赚指数的钱</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2"/>
          <a:stretch>
            <a:fillRect/>
          </a:stretch>
        </p:blipFill>
        <p:spPr>
          <a:xfrm>
            <a:off x="135255" y="768350"/>
            <a:ext cx="5958840" cy="494538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6403975" y="3286760"/>
            <a:ext cx="4956175" cy="2814955"/>
          </a:xfrm>
          <a:prstGeom prst="rect">
            <a:avLst/>
          </a:prstGeom>
          <a:ln>
            <a:solidFill>
              <a:schemeClr val="accent1"/>
            </a:solidFill>
          </a:ln>
        </p:spPr>
      </p:pic>
      <p:pic>
        <p:nvPicPr>
          <p:cNvPr id="14" name="图片 13"/>
          <p:cNvPicPr>
            <a:picLocks noChangeAspect="1"/>
          </p:cNvPicPr>
          <p:nvPr/>
        </p:nvPicPr>
        <p:blipFill>
          <a:blip r:embed="rId4"/>
          <a:stretch>
            <a:fillRect/>
          </a:stretch>
        </p:blipFill>
        <p:spPr>
          <a:xfrm>
            <a:off x="491490" y="3554730"/>
            <a:ext cx="5203190" cy="1037590"/>
          </a:xfrm>
          <a:prstGeom prst="rect">
            <a:avLst/>
          </a:prstGeom>
          <a:ln>
            <a:solidFill>
              <a:schemeClr val="accent1"/>
            </a:solidFill>
          </a:ln>
        </p:spPr>
      </p:pic>
      <p:sp>
        <p:nvSpPr>
          <p:cNvPr id="15" name="文本框 14"/>
          <p:cNvSpPr txBox="1"/>
          <p:nvPr/>
        </p:nvSpPr>
        <p:spPr>
          <a:xfrm>
            <a:off x="240030" y="5852160"/>
            <a:ext cx="5548630" cy="368300"/>
          </a:xfrm>
          <a:prstGeom prst="rect">
            <a:avLst/>
          </a:prstGeom>
          <a:noFill/>
        </p:spPr>
        <p:txBody>
          <a:bodyPr wrap="square" rtlCol="0">
            <a:spAutoFit/>
          </a:bodyPr>
          <a:p>
            <a:r>
              <a:rPr lang="zh-CN" altLang="en-US">
                <a:highlight>
                  <a:srgbClr val="FFFF00"/>
                </a:highlight>
              </a:rPr>
              <a:t>六月节奏：上旬买指数，下旬买个股，七月初减仓</a:t>
            </a:r>
            <a:endParaRPr lang="zh-CN" altLang="en-US">
              <a:highlight>
                <a:srgbClr val="FFFF00"/>
              </a:highlight>
            </a:endParaRPr>
          </a:p>
        </p:txBody>
      </p:sp>
      <p:sp>
        <p:nvSpPr>
          <p:cNvPr id="16" name="文本框 15"/>
          <p:cNvSpPr txBox="1"/>
          <p:nvPr/>
        </p:nvSpPr>
        <p:spPr>
          <a:xfrm>
            <a:off x="6677025" y="2402205"/>
            <a:ext cx="2226310" cy="368300"/>
          </a:xfrm>
          <a:prstGeom prst="rect">
            <a:avLst/>
          </a:prstGeom>
          <a:noFill/>
        </p:spPr>
        <p:txBody>
          <a:bodyPr wrap="square" rtlCol="0">
            <a:spAutoFit/>
          </a:bodyPr>
          <a:p>
            <a:r>
              <a:rPr lang="zh-CN" altLang="en-US">
                <a:highlight>
                  <a:srgbClr val="FFFF00"/>
                </a:highlight>
              </a:rPr>
              <a:t>科创</a:t>
            </a:r>
            <a:r>
              <a:rPr lang="en-US" altLang="zh-CN">
                <a:highlight>
                  <a:srgbClr val="FFFF00"/>
                </a:highlight>
              </a:rPr>
              <a:t>22%</a:t>
            </a:r>
            <a:r>
              <a:rPr lang="zh-CN" altLang="en-US">
                <a:highlight>
                  <a:srgbClr val="FFFF00"/>
                </a:highlight>
              </a:rPr>
              <a:t>涨幅</a:t>
            </a:r>
            <a:endParaRPr lang="zh-CN" altLang="en-US">
              <a:highlight>
                <a:srgbClr val="FFFF00"/>
              </a:highlight>
            </a:endParaRPr>
          </a:p>
        </p:txBody>
      </p:sp>
      <p:sp>
        <p:nvSpPr>
          <p:cNvPr id="17" name="文本框 16"/>
          <p:cNvSpPr txBox="1"/>
          <p:nvPr/>
        </p:nvSpPr>
        <p:spPr>
          <a:xfrm>
            <a:off x="6677025" y="3851275"/>
            <a:ext cx="2603500" cy="368300"/>
          </a:xfrm>
          <a:prstGeom prst="rect">
            <a:avLst/>
          </a:prstGeom>
          <a:noFill/>
        </p:spPr>
        <p:txBody>
          <a:bodyPr wrap="square" rtlCol="0">
            <a:spAutoFit/>
          </a:bodyPr>
          <a:p>
            <a:r>
              <a:rPr lang="zh-CN" altLang="en-US">
                <a:highlight>
                  <a:srgbClr val="FFFF00"/>
                </a:highlight>
              </a:rPr>
              <a:t>中证</a:t>
            </a:r>
            <a:r>
              <a:rPr lang="en-US" altLang="zh-CN">
                <a:highlight>
                  <a:srgbClr val="FFFF00"/>
                </a:highlight>
              </a:rPr>
              <a:t>1000</a:t>
            </a:r>
            <a:r>
              <a:rPr lang="zh-CN" altLang="en-US">
                <a:highlight>
                  <a:srgbClr val="FFFF00"/>
                </a:highlight>
              </a:rPr>
              <a:t>基金</a:t>
            </a:r>
            <a:r>
              <a:rPr lang="en-US" altLang="zh-CN">
                <a:highlight>
                  <a:srgbClr val="FFFF00"/>
                </a:highlight>
              </a:rPr>
              <a:t>8%</a:t>
            </a:r>
            <a:r>
              <a:rPr lang="zh-CN" altLang="en-US">
                <a:highlight>
                  <a:srgbClr val="FFFF00"/>
                </a:highlight>
              </a:rPr>
              <a:t>涨幅</a:t>
            </a:r>
            <a:endParaRPr lang="zh-CN" altLang="en-US">
              <a:highlight>
                <a:srgbClr val="FFFF00"/>
              </a:highlight>
            </a:endParaRPr>
          </a:p>
        </p:txBody>
      </p:sp>
      <p:sp>
        <p:nvSpPr>
          <p:cNvPr id="18" name="文本框 17"/>
          <p:cNvSpPr txBox="1"/>
          <p:nvPr/>
        </p:nvSpPr>
        <p:spPr>
          <a:xfrm>
            <a:off x="429895" y="1414145"/>
            <a:ext cx="2243455" cy="368300"/>
          </a:xfrm>
          <a:prstGeom prst="rect">
            <a:avLst/>
          </a:prstGeom>
          <a:noFill/>
        </p:spPr>
        <p:txBody>
          <a:bodyPr wrap="square" rtlCol="0">
            <a:spAutoFit/>
          </a:bodyPr>
          <a:p>
            <a:r>
              <a:rPr lang="en-US" altLang="zh-CN">
                <a:highlight>
                  <a:srgbClr val="FFFF00"/>
                </a:highlight>
              </a:rPr>
              <a:t>3.23</a:t>
            </a:r>
            <a:r>
              <a:rPr lang="zh-CN" altLang="en-US">
                <a:highlight>
                  <a:srgbClr val="FFFF00"/>
                </a:highlight>
              </a:rPr>
              <a:t>牛线下移买指数</a:t>
            </a:r>
            <a:endParaRPr lang="zh-CN" altLang="en-US">
              <a:highlight>
                <a:srgbClr val="FFFF00"/>
              </a:highlight>
            </a:endParaRPr>
          </a:p>
        </p:txBody>
      </p:sp>
      <p:sp>
        <p:nvSpPr>
          <p:cNvPr id="19" name="文本框 18"/>
          <p:cNvSpPr txBox="1"/>
          <p:nvPr/>
        </p:nvSpPr>
        <p:spPr>
          <a:xfrm>
            <a:off x="3241040" y="2678430"/>
            <a:ext cx="2244090" cy="368300"/>
          </a:xfrm>
          <a:prstGeom prst="rect">
            <a:avLst/>
          </a:prstGeom>
          <a:noFill/>
        </p:spPr>
        <p:txBody>
          <a:bodyPr wrap="square" rtlCol="0">
            <a:spAutoFit/>
          </a:bodyPr>
          <a:p>
            <a:r>
              <a:rPr lang="en-US" altLang="zh-CN">
                <a:highlight>
                  <a:srgbClr val="FFFF00"/>
                </a:highlight>
              </a:rPr>
              <a:t>6.9</a:t>
            </a:r>
            <a:r>
              <a:rPr lang="zh-CN" altLang="en-US">
                <a:highlight>
                  <a:srgbClr val="FFFF00"/>
                </a:highlight>
              </a:rPr>
              <a:t>牛线下移买指数</a:t>
            </a:r>
            <a:endParaRPr lang="zh-CN" altLang="en-US">
              <a:highlight>
                <a:srgbClr val="FFFF00"/>
              </a:highlight>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6249035" y="3115945"/>
            <a:ext cx="3951605" cy="3244850"/>
          </a:xfrm>
          <a:prstGeom prst="rect">
            <a:avLst/>
          </a:prstGeom>
          <a:ln>
            <a:solidFill>
              <a:schemeClr val="accent1"/>
            </a:solidFill>
          </a:ln>
        </p:spPr>
      </p:pic>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周金第二周：②赚个股的钱</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2"/>
          <a:srcRect r="30050"/>
          <a:stretch>
            <a:fillRect/>
          </a:stretch>
        </p:blipFill>
        <p:spPr>
          <a:xfrm>
            <a:off x="68580" y="768350"/>
            <a:ext cx="5902960" cy="4154805"/>
          </a:xfrm>
          <a:prstGeom prst="rect">
            <a:avLst/>
          </a:prstGeom>
        </p:spPr>
      </p:pic>
      <p:pic>
        <p:nvPicPr>
          <p:cNvPr id="7" name="图片 6"/>
          <p:cNvPicPr>
            <a:picLocks noChangeAspect="1"/>
          </p:cNvPicPr>
          <p:nvPr/>
        </p:nvPicPr>
        <p:blipFill>
          <a:blip r:embed="rId3"/>
          <a:srcRect l="13506" r="36683"/>
          <a:stretch>
            <a:fillRect/>
          </a:stretch>
        </p:blipFill>
        <p:spPr>
          <a:xfrm>
            <a:off x="6249035" y="803910"/>
            <a:ext cx="1583055" cy="2275840"/>
          </a:xfrm>
          <a:prstGeom prst="rect">
            <a:avLst/>
          </a:prstGeom>
          <a:ln>
            <a:solidFill>
              <a:schemeClr val="accent1"/>
            </a:solidFill>
          </a:ln>
        </p:spPr>
      </p:pic>
      <p:sp>
        <p:nvSpPr>
          <p:cNvPr id="9" name="文本框 8"/>
          <p:cNvSpPr txBox="1"/>
          <p:nvPr/>
        </p:nvSpPr>
        <p:spPr>
          <a:xfrm>
            <a:off x="717550" y="5002530"/>
            <a:ext cx="4810125" cy="1198880"/>
          </a:xfrm>
          <a:prstGeom prst="rect">
            <a:avLst/>
          </a:prstGeom>
          <a:noFill/>
        </p:spPr>
        <p:txBody>
          <a:bodyPr wrap="square" rtlCol="0">
            <a:spAutoFit/>
          </a:bodyPr>
          <a:p>
            <a:r>
              <a:rPr lang="zh-CN" altLang="en-US">
                <a:highlight>
                  <a:srgbClr val="FFFF00"/>
                </a:highlight>
              </a:rPr>
              <a:t>周二晚上课程</a:t>
            </a:r>
            <a:r>
              <a:rPr lang="zh-CN" altLang="en-US"/>
              <a:t>：</a:t>
            </a:r>
            <a:endParaRPr lang="en-US" altLang="zh-CN"/>
          </a:p>
          <a:p>
            <a:r>
              <a:rPr lang="en-US" altLang="zh-CN"/>
              <a:t>20</a:t>
            </a:r>
            <a:r>
              <a:rPr lang="zh-CN" altLang="en-US"/>
              <a:t>日资金扎堆最多的</a:t>
            </a:r>
            <a:r>
              <a:rPr lang="zh-CN" altLang="en-US">
                <a:solidFill>
                  <a:srgbClr val="FF0000"/>
                </a:solidFill>
              </a:rPr>
              <a:t>板块</a:t>
            </a:r>
            <a:r>
              <a:rPr lang="zh-CN" altLang="en-US"/>
              <a:t>（科技类）</a:t>
            </a:r>
            <a:endParaRPr lang="zh-CN" altLang="en-US"/>
          </a:p>
          <a:p>
            <a:r>
              <a:rPr lang="en-US" altLang="zh-CN"/>
              <a:t>20</a:t>
            </a:r>
            <a:r>
              <a:rPr lang="zh-CN" altLang="en-US"/>
              <a:t>日资金介入最多的</a:t>
            </a:r>
            <a:r>
              <a:rPr lang="zh-CN" altLang="en-US">
                <a:solidFill>
                  <a:srgbClr val="FF0000"/>
                </a:solidFill>
              </a:rPr>
              <a:t>个股</a:t>
            </a:r>
            <a:r>
              <a:rPr lang="zh-CN" altLang="en-US"/>
              <a:t>（找错杀）</a:t>
            </a:r>
            <a:endParaRPr lang="zh-CN" altLang="en-US"/>
          </a:p>
          <a:p>
            <a:r>
              <a:rPr lang="zh-CN" altLang="en-US">
                <a:solidFill>
                  <a:srgbClr val="F315F3"/>
                </a:solidFill>
              </a:rPr>
              <a:t>下半周反弹预期</a:t>
            </a:r>
            <a:r>
              <a:rPr lang="zh-CN" altLang="en-US"/>
              <a:t>（市场死叉三天率先反弹）</a:t>
            </a:r>
            <a:endParaRPr lang="zh-CN" altLang="en-US"/>
          </a:p>
        </p:txBody>
      </p:sp>
      <p:sp>
        <p:nvSpPr>
          <p:cNvPr id="12" name="文本框 11"/>
          <p:cNvSpPr txBox="1"/>
          <p:nvPr/>
        </p:nvSpPr>
        <p:spPr>
          <a:xfrm>
            <a:off x="9205595" y="5082540"/>
            <a:ext cx="1851025" cy="645160"/>
          </a:xfrm>
          <a:prstGeom prst="rect">
            <a:avLst/>
          </a:prstGeom>
          <a:noFill/>
        </p:spPr>
        <p:txBody>
          <a:bodyPr wrap="square" rtlCol="0">
            <a:spAutoFit/>
          </a:bodyPr>
          <a:p>
            <a:r>
              <a:rPr lang="zh-CN" altLang="en-US">
                <a:highlight>
                  <a:srgbClr val="FFFF00"/>
                </a:highlight>
              </a:rPr>
              <a:t>短期被市场错杀的仙人指路走势</a:t>
            </a:r>
            <a:endParaRPr lang="zh-CN" altLang="en-US">
              <a:highlight>
                <a:srgbClr val="FFFF00"/>
              </a:highlight>
            </a:endParaRPr>
          </a:p>
        </p:txBody>
      </p:sp>
      <p:pic>
        <p:nvPicPr>
          <p:cNvPr id="4" name="图片 3"/>
          <p:cNvPicPr>
            <a:picLocks noChangeAspect="1"/>
          </p:cNvPicPr>
          <p:nvPr/>
        </p:nvPicPr>
        <p:blipFill>
          <a:blip r:embed="rId4"/>
          <a:stretch>
            <a:fillRect/>
          </a:stretch>
        </p:blipFill>
        <p:spPr>
          <a:xfrm>
            <a:off x="7903210" y="814705"/>
            <a:ext cx="1664335" cy="2254250"/>
          </a:xfrm>
          <a:prstGeom prst="rect">
            <a:avLst/>
          </a:prstGeom>
          <a:ln>
            <a:solidFill>
              <a:schemeClr val="accent1"/>
            </a:solidFill>
          </a:ln>
        </p:spPr>
      </p:pic>
      <p:sp>
        <p:nvSpPr>
          <p:cNvPr id="6" name="文本框 5"/>
          <p:cNvSpPr txBox="1"/>
          <p:nvPr/>
        </p:nvSpPr>
        <p:spPr>
          <a:xfrm>
            <a:off x="10200640" y="3197860"/>
            <a:ext cx="1557020" cy="1198880"/>
          </a:xfrm>
          <a:prstGeom prst="rect">
            <a:avLst/>
          </a:prstGeom>
          <a:noFill/>
        </p:spPr>
        <p:txBody>
          <a:bodyPr wrap="square" rtlCol="0">
            <a:spAutoFit/>
          </a:bodyPr>
          <a:p>
            <a:r>
              <a:rPr lang="zh-CN" altLang="en-US">
                <a:solidFill>
                  <a:srgbClr val="FF0000"/>
                </a:solidFill>
                <a:highlight>
                  <a:srgbClr val="FFFF00"/>
                </a:highlight>
              </a:rPr>
              <a:t>主线回档：</a:t>
            </a:r>
            <a:endParaRPr lang="zh-CN" altLang="en-US">
              <a:solidFill>
                <a:srgbClr val="FF0000"/>
              </a:solidFill>
              <a:highlight>
                <a:srgbClr val="FFFF00"/>
              </a:highlight>
            </a:endParaRPr>
          </a:p>
          <a:p>
            <a:r>
              <a:rPr lang="zh-CN" altLang="en-US">
                <a:highlight>
                  <a:srgbClr val="FFFF00"/>
                </a:highlight>
              </a:rPr>
              <a:t>周二选股</a:t>
            </a:r>
            <a:endParaRPr lang="zh-CN" altLang="en-US">
              <a:highlight>
                <a:srgbClr val="FFFF00"/>
              </a:highlight>
            </a:endParaRPr>
          </a:p>
          <a:p>
            <a:r>
              <a:rPr lang="zh-CN" altLang="en-US">
                <a:highlight>
                  <a:srgbClr val="FFFF00"/>
                </a:highlight>
              </a:rPr>
              <a:t>周三</a:t>
            </a:r>
            <a:r>
              <a:rPr lang="en-US" altLang="zh-CN">
                <a:highlight>
                  <a:srgbClr val="FFFF00"/>
                </a:highlight>
              </a:rPr>
              <a:t>80%</a:t>
            </a:r>
            <a:r>
              <a:rPr lang="zh-CN" altLang="en-US">
                <a:highlight>
                  <a:srgbClr val="FFFF00"/>
                </a:highlight>
              </a:rPr>
              <a:t>红</a:t>
            </a:r>
            <a:endParaRPr lang="zh-CN" altLang="en-US">
              <a:highlight>
                <a:srgbClr val="FFFF00"/>
              </a:highlight>
            </a:endParaRPr>
          </a:p>
          <a:p>
            <a:r>
              <a:rPr lang="zh-CN" altLang="en-US">
                <a:highlight>
                  <a:srgbClr val="FFFF00"/>
                </a:highlight>
              </a:rPr>
              <a:t>周四</a:t>
            </a:r>
            <a:r>
              <a:rPr lang="en-US" altLang="zh-CN">
                <a:highlight>
                  <a:srgbClr val="FFFF00"/>
                </a:highlight>
              </a:rPr>
              <a:t>50%</a:t>
            </a:r>
            <a:r>
              <a:rPr lang="zh-CN" altLang="en-US">
                <a:highlight>
                  <a:srgbClr val="FFFF00"/>
                </a:highlight>
              </a:rPr>
              <a:t>涨停</a:t>
            </a:r>
            <a:endParaRPr lang="zh-CN" altLang="en-US">
              <a:highlight>
                <a:srgbClr val="FFFF00"/>
              </a:highlight>
            </a:endParaRPr>
          </a:p>
        </p:txBody>
      </p:sp>
      <p:pic>
        <p:nvPicPr>
          <p:cNvPr id="8" name="图片 7"/>
          <p:cNvPicPr>
            <a:picLocks noChangeAspect="1"/>
          </p:cNvPicPr>
          <p:nvPr/>
        </p:nvPicPr>
        <p:blipFill>
          <a:blip r:embed="rId5"/>
          <a:stretch>
            <a:fillRect/>
          </a:stretch>
        </p:blipFill>
        <p:spPr>
          <a:xfrm>
            <a:off x="9638665" y="803910"/>
            <a:ext cx="2361565" cy="1313815"/>
          </a:xfrm>
          <a:prstGeom prst="rect">
            <a:avLst/>
          </a:prstGeom>
          <a:ln>
            <a:solidFill>
              <a:schemeClr val="accent1"/>
            </a:solidFill>
          </a:ln>
        </p:spPr>
      </p:pic>
      <p:sp>
        <p:nvSpPr>
          <p:cNvPr id="11" name="文本框 10"/>
          <p:cNvSpPr txBox="1"/>
          <p:nvPr/>
        </p:nvSpPr>
        <p:spPr>
          <a:xfrm>
            <a:off x="9809480" y="2153285"/>
            <a:ext cx="2454275" cy="368300"/>
          </a:xfrm>
          <a:prstGeom prst="rect">
            <a:avLst/>
          </a:prstGeom>
          <a:noFill/>
        </p:spPr>
        <p:txBody>
          <a:bodyPr wrap="square" rtlCol="0">
            <a:spAutoFit/>
          </a:bodyPr>
          <a:p>
            <a:r>
              <a:rPr lang="zh-CN" altLang="en-US">
                <a:highlight>
                  <a:srgbClr val="FFFF00"/>
                </a:highlight>
              </a:rPr>
              <a:t>近两天</a:t>
            </a:r>
            <a:r>
              <a:rPr lang="en-US" altLang="zh-CN">
                <a:highlight>
                  <a:srgbClr val="FFFF00"/>
                </a:highlight>
              </a:rPr>
              <a:t>4000+</a:t>
            </a:r>
            <a:r>
              <a:rPr lang="zh-CN" altLang="en-US">
                <a:highlight>
                  <a:srgbClr val="FFFF00"/>
                </a:highlight>
              </a:rPr>
              <a:t>股下跌</a:t>
            </a:r>
            <a:endParaRPr lang="zh-CN" altLang="en-US">
              <a:highlight>
                <a:srgbClr val="FFFF00"/>
              </a:highlight>
            </a:endParaRPr>
          </a:p>
        </p:txBody>
      </p:sp>
    </p:spTree>
    <p:custDataLst>
      <p:tags r:id="rId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受伤主力（主线科技先修复）</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08280" y="1038860"/>
            <a:ext cx="5613400" cy="4779010"/>
          </a:xfrm>
          <a:prstGeom prst="rect">
            <a:avLst/>
          </a:prstGeom>
          <a:ln>
            <a:solidFill>
              <a:schemeClr val="accent1"/>
            </a:solidFill>
          </a:ln>
        </p:spPr>
      </p:pic>
      <p:sp>
        <p:nvSpPr>
          <p:cNvPr id="6" name="文本框 5"/>
          <p:cNvSpPr txBox="1"/>
          <p:nvPr/>
        </p:nvSpPr>
        <p:spPr>
          <a:xfrm>
            <a:off x="3841750" y="2683510"/>
            <a:ext cx="1268730" cy="922020"/>
          </a:xfrm>
          <a:prstGeom prst="rect">
            <a:avLst/>
          </a:prstGeom>
          <a:noFill/>
        </p:spPr>
        <p:txBody>
          <a:bodyPr wrap="square" rtlCol="0">
            <a:spAutoFit/>
          </a:bodyPr>
          <a:p>
            <a:r>
              <a:rPr lang="zh-CN" altLang="en-US">
                <a:highlight>
                  <a:srgbClr val="FFFF00"/>
                </a:highlight>
              </a:rPr>
              <a:t>科技类</a:t>
            </a:r>
            <a:endParaRPr lang="zh-CN" altLang="en-US">
              <a:highlight>
                <a:srgbClr val="FFFF00"/>
              </a:highlight>
            </a:endParaRPr>
          </a:p>
          <a:p>
            <a:r>
              <a:rPr lang="zh-CN" altLang="en-US">
                <a:highlight>
                  <a:srgbClr val="FFFF00"/>
                </a:highlight>
              </a:rPr>
              <a:t>主线上</a:t>
            </a:r>
            <a:endParaRPr lang="zh-CN" altLang="en-US">
              <a:highlight>
                <a:srgbClr val="FFFF00"/>
              </a:highlight>
            </a:endParaRPr>
          </a:p>
          <a:p>
            <a:r>
              <a:rPr lang="zh-CN" altLang="en-US">
                <a:highlight>
                  <a:srgbClr val="FFFF00"/>
                </a:highlight>
              </a:rPr>
              <a:t>先启动</a:t>
            </a:r>
            <a:endParaRPr lang="zh-CN" altLang="en-US">
              <a:highlight>
                <a:srgbClr val="FFFF00"/>
              </a:highlight>
            </a:endParaRPr>
          </a:p>
        </p:txBody>
      </p:sp>
      <p:sp>
        <p:nvSpPr>
          <p:cNvPr id="11" name="文本框 10"/>
          <p:cNvSpPr txBox="1"/>
          <p:nvPr/>
        </p:nvSpPr>
        <p:spPr>
          <a:xfrm>
            <a:off x="2868295" y="5925185"/>
            <a:ext cx="6198235" cy="368300"/>
          </a:xfrm>
          <a:prstGeom prst="rect">
            <a:avLst/>
          </a:prstGeom>
          <a:noFill/>
        </p:spPr>
        <p:txBody>
          <a:bodyPr wrap="square" rtlCol="0">
            <a:spAutoFit/>
          </a:bodyPr>
          <a:p>
            <a:r>
              <a:rPr lang="zh-CN" altLang="en-US">
                <a:highlight>
                  <a:srgbClr val="FFFF00"/>
                </a:highlight>
              </a:rPr>
              <a:t>总结：受伤主力是雏形，主线上寻找机会才是核心</a:t>
            </a:r>
            <a:endParaRPr lang="zh-CN" altLang="en-US">
              <a:highlight>
                <a:srgbClr val="FFFF00"/>
              </a:highlight>
            </a:endParaRPr>
          </a:p>
        </p:txBody>
      </p:sp>
      <p:pic>
        <p:nvPicPr>
          <p:cNvPr id="5" name="图片 4"/>
          <p:cNvPicPr>
            <a:picLocks noChangeAspect="1"/>
          </p:cNvPicPr>
          <p:nvPr/>
        </p:nvPicPr>
        <p:blipFill>
          <a:blip r:embed="rId2"/>
          <a:stretch>
            <a:fillRect/>
          </a:stretch>
        </p:blipFill>
        <p:spPr>
          <a:xfrm>
            <a:off x="5960745" y="1038860"/>
            <a:ext cx="5915660" cy="4779010"/>
          </a:xfrm>
          <a:prstGeom prst="rect">
            <a:avLst/>
          </a:prstGeom>
          <a:ln>
            <a:solidFill>
              <a:schemeClr val="accent1"/>
            </a:solidFill>
          </a:ln>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《主线淘金》选突破回档</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8" name="文本框 7"/>
          <p:cNvSpPr txBox="1"/>
          <p:nvPr/>
        </p:nvSpPr>
        <p:spPr>
          <a:xfrm>
            <a:off x="9472930" y="1447800"/>
            <a:ext cx="2301240" cy="1586230"/>
          </a:xfrm>
          <a:prstGeom prst="rect">
            <a:avLst/>
          </a:prstGeom>
          <a:noFill/>
        </p:spPr>
        <p:txBody>
          <a:bodyPr wrap="square" rtlCol="0">
            <a:spAutoFit/>
          </a:bodyPr>
          <a:p>
            <a:pPr>
              <a:lnSpc>
                <a:spcPct val="110000"/>
              </a:lnSpc>
            </a:pPr>
            <a:r>
              <a:rPr lang="zh-CN" altLang="en-US">
                <a:solidFill>
                  <a:srgbClr val="FF0000"/>
                </a:solidFill>
                <a:highlight>
                  <a:srgbClr val="FFFF00"/>
                </a:highlight>
              </a:rPr>
              <a:t>①确定主线</a:t>
            </a:r>
            <a:endParaRPr lang="zh-CN" altLang="en-US">
              <a:solidFill>
                <a:srgbClr val="FF0000"/>
              </a:solidFill>
              <a:highlight>
                <a:srgbClr val="FFFF00"/>
              </a:highlight>
            </a:endParaRPr>
          </a:p>
          <a:p>
            <a:pPr>
              <a:lnSpc>
                <a:spcPct val="110000"/>
              </a:lnSpc>
            </a:pPr>
            <a:r>
              <a:rPr lang="zh-CN" altLang="en-US">
                <a:solidFill>
                  <a:srgbClr val="FF0000"/>
                </a:solidFill>
                <a:highlight>
                  <a:srgbClr val="FFFF00"/>
                </a:highlight>
              </a:rPr>
              <a:t>②等待回档</a:t>
            </a:r>
            <a:endParaRPr lang="zh-CN" altLang="en-US">
              <a:solidFill>
                <a:srgbClr val="FF0000"/>
              </a:solidFill>
              <a:highlight>
                <a:srgbClr val="FFFF00"/>
              </a:highlight>
            </a:endParaRPr>
          </a:p>
          <a:p>
            <a:pPr>
              <a:lnSpc>
                <a:spcPct val="110000"/>
              </a:lnSpc>
            </a:pPr>
            <a:r>
              <a:rPr lang="zh-CN" altLang="en-US">
                <a:solidFill>
                  <a:srgbClr val="FF0000"/>
                </a:solidFill>
                <a:highlight>
                  <a:srgbClr val="FFFF00"/>
                </a:highlight>
              </a:rPr>
              <a:t>③趋势持仓</a:t>
            </a:r>
            <a:endParaRPr lang="zh-CN" altLang="en-US">
              <a:solidFill>
                <a:srgbClr val="FF0000"/>
              </a:solidFill>
              <a:highlight>
                <a:srgbClr val="FFFF00"/>
              </a:highlight>
            </a:endParaRPr>
          </a:p>
          <a:p>
            <a:pPr>
              <a:lnSpc>
                <a:spcPct val="110000"/>
              </a:lnSpc>
            </a:pPr>
            <a:r>
              <a:rPr lang="zh-CN" altLang="en-US">
                <a:solidFill>
                  <a:srgbClr val="FF0000"/>
                </a:solidFill>
                <a:highlight>
                  <a:srgbClr val="FFFF00"/>
                </a:highlight>
              </a:rPr>
              <a:t>④分歧卖出</a:t>
            </a:r>
            <a:endParaRPr lang="zh-CN" altLang="en-US">
              <a:solidFill>
                <a:srgbClr val="FF0000"/>
              </a:solidFill>
              <a:highlight>
                <a:srgbClr val="FFFF00"/>
              </a:highlight>
            </a:endParaRPr>
          </a:p>
          <a:p>
            <a:endParaRPr lang="zh-CN" altLang="en-US">
              <a:solidFill>
                <a:srgbClr val="FF0000"/>
              </a:solidFill>
              <a:highlight>
                <a:srgbClr val="FFFF00"/>
              </a:highlight>
            </a:endParaRPr>
          </a:p>
        </p:txBody>
      </p:sp>
      <p:pic>
        <p:nvPicPr>
          <p:cNvPr id="4" name="图片 3"/>
          <p:cNvPicPr>
            <a:picLocks noChangeAspect="1"/>
          </p:cNvPicPr>
          <p:nvPr/>
        </p:nvPicPr>
        <p:blipFill>
          <a:blip r:embed="rId1"/>
          <a:stretch>
            <a:fillRect/>
          </a:stretch>
        </p:blipFill>
        <p:spPr>
          <a:xfrm>
            <a:off x="1464310" y="5123180"/>
            <a:ext cx="5617210" cy="1207135"/>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286385" y="768350"/>
            <a:ext cx="4369435" cy="4292600"/>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4820285" y="768350"/>
            <a:ext cx="4224655" cy="4293235"/>
          </a:xfrm>
          <a:prstGeom prst="rect">
            <a:avLst/>
          </a:prstGeom>
          <a:ln>
            <a:solidFill>
              <a:schemeClr val="accent1"/>
            </a:solidFill>
          </a:ln>
        </p:spPr>
      </p:pic>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1792</Words>
  <Application>WPS 演示</Application>
  <PresentationFormat>宽屏</PresentationFormat>
  <Paragraphs>187</Paragraphs>
  <Slides>21</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21</vt:i4>
      </vt:variant>
    </vt:vector>
  </HeadingPairs>
  <TitlesOfParts>
    <vt:vector size="34"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俏俏</cp:lastModifiedBy>
  <cp:revision>1293</cp:revision>
  <dcterms:created xsi:type="dcterms:W3CDTF">2019-06-19T02:08:00Z</dcterms:created>
  <dcterms:modified xsi:type="dcterms:W3CDTF">2026-06-25T09:50:29Z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67F8E99CA25843CDBAFD0150A9FB820A</vt:lpwstr>
  </property>
</Properties>
</file>