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435" r:id="rId3"/>
    <p:sldId id="573" r:id="rId4"/>
    <p:sldId id="567" r:id="rId5"/>
    <p:sldId id="562" r:id="rId6"/>
    <p:sldId id="575" r:id="rId7"/>
    <p:sldId id="272" r:id="rId8"/>
    <p:sldId id="576" r:id="rId9"/>
    <p:sldId id="577" r:id="rId10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5ED1"/>
    <a:srgbClr val="B34500"/>
    <a:srgbClr val="FFBF75"/>
    <a:srgbClr val="FFD483"/>
    <a:srgbClr val="FFEFCE"/>
    <a:srgbClr val="FFD585"/>
    <a:srgbClr val="FFEFCF"/>
    <a:srgbClr val="FFEFCD"/>
    <a:srgbClr val="FFD983"/>
    <a:srgbClr val="EF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160"/>
        <p:guide pos="3840"/>
        <p:guide pos="483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4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image" Target="../media/image5.png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7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PPT封面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4650" y="289560"/>
            <a:ext cx="1797685" cy="405765"/>
          </a:xfrm>
          <a:prstGeom prst="rect">
            <a:avLst/>
          </a:prstGeom>
        </p:spPr>
      </p:pic>
      <p:pic>
        <p:nvPicPr>
          <p:cNvPr id="5" name="图片 4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71470" y="4571365"/>
            <a:ext cx="6231255" cy="46164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723515" y="4541520"/>
            <a:ext cx="679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28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每周日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周四晚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20:15</a:t>
            </a:r>
            <a:endParaRPr lang="en-US" altLang="zh-CN" sz="2800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2865" y="791210"/>
            <a:ext cx="12317095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经传多赢投顾总监：孙硌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号：A1120613090005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//192.168.10.86/素材/营销策划/7.课程/猎手-龙头狙击营/2024年/6月/1920x1080 -总.png1920x1080 -总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2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34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33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3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6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8.xml"/><Relationship Id="rId1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9.xml"/><Relationship Id="rId1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3108325" y="101600"/>
            <a:ext cx="5975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“</a:t>
            </a:r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裂痕</a:t>
            </a:r>
            <a:r>
              <a:rPr lang="en-US" altLang="zh-CN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”</a:t>
            </a:r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的</a:t>
            </a:r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演变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90" y="793115"/>
            <a:ext cx="5322570" cy="3196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90" y="3815080"/>
            <a:ext cx="4843145" cy="28168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5901690" y="1203325"/>
            <a:ext cx="5868035" cy="33559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市场</a:t>
            </a:r>
            <a:r>
              <a:rPr lang="zh-CN" altLang="en-US"/>
              <a:t>表现：</a:t>
            </a:r>
            <a:endParaRPr lang="zh-CN" altLang="en-US"/>
          </a:p>
          <a:p>
            <a:endParaRPr lang="zh-CN" altLang="en-US"/>
          </a:p>
          <a:p>
            <a:pPr>
              <a:lnSpc>
                <a:spcPct val="140000"/>
              </a:lnSpc>
            </a:pPr>
            <a:r>
              <a:rPr lang="zh-CN" altLang="en-US"/>
              <a:t>科创</a:t>
            </a:r>
            <a:r>
              <a:rPr lang="en-US" altLang="zh-CN"/>
              <a:t>50</a:t>
            </a:r>
            <a:r>
              <a:rPr lang="zh-CN" altLang="en-US"/>
              <a:t>继续涨，半导体继续涨，继续在各主要指数全红的情况下</a:t>
            </a:r>
            <a:r>
              <a:rPr lang="en-US" altLang="zh-CN"/>
              <a:t>4200+</a:t>
            </a:r>
            <a:r>
              <a:rPr lang="zh-CN" altLang="en-US"/>
              <a:t>个股下跌。分裂在延续，甚至在继续</a:t>
            </a:r>
            <a:r>
              <a:rPr lang="zh-CN" altLang="en-US"/>
              <a:t>加速。</a:t>
            </a:r>
            <a:endParaRPr lang="zh-CN" altLang="en-US"/>
          </a:p>
          <a:p>
            <a:pPr>
              <a:lnSpc>
                <a:spcPct val="140000"/>
              </a:lnSpc>
            </a:pPr>
            <a:endParaRPr lang="zh-CN" altLang="en-US"/>
          </a:p>
          <a:p>
            <a:pPr>
              <a:lnSpc>
                <a:spcPct val="140000"/>
              </a:lnSpc>
            </a:pPr>
            <a:r>
              <a:rPr lang="zh-CN" altLang="en-US"/>
              <a:t>资金</a:t>
            </a:r>
            <a:r>
              <a:rPr lang="zh-CN" altLang="en-US"/>
              <a:t>虹吸：</a:t>
            </a:r>
            <a:endParaRPr lang="zh-CN" altLang="en-US"/>
          </a:p>
          <a:p>
            <a:pPr>
              <a:lnSpc>
                <a:spcPct val="140000"/>
              </a:lnSpc>
            </a:pPr>
            <a:r>
              <a:rPr lang="zh-CN" altLang="en-US"/>
              <a:t>今天</a:t>
            </a:r>
            <a:r>
              <a:rPr lang="en-US" altLang="zh-CN"/>
              <a:t>6-25</a:t>
            </a:r>
            <a:r>
              <a:rPr lang="zh-CN" altLang="en-US"/>
              <a:t>，成交额前</a:t>
            </a:r>
            <a:r>
              <a:rPr lang="en-US" altLang="zh-CN"/>
              <a:t>100</a:t>
            </a:r>
            <a:r>
              <a:rPr lang="zh-CN" altLang="en-US"/>
              <a:t>名的占比达到</a:t>
            </a:r>
            <a:r>
              <a:rPr lang="en-US" altLang="zh-CN"/>
              <a:t>34.41%</a:t>
            </a:r>
            <a:r>
              <a:rPr lang="zh-CN" altLang="en-US"/>
              <a:t>，再创近期新高。交易集中度继续加强，说明有更多的资金涌入</a:t>
            </a:r>
            <a:r>
              <a:rPr lang="en-US" altLang="zh-CN"/>
              <a:t>“</a:t>
            </a:r>
            <a:r>
              <a:rPr lang="zh-CN" altLang="en-US"/>
              <a:t>热门</a:t>
            </a:r>
            <a:r>
              <a:rPr lang="en-US" altLang="zh-CN"/>
              <a:t>”</a:t>
            </a:r>
            <a:r>
              <a:rPr lang="zh-CN" altLang="en-US"/>
              <a:t>股。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75255" y="136525"/>
            <a:ext cx="6841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如何应对极端分裂</a:t>
            </a:r>
            <a:r>
              <a:rPr lang="en-US" altLang="zh-CN" sz="28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——</a:t>
            </a:r>
            <a:r>
              <a:rPr lang="zh-CN" altLang="en-US" sz="28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他山之石</a:t>
            </a:r>
            <a:r>
              <a:rPr lang="en-US" altLang="zh-CN" sz="28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 </a:t>
            </a:r>
            <a:endParaRPr lang="en-US" altLang="zh-CN" sz="28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415" y="867410"/>
            <a:ext cx="5822950" cy="9747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t="18452"/>
          <a:stretch>
            <a:fillRect/>
          </a:stretch>
        </p:blipFill>
        <p:spPr>
          <a:xfrm>
            <a:off x="272415" y="1759585"/>
            <a:ext cx="5803900" cy="31654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15" y="5248275"/>
            <a:ext cx="5823585" cy="12115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725" y="867410"/>
            <a:ext cx="4308475" cy="29222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9980" y="3844290"/>
            <a:ext cx="4732020" cy="280416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20290" y="136525"/>
            <a:ext cx="7550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最大的悬念</a:t>
            </a:r>
            <a:r>
              <a:rPr lang="en-US" altLang="zh-CN" sz="2800" b="1">
                <a:solidFill>
                  <a:schemeClr val="bg1"/>
                </a:solidFill>
              </a:rPr>
              <a:t>——</a:t>
            </a:r>
            <a:r>
              <a:rPr lang="zh-CN" altLang="en-US" sz="2800" b="1">
                <a:solidFill>
                  <a:schemeClr val="bg1"/>
                </a:solidFill>
              </a:rPr>
              <a:t>会有反向的</a:t>
            </a:r>
            <a:r>
              <a:rPr lang="en-US" altLang="zh-CN" sz="2800" b="1">
                <a:solidFill>
                  <a:schemeClr val="bg1"/>
                </a:solidFill>
              </a:rPr>
              <a:t>“</a:t>
            </a:r>
            <a:r>
              <a:rPr lang="zh-CN" altLang="en-US" sz="2800" b="1">
                <a:solidFill>
                  <a:schemeClr val="bg1"/>
                </a:solidFill>
              </a:rPr>
              <a:t>结构性</a:t>
            </a:r>
            <a:r>
              <a:rPr lang="en-US" altLang="zh-CN" sz="2800" b="1">
                <a:solidFill>
                  <a:schemeClr val="bg1"/>
                </a:solidFill>
              </a:rPr>
              <a:t>”</a:t>
            </a:r>
            <a:r>
              <a:rPr lang="zh-CN" altLang="en-US" sz="2800" b="1">
                <a:solidFill>
                  <a:schemeClr val="bg1"/>
                </a:solidFill>
              </a:rPr>
              <a:t>吗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97505" y="905510"/>
            <a:ext cx="63969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是切换，还是全部倒下？大量的根本没有涨的个股也要倒下</a:t>
            </a:r>
            <a:r>
              <a:rPr lang="zh-CN" altLang="en-US"/>
              <a:t>吗？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982470" y="1520825"/>
            <a:ext cx="799338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科创板（</a:t>
            </a:r>
            <a:r>
              <a:rPr lang="en-US" altLang="zh-CN"/>
              <a:t>578</a:t>
            </a:r>
            <a:r>
              <a:rPr lang="zh-CN" altLang="en-US"/>
              <a:t>只</a:t>
            </a:r>
            <a:r>
              <a:rPr lang="zh-CN" altLang="en-US"/>
              <a:t>个股）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120</a:t>
            </a:r>
            <a:r>
              <a:rPr lang="zh-CN" altLang="en-US"/>
              <a:t>日涨幅</a:t>
            </a:r>
            <a:r>
              <a:rPr lang="en-US" altLang="zh-CN"/>
              <a:t>     &gt;100%  96</a:t>
            </a:r>
            <a:r>
              <a:rPr lang="zh-CN" altLang="en-US"/>
              <a:t>只</a:t>
            </a:r>
            <a:r>
              <a:rPr lang="en-US" altLang="zh-CN"/>
              <a:t>      &gt;50%   168</a:t>
            </a:r>
            <a:r>
              <a:rPr lang="zh-CN" altLang="en-US"/>
              <a:t>只</a:t>
            </a:r>
            <a:r>
              <a:rPr lang="en-US" altLang="zh-CN"/>
              <a:t>     &gt;0   319</a:t>
            </a:r>
            <a:r>
              <a:rPr lang="zh-CN" altLang="en-US"/>
              <a:t>只</a:t>
            </a:r>
            <a:r>
              <a:rPr lang="en-US" altLang="zh-CN"/>
              <a:t>      &gt;-20%   452</a:t>
            </a:r>
            <a:r>
              <a:rPr lang="zh-CN" altLang="en-US"/>
              <a:t>只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60</a:t>
            </a:r>
            <a:r>
              <a:rPr lang="zh-CN" altLang="en-US"/>
              <a:t>日涨幅</a:t>
            </a:r>
            <a:r>
              <a:rPr lang="en-US" altLang="zh-CN"/>
              <a:t>       </a:t>
            </a:r>
            <a:r>
              <a:rPr lang="en-US" altLang="zh-CN">
                <a:sym typeface="+mn-ea"/>
              </a:rPr>
              <a:t>&gt;100%  70</a:t>
            </a:r>
            <a:r>
              <a:rPr lang="zh-CN" altLang="en-US">
                <a:sym typeface="+mn-ea"/>
              </a:rPr>
              <a:t>只</a:t>
            </a:r>
            <a:r>
              <a:rPr lang="en-US" altLang="zh-CN">
                <a:sym typeface="+mn-ea"/>
              </a:rPr>
              <a:t>      &gt;50%   153</a:t>
            </a:r>
            <a:r>
              <a:rPr lang="zh-CN" altLang="en-US">
                <a:sym typeface="+mn-ea"/>
              </a:rPr>
              <a:t>只</a:t>
            </a:r>
            <a:r>
              <a:rPr lang="en-US" altLang="zh-CN">
                <a:sym typeface="+mn-ea"/>
              </a:rPr>
              <a:t>     &gt;0   318</a:t>
            </a:r>
            <a:r>
              <a:rPr lang="zh-CN" altLang="en-US">
                <a:sym typeface="+mn-ea"/>
              </a:rPr>
              <a:t>只</a:t>
            </a:r>
            <a:r>
              <a:rPr lang="en-US" altLang="zh-CN">
                <a:sym typeface="+mn-ea"/>
              </a:rPr>
              <a:t>      &gt;-20%   481</a:t>
            </a:r>
            <a:r>
              <a:rPr lang="zh-CN" altLang="en-US">
                <a:sym typeface="+mn-ea"/>
              </a:rPr>
              <a:t>只</a:t>
            </a:r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6145" y="3078480"/>
            <a:ext cx="7606665" cy="33375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83485" y="136525"/>
            <a:ext cx="7225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策略（或标的）如何</a:t>
            </a:r>
            <a:r>
              <a:rPr lang="zh-CN" altLang="en-US" sz="2800" b="1">
                <a:solidFill>
                  <a:schemeClr val="bg1"/>
                </a:solidFill>
              </a:rPr>
              <a:t>搭配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93820" y="1393190"/>
            <a:ext cx="44056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第一，在正向趋势的不同层次进行</a:t>
            </a:r>
            <a:r>
              <a:rPr lang="zh-CN" altLang="en-US"/>
              <a:t>搭配；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第二，在极端走向的两极做对冲性</a:t>
            </a:r>
            <a:r>
              <a:rPr lang="zh-CN" altLang="en-US"/>
              <a:t>搭配。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33750" y="3429000"/>
            <a:ext cx="55219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如果继续科技，除了半导体，后排跟进的还有</a:t>
            </a:r>
            <a:r>
              <a:rPr lang="zh-CN" altLang="en-US"/>
              <a:t>什么？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除了科技之外，另外一个方向的，还有</a:t>
            </a:r>
            <a:r>
              <a:rPr lang="zh-CN" altLang="en-US"/>
              <a:t>什么？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PP_MARK_KEY" val="257877f6-fe8c-4c47-ab4c-274c99a6a791"/>
  <p:tag name="COMMONDATA" val="eyJoZGlkIjoiOWFhYzUwZWNmOTk3M2Y1MTI5MjBiOWM4Y2UyNjJjNzUifQ=="/>
  <p:tag name="commondata" val="eyJoZGlkIjoiNjIxZDM2NzczYzIxNjM3NjQ4OTA5MWY3NTZjMjQ0NWEifQ=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WPS 演示</Application>
  <PresentationFormat>宽屏</PresentationFormat>
  <Paragraphs>31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Wingdings</vt:lpstr>
      <vt:lpstr>思源黑体 CN Medium</vt:lpstr>
      <vt:lpstr>黑体</vt:lpstr>
      <vt:lpstr>思源黑体 CN Normal</vt:lpstr>
      <vt:lpstr>思源黑体 CN Light</vt:lpstr>
      <vt:lpstr>思源黑体 CN Bold</vt:lpstr>
      <vt:lpstr>Arial Unicode MS</vt:lpstr>
      <vt:lpstr>Calibri</vt:lpstr>
      <vt:lpstr>思源黑体 CN Bold</vt:lpstr>
      <vt:lpstr>思源黑体 CN Light</vt:lpstr>
      <vt:lpstr>思源黑体 CN Medium</vt:lpstr>
      <vt:lpstr>思源黑体 CN Normal</vt:lpstr>
      <vt:lpstr>KSOF954951BB</vt:lpstr>
      <vt:lpstr>KSOFD723FC5D</vt:lpstr>
      <vt:lpstr>方正宝黑体 简 Medium</vt:lpstr>
      <vt:lpstr>兰米黑体</vt:lpstr>
      <vt:lpstr>方正宝黑体 简 Light</vt:lpstr>
      <vt:lpstr>KSOF618801C0</vt:lpstr>
      <vt:lpstr>KSOFD72470BC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阿泽哝</cp:lastModifiedBy>
  <cp:revision>692</cp:revision>
  <dcterms:created xsi:type="dcterms:W3CDTF">2019-06-19T02:08:00Z</dcterms:created>
  <dcterms:modified xsi:type="dcterms:W3CDTF">2026-06-25T11:35:22Z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0DBC6772C34241359942687EAD917E0F_13</vt:lpwstr>
  </property>
</Properties>
</file>