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35" r:id="rId3"/>
    <p:sldId id="567" r:id="rId4"/>
    <p:sldId id="584" r:id="rId5"/>
    <p:sldId id="573" r:id="rId6"/>
    <p:sldId id="562" r:id="rId7"/>
    <p:sldId id="582" r:id="rId8"/>
    <p:sldId id="577" r:id="rId9"/>
    <p:sldId id="579" r:id="rId10"/>
    <p:sldId id="580" r:id="rId11"/>
    <p:sldId id="272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40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40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0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4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5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8.xml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74930"/>
            <a:ext cx="6841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抱团开始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瓦解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80" y="960755"/>
            <a:ext cx="3328670" cy="3282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855" y="960755"/>
            <a:ext cx="3260090" cy="3282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4343400"/>
            <a:ext cx="4462780" cy="22548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25005" y="971550"/>
            <a:ext cx="4852035" cy="1503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zh-CN" altLang="en-US"/>
              <a:t>从指数涨但</a:t>
            </a:r>
            <a:r>
              <a:rPr lang="en-US" altLang="zh-CN"/>
              <a:t>4000+</a:t>
            </a:r>
            <a:r>
              <a:rPr lang="zh-CN" altLang="en-US"/>
              <a:t>个股</a:t>
            </a:r>
            <a:r>
              <a:rPr lang="zh-CN" altLang="en-US"/>
              <a:t>下跌</a:t>
            </a:r>
            <a:endParaRPr lang="zh-CN" altLang="en-US"/>
          </a:p>
          <a:p>
            <a:pPr algn="r">
              <a:lnSpc>
                <a:spcPct val="170000"/>
              </a:lnSpc>
            </a:pPr>
            <a:r>
              <a:rPr lang="zh-CN" altLang="en-US"/>
              <a:t>到指数跌但</a:t>
            </a:r>
            <a:r>
              <a:rPr lang="en-US" altLang="zh-CN"/>
              <a:t>4000+</a:t>
            </a:r>
            <a:r>
              <a:rPr lang="zh-CN" altLang="en-US"/>
              <a:t>个股</a:t>
            </a:r>
            <a:r>
              <a:rPr lang="zh-CN" altLang="en-US"/>
              <a:t>上涨</a:t>
            </a:r>
            <a:endParaRPr lang="zh-CN" altLang="en-US"/>
          </a:p>
          <a:p>
            <a:pPr algn="ctr">
              <a:lnSpc>
                <a:spcPct val="170000"/>
              </a:lnSpc>
            </a:pPr>
            <a:r>
              <a:rPr lang="zh-CN" altLang="en-US"/>
              <a:t>市场正处于极端分化后的自我修复</a:t>
            </a:r>
            <a:r>
              <a:rPr lang="zh-CN" altLang="en-US"/>
              <a:t>阶段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035" y="2689225"/>
            <a:ext cx="4883150" cy="38246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74930"/>
            <a:ext cx="6841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分化如何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收敛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015" y="789940"/>
            <a:ext cx="10173970" cy="4836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2611120" y="5683885"/>
            <a:ext cx="67119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两种收敛状态：</a:t>
            </a:r>
            <a:r>
              <a:rPr lang="en-US" altLang="zh-CN"/>
              <a:t>1</a:t>
            </a:r>
            <a:r>
              <a:rPr lang="zh-CN" altLang="en-US"/>
              <a:t>、分层靠拢；</a:t>
            </a:r>
            <a:r>
              <a:rPr lang="en-US" altLang="zh-CN"/>
              <a:t>2</a:t>
            </a:r>
            <a:r>
              <a:rPr lang="zh-CN" altLang="en-US"/>
              <a:t>、剪刀差</a:t>
            </a:r>
            <a:r>
              <a:rPr lang="zh-CN" altLang="en-US"/>
              <a:t>反转；</a:t>
            </a:r>
            <a:endParaRPr lang="zh-CN" altLang="en-US"/>
          </a:p>
          <a:p>
            <a:pPr algn="ctr"/>
            <a:endParaRPr lang="zh-CN" altLang="en-US"/>
          </a:p>
          <a:p>
            <a:pPr algn="ctr"/>
            <a:r>
              <a:rPr lang="zh-CN" altLang="en-US"/>
              <a:t>实际市场表现大概率会表现为综合复杂性收敛</a:t>
            </a:r>
            <a:r>
              <a:rPr lang="zh-CN" altLang="en-US"/>
              <a:t>状态。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402205" y="51435"/>
            <a:ext cx="7387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板块轮转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模式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565" y="3239770"/>
            <a:ext cx="6661785" cy="3247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829945"/>
            <a:ext cx="7127240" cy="3476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7364095" y="872490"/>
            <a:ext cx="457898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当最领涨的涨不动了，开始</a:t>
            </a:r>
            <a:r>
              <a:rPr lang="zh-CN" altLang="en-US"/>
              <a:t>休息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第二排跟上甚至</a:t>
            </a:r>
            <a:r>
              <a:rPr lang="zh-CN" altLang="en-US"/>
              <a:t>反超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第三排跟上甚至</a:t>
            </a:r>
            <a:r>
              <a:rPr lang="zh-CN" altLang="en-US"/>
              <a:t>反超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这是分层收敛</a:t>
            </a:r>
            <a:r>
              <a:rPr lang="zh-CN" altLang="en-US"/>
              <a:t>模式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62890" y="4404995"/>
            <a:ext cx="457898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当橡皮筋被拉到极限了，分化到达极致</a:t>
            </a:r>
            <a:r>
              <a:rPr lang="zh-CN" altLang="en-US"/>
              <a:t>了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最上面的一个或多个开始</a:t>
            </a:r>
            <a:r>
              <a:rPr lang="zh-CN" altLang="en-US"/>
              <a:t>往回落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最下面的一个或多个开始</a:t>
            </a:r>
            <a:r>
              <a:rPr lang="zh-CN" altLang="en-US"/>
              <a:t>反弹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这是剪刀差收敛</a:t>
            </a:r>
            <a:r>
              <a:rPr lang="zh-CN" altLang="en-US"/>
              <a:t>模式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0205" y="79375"/>
            <a:ext cx="8911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市场结构不改变选股底层</a:t>
            </a:r>
            <a:r>
              <a:rPr lang="zh-CN" altLang="en-US" sz="2800" b="1">
                <a:solidFill>
                  <a:schemeClr val="bg1"/>
                </a:solidFill>
              </a:rPr>
              <a:t>逻辑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9825" y="815975"/>
            <a:ext cx="73717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依然关注优质高成长目标，寻找那些该涨没涨（或反跌）的股票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1264285"/>
            <a:ext cx="6029960" cy="43211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340" y="1264285"/>
            <a:ext cx="5923280" cy="43243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97455" y="5511165"/>
            <a:ext cx="7197090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/>
              <a:t>从板块角度看，涨的板块都是业绩好的，正相关性是很强</a:t>
            </a:r>
            <a:r>
              <a:rPr lang="zh-CN" altLang="en-US"/>
              <a:t>的，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只是还有很多业绩也很好的没有</a:t>
            </a:r>
            <a:r>
              <a:rPr lang="zh-CN" altLang="en-US"/>
              <a:t>涨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从板块内的个股角度看，会更杂乱一些，需要更精细的去梳理和</a:t>
            </a:r>
            <a:r>
              <a:rPr lang="zh-CN" altLang="en-US"/>
              <a:t>挖掘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0205" y="95250"/>
            <a:ext cx="8911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如何</a:t>
            </a:r>
            <a:r>
              <a:rPr lang="zh-CN" altLang="en-US" sz="2800" b="1">
                <a:solidFill>
                  <a:schemeClr val="bg1"/>
                </a:solidFill>
              </a:rPr>
              <a:t>界定优质错杀</a:t>
            </a:r>
            <a:r>
              <a:rPr lang="zh-CN" altLang="en-US" sz="2800" b="1">
                <a:solidFill>
                  <a:schemeClr val="bg1"/>
                </a:solidFill>
              </a:rPr>
              <a:t>目标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13435"/>
            <a:ext cx="5980430" cy="28467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550" y="812800"/>
            <a:ext cx="6012815" cy="2847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3005"/>
            <a:ext cx="5980430" cy="28467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915" y="3723005"/>
            <a:ext cx="6012815" cy="28467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1920_1080新_17828926801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在期-1920_1080_17828926868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WPS 演示</Application>
  <PresentationFormat>宽屏</PresentationFormat>
  <Paragraphs>40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C_Hokcheung</cp:lastModifiedBy>
  <cp:revision>738</cp:revision>
  <dcterms:created xsi:type="dcterms:W3CDTF">2019-06-19T02:08:00Z</dcterms:created>
  <dcterms:modified xsi:type="dcterms:W3CDTF">2026-07-01T10:02:21Z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A0F05DB78EF2470BA4E512D5BC58060D_13</vt:lpwstr>
  </property>
</Properties>
</file>