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4"/>
  </p:notesMasterIdLst>
  <p:handoutMasterIdLst>
    <p:handoutMasterId r:id="rId25"/>
  </p:handoutMasterIdLst>
  <p:sldIdLst>
    <p:sldId id="4166" r:id="rId4"/>
    <p:sldId id="4167" r:id="rId5"/>
    <p:sldId id="4168" r:id="rId6"/>
    <p:sldId id="4506" r:id="rId7"/>
    <p:sldId id="4510" r:id="rId8"/>
    <p:sldId id="4477" r:id="rId9"/>
    <p:sldId id="4511" r:id="rId10"/>
    <p:sldId id="4505" r:id="rId11"/>
    <p:sldId id="4229" r:id="rId12"/>
    <p:sldId id="4509" r:id="rId13"/>
    <p:sldId id="4507" r:id="rId14"/>
    <p:sldId id="4512" r:id="rId15"/>
    <p:sldId id="4508" r:id="rId16"/>
    <p:sldId id="4183" r:id="rId17"/>
    <p:sldId id="4426" r:id="rId18"/>
    <p:sldId id="4184" r:id="rId19"/>
    <p:sldId id="4209" r:id="rId20"/>
    <p:sldId id="4241" r:id="rId21"/>
    <p:sldId id="4401" r:id="rId22"/>
    <p:sldId id="4443" r:id="rId23"/>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0" userDrawn="1">
          <p15:clr>
            <a:srgbClr val="A4A3A4"/>
          </p15:clr>
        </p15:guide>
        <p15:guide id="2" pos="385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F315F3"/>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60"/>
        <p:guide pos="385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0" Type="http://schemas.openxmlformats.org/officeDocument/2006/relationships/tags" Target="tags/tag157.xml"/><Relationship Id="rId3" Type="http://schemas.openxmlformats.org/officeDocument/2006/relationships/slideMaster" Target="slideMasters/slideMaster2.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notesMaster" Target="notesMasters/notes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7.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8.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9.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0.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8.xml"/><Relationship Id="rId6" Type="http://schemas.openxmlformats.org/officeDocument/2006/relationships/image" Target="../media/image53.png"/><Relationship Id="rId5" Type="http://schemas.openxmlformats.org/officeDocument/2006/relationships/tags" Target="../tags/tag147.xml"/><Relationship Id="rId4" Type="http://schemas.openxmlformats.org/officeDocument/2006/relationships/image" Target="../media/image3.png"/><Relationship Id="rId3" Type="http://schemas.openxmlformats.org/officeDocument/2006/relationships/tags" Target="../tags/tag146.xml"/><Relationship Id="rId2" Type="http://schemas.openxmlformats.org/officeDocument/2006/relationships/image" Target="../media/image1.png"/><Relationship Id="rId1" Type="http://schemas.openxmlformats.org/officeDocument/2006/relationships/tags" Target="../tags/tag145.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2.xml"/><Relationship Id="rId6" Type="http://schemas.openxmlformats.org/officeDocument/2006/relationships/image" Target="../media/image54.png"/><Relationship Id="rId5" Type="http://schemas.openxmlformats.org/officeDocument/2006/relationships/tags" Target="../tags/tag151.xml"/><Relationship Id="rId4" Type="http://schemas.openxmlformats.org/officeDocument/2006/relationships/image" Target="../media/image3.png"/><Relationship Id="rId3" Type="http://schemas.openxmlformats.org/officeDocument/2006/relationships/tags" Target="../tags/tag150.xml"/><Relationship Id="rId2" Type="http://schemas.openxmlformats.org/officeDocument/2006/relationships/image" Target="../media/image1.png"/><Relationship Id="rId1" Type="http://schemas.openxmlformats.org/officeDocument/2006/relationships/tags" Target="../tags/tag149.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image" Target="../media/image3.png"/><Relationship Id="rId3" Type="http://schemas.openxmlformats.org/officeDocument/2006/relationships/tags" Target="../tags/tag154.xml"/><Relationship Id="rId2" Type="http://schemas.openxmlformats.org/officeDocument/2006/relationships/image" Target="../media/image1.png"/><Relationship Id="rId1" Type="http://schemas.openxmlformats.org/officeDocument/2006/relationships/tags" Target="../tags/tag15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3" Type="http://schemas.openxmlformats.org/officeDocument/2006/relationships/slideLayout" Target="../slideLayouts/slideLayout2.xml"/><Relationship Id="rId12" Type="http://schemas.openxmlformats.org/officeDocument/2006/relationships/tags" Target="../tags/tag132.xml"/><Relationship Id="rId11" Type="http://schemas.openxmlformats.org/officeDocument/2006/relationships/image" Target="../media/image21.png"/><Relationship Id="rId10" Type="http://schemas.openxmlformats.org/officeDocument/2006/relationships/image" Target="../media/image20.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3.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4.xml"/><Relationship Id="rId2" Type="http://schemas.openxmlformats.org/officeDocument/2006/relationships/image" Target="../media/image26.png"/><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5.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七月市场看点（</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7.1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311150" y="886460"/>
            <a:ext cx="6849110" cy="368109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659130" y="3781425"/>
            <a:ext cx="6298565" cy="2588260"/>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6957695" y="1025525"/>
            <a:ext cx="4797425" cy="3187700"/>
          </a:xfrm>
          <a:prstGeom prst="rect">
            <a:avLst/>
          </a:prstGeom>
          <a:ln>
            <a:solidFill>
              <a:schemeClr val="accent1"/>
            </a:solidFill>
          </a:ln>
        </p:spPr>
      </p:pic>
      <p:sp>
        <p:nvSpPr>
          <p:cNvPr id="6" name="文本框 5"/>
          <p:cNvSpPr txBox="1"/>
          <p:nvPr/>
        </p:nvSpPr>
        <p:spPr>
          <a:xfrm>
            <a:off x="7394575" y="4695190"/>
            <a:ext cx="4084320" cy="1198880"/>
          </a:xfrm>
          <a:prstGeom prst="rect">
            <a:avLst/>
          </a:prstGeom>
          <a:noFill/>
        </p:spPr>
        <p:txBody>
          <a:bodyPr wrap="square" rtlCol="0">
            <a:spAutoFit/>
          </a:bodyPr>
          <a:p>
            <a:r>
              <a:rPr lang="zh-CN" altLang="en-US">
                <a:highlight>
                  <a:srgbClr val="FFFF00"/>
                </a:highlight>
              </a:rPr>
              <a:t>历史上超过</a:t>
            </a:r>
            <a:r>
              <a:rPr lang="en-US" altLang="zh-CN">
                <a:highlight>
                  <a:srgbClr val="FFFF00"/>
                </a:highlight>
              </a:rPr>
              <a:t>200</a:t>
            </a:r>
            <a:r>
              <a:rPr lang="zh-CN" altLang="en-US">
                <a:highlight>
                  <a:srgbClr val="FFFF00"/>
                </a:highlight>
              </a:rPr>
              <a:t>家涨停，会进入到高潮震荡，指数急跌是机会</a:t>
            </a:r>
            <a:r>
              <a:rPr lang="zh-CN" altLang="en-US"/>
              <a:t>。</a:t>
            </a:r>
            <a:endParaRPr lang="zh-CN" altLang="en-US"/>
          </a:p>
          <a:p>
            <a:endParaRPr lang="zh-CN" altLang="en-US"/>
          </a:p>
          <a:p>
            <a:r>
              <a:rPr lang="zh-CN" altLang="en-US">
                <a:solidFill>
                  <a:srgbClr val="0029DA"/>
                </a:solidFill>
              </a:rPr>
              <a:t>（预留仓位给七月下旬的牛线下移）</a:t>
            </a:r>
            <a:endParaRPr lang="zh-CN" altLang="en-US">
              <a:solidFill>
                <a:srgbClr val="0029DA"/>
              </a:solidFill>
            </a:endParaRPr>
          </a:p>
        </p:txBody>
      </p:sp>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芯片主线依然强势（</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7.1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p:cNvPicPr>
            <a:picLocks noChangeAspect="1"/>
          </p:cNvPicPr>
          <p:nvPr/>
        </p:nvPicPr>
        <p:blipFill>
          <a:blip r:embed="rId1"/>
          <a:stretch>
            <a:fillRect/>
          </a:stretch>
        </p:blipFill>
        <p:spPr>
          <a:xfrm>
            <a:off x="5150485" y="852170"/>
            <a:ext cx="4302125" cy="3481070"/>
          </a:xfrm>
          <a:prstGeom prst="rect">
            <a:avLst/>
          </a:prstGeom>
          <a:ln>
            <a:solidFill>
              <a:schemeClr val="accent1"/>
            </a:solidFill>
          </a:ln>
        </p:spPr>
      </p:pic>
      <p:pic>
        <p:nvPicPr>
          <p:cNvPr id="8" name="图片 7"/>
          <p:cNvPicPr>
            <a:picLocks noChangeAspect="1"/>
          </p:cNvPicPr>
          <p:nvPr/>
        </p:nvPicPr>
        <p:blipFill>
          <a:blip r:embed="rId2"/>
          <a:stretch>
            <a:fillRect/>
          </a:stretch>
        </p:blipFill>
        <p:spPr>
          <a:xfrm>
            <a:off x="8013700" y="2592070"/>
            <a:ext cx="3974465" cy="3651885"/>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83820" y="995680"/>
            <a:ext cx="5017770" cy="4902200"/>
          </a:xfrm>
          <a:prstGeom prst="rect">
            <a:avLst/>
          </a:prstGeom>
          <a:ln>
            <a:solidFill>
              <a:schemeClr val="accent1"/>
            </a:solidFill>
          </a:ln>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芯片</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类（</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nvPicPr>
        <p:blipFill>
          <a:blip r:embed="rId1"/>
          <a:stretch>
            <a:fillRect/>
          </a:stretch>
        </p:blipFill>
        <p:spPr>
          <a:xfrm>
            <a:off x="266065" y="1023620"/>
            <a:ext cx="4288790" cy="5020310"/>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4429760" y="1233805"/>
            <a:ext cx="4399915" cy="3675380"/>
          </a:xfrm>
          <a:prstGeom prst="rect">
            <a:avLst/>
          </a:prstGeom>
          <a:ln>
            <a:solidFill>
              <a:schemeClr val="accent1"/>
            </a:solidFill>
          </a:ln>
        </p:spPr>
      </p:pic>
      <p:pic>
        <p:nvPicPr>
          <p:cNvPr id="8" name="图片 7"/>
          <p:cNvPicPr>
            <a:picLocks noChangeAspect="1"/>
          </p:cNvPicPr>
          <p:nvPr/>
        </p:nvPicPr>
        <p:blipFill>
          <a:blip r:embed="rId3"/>
          <a:stretch>
            <a:fillRect/>
          </a:stretch>
        </p:blipFill>
        <p:spPr>
          <a:xfrm>
            <a:off x="7632065" y="1749425"/>
            <a:ext cx="3945255" cy="3928110"/>
          </a:xfrm>
          <a:prstGeom prst="rect">
            <a:avLst/>
          </a:prstGeom>
          <a:ln>
            <a:solidFill>
              <a:schemeClr val="accent1"/>
            </a:solidFill>
          </a:ln>
        </p:spPr>
      </p:pic>
      <p:sp>
        <p:nvSpPr>
          <p:cNvPr id="9" name="文本框 8"/>
          <p:cNvSpPr txBox="1"/>
          <p:nvPr/>
        </p:nvSpPr>
        <p:spPr>
          <a:xfrm>
            <a:off x="4744085" y="5770880"/>
            <a:ext cx="5610860" cy="368300"/>
          </a:xfrm>
          <a:prstGeom prst="rect">
            <a:avLst/>
          </a:prstGeom>
          <a:noFill/>
        </p:spPr>
        <p:txBody>
          <a:bodyPr wrap="square" rtlCol="0">
            <a:spAutoFit/>
          </a:bodyPr>
          <a:p>
            <a:r>
              <a:rPr lang="zh-CN" altLang="en-US">
                <a:highlight>
                  <a:srgbClr val="FFFF00"/>
                </a:highlight>
              </a:rPr>
              <a:t>短期突破平台，资金走强，被消息错杀类有反复</a:t>
            </a:r>
            <a:endParaRPr lang="zh-CN" altLang="en-US">
              <a:highlight>
                <a:srgbClr val="FFFF00"/>
              </a:highlight>
            </a:endParaRPr>
          </a:p>
        </p:txBody>
      </p:sp>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新异动（医药</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44780" y="873125"/>
            <a:ext cx="5242560" cy="510413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5387340" y="1005840"/>
            <a:ext cx="3694430" cy="3524885"/>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8087360" y="2393950"/>
            <a:ext cx="3758565" cy="3583305"/>
          </a:xfrm>
          <a:prstGeom prst="rect">
            <a:avLst/>
          </a:prstGeom>
          <a:ln>
            <a:solidFill>
              <a:schemeClr val="accent1"/>
            </a:solidFill>
          </a:ln>
        </p:spPr>
      </p:pic>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027680" y="1625600"/>
            <a:ext cx="9107170" cy="2108835"/>
          </a:xfrm>
          <a:prstGeom prst="rect">
            <a:avLst/>
          </a:prstGeom>
          <a:noFill/>
        </p:spPr>
        <p:txBody>
          <a:bodyPr wrap="square" rtlCol="0">
            <a:noAutofit/>
          </a:bodyPr>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高低切换</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腾笼换鸟</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2026.7.2</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业绩披露窗口</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descr="业绩公布时间"/>
          <p:cNvPicPr>
            <a:picLocks noChangeAspect="1"/>
          </p:cNvPicPr>
          <p:nvPr/>
        </p:nvPicPr>
        <p:blipFill>
          <a:blip r:embed="rId1"/>
          <a:stretch>
            <a:fillRect/>
          </a:stretch>
        </p:blipFill>
        <p:spPr>
          <a:xfrm>
            <a:off x="69215" y="911860"/>
            <a:ext cx="8117840" cy="4744720"/>
          </a:xfrm>
          <a:prstGeom prst="rect">
            <a:avLst/>
          </a:prstGeom>
          <a:ln>
            <a:solidFill>
              <a:schemeClr val="accent1"/>
            </a:solidFill>
          </a:ln>
        </p:spPr>
      </p:pic>
      <p:sp>
        <p:nvSpPr>
          <p:cNvPr id="4" name="椭圆 3"/>
          <p:cNvSpPr/>
          <p:nvPr/>
        </p:nvSpPr>
        <p:spPr>
          <a:xfrm>
            <a:off x="3951605" y="1229995"/>
            <a:ext cx="1437005" cy="1183005"/>
          </a:xfrm>
          <a:prstGeom prst="ellipse">
            <a:avLst/>
          </a:prstGeom>
          <a:solidFill>
            <a:schemeClr val="accent1">
              <a:alpha val="42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nvSpPr>
        <p:spPr>
          <a:xfrm>
            <a:off x="8321675" y="832485"/>
            <a:ext cx="3758565" cy="1753235"/>
          </a:xfrm>
          <a:prstGeom prst="rect">
            <a:avLst/>
          </a:prstGeom>
          <a:noFill/>
        </p:spPr>
        <p:txBody>
          <a:bodyPr wrap="square" rtlCol="0">
            <a:spAutoFit/>
          </a:bodyPr>
          <a:p>
            <a:r>
              <a:rPr lang="zh-CN" altLang="en-US">
                <a:solidFill>
                  <a:srgbClr val="FF0000"/>
                </a:solidFill>
              </a:rPr>
              <a:t>七月上旬：</a:t>
            </a:r>
            <a:endParaRPr lang="zh-CN" altLang="en-US">
              <a:solidFill>
                <a:srgbClr val="FF0000"/>
              </a:solidFill>
            </a:endParaRPr>
          </a:p>
          <a:p>
            <a:r>
              <a:rPr lang="zh-CN" altLang="en-US"/>
              <a:t>①公布业绩大幅涨跌个股</a:t>
            </a:r>
            <a:endParaRPr lang="zh-CN" altLang="en-US"/>
          </a:p>
          <a:p>
            <a:r>
              <a:rPr lang="zh-CN" altLang="en-US"/>
              <a:t>②周线金叉进入末期</a:t>
            </a:r>
            <a:endParaRPr lang="zh-CN" altLang="en-US"/>
          </a:p>
          <a:p>
            <a:endParaRPr lang="zh-CN" altLang="en-US"/>
          </a:p>
          <a:p>
            <a:r>
              <a:rPr lang="zh-CN" altLang="en-US">
                <a:solidFill>
                  <a:srgbClr val="0029DA"/>
                </a:solidFill>
              </a:rPr>
              <a:t>导致：涨幅较大个股套现需求增多。</a:t>
            </a:r>
            <a:endParaRPr lang="zh-CN" altLang="en-US">
              <a:solidFill>
                <a:srgbClr val="0029DA"/>
              </a:solidFill>
            </a:endParaRPr>
          </a:p>
          <a:p>
            <a:endParaRPr lang="zh-CN" altLang="en-US">
              <a:solidFill>
                <a:srgbClr val="0029DA"/>
              </a:solidFill>
            </a:endParaRPr>
          </a:p>
        </p:txBody>
      </p:sp>
      <p:sp>
        <p:nvSpPr>
          <p:cNvPr id="6" name="矩形 5"/>
          <p:cNvSpPr/>
          <p:nvPr/>
        </p:nvSpPr>
        <p:spPr>
          <a:xfrm>
            <a:off x="69215" y="4547870"/>
            <a:ext cx="7833995" cy="254000"/>
          </a:xfrm>
          <a:prstGeom prst="rect">
            <a:avLst/>
          </a:prstGeom>
          <a:solidFill>
            <a:schemeClr val="accent1">
              <a:alpha val="23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椭圆 6"/>
          <p:cNvSpPr/>
          <p:nvPr/>
        </p:nvSpPr>
        <p:spPr>
          <a:xfrm>
            <a:off x="5022850" y="4547870"/>
            <a:ext cx="1483995" cy="349250"/>
          </a:xfrm>
          <a:prstGeom prst="ellipse">
            <a:avLst/>
          </a:prstGeom>
          <a:solidFill>
            <a:schemeClr val="accent5">
              <a:lumMod val="75000"/>
              <a:alpha val="21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8" name="图片 7"/>
          <p:cNvPicPr/>
          <p:nvPr/>
        </p:nvPicPr>
        <p:blipFill>
          <a:blip r:embed="rId2"/>
          <a:stretch>
            <a:fillRect/>
          </a:stretch>
        </p:blipFill>
        <p:spPr>
          <a:xfrm>
            <a:off x="7402830" y="2412365"/>
            <a:ext cx="4676775" cy="3950335"/>
          </a:xfrm>
          <a:prstGeom prst="rect">
            <a:avLst/>
          </a:prstGeom>
          <a:ln>
            <a:solidFill>
              <a:schemeClr val="accent1"/>
            </a:solidFill>
          </a:ln>
        </p:spPr>
      </p:pic>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 </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收缩仓位应对七月初兑现潮</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11" name="图片 10"/>
          <p:cNvPicPr>
            <a:picLocks noChangeAspect="1"/>
          </p:cNvPicPr>
          <p:nvPr/>
        </p:nvPicPr>
        <p:blipFill>
          <a:blip r:embed="rId1"/>
          <a:stretch>
            <a:fillRect/>
          </a:stretch>
        </p:blipFill>
        <p:spPr>
          <a:xfrm>
            <a:off x="8588375" y="768350"/>
            <a:ext cx="3527425" cy="1577975"/>
          </a:xfrm>
          <a:prstGeom prst="rect">
            <a:avLst/>
          </a:prstGeom>
          <a:ln>
            <a:solidFill>
              <a:schemeClr val="accent1"/>
            </a:solidFill>
          </a:ln>
        </p:spPr>
      </p:pic>
      <p:pic>
        <p:nvPicPr>
          <p:cNvPr id="12" name="图片 11"/>
          <p:cNvPicPr>
            <a:picLocks noChangeAspect="1"/>
          </p:cNvPicPr>
          <p:nvPr/>
        </p:nvPicPr>
        <p:blipFill>
          <a:blip r:embed="rId2"/>
          <a:stretch>
            <a:fillRect/>
          </a:stretch>
        </p:blipFill>
        <p:spPr>
          <a:xfrm>
            <a:off x="8588375" y="3700780"/>
            <a:ext cx="3528060" cy="1476375"/>
          </a:xfrm>
          <a:prstGeom prst="rect">
            <a:avLst/>
          </a:prstGeom>
          <a:ln>
            <a:solidFill>
              <a:schemeClr val="accent1"/>
            </a:solidFill>
          </a:ln>
        </p:spPr>
      </p:pic>
      <p:pic>
        <p:nvPicPr>
          <p:cNvPr id="13" name="图片 12"/>
          <p:cNvPicPr>
            <a:picLocks noChangeAspect="1"/>
          </p:cNvPicPr>
          <p:nvPr/>
        </p:nvPicPr>
        <p:blipFill>
          <a:blip r:embed="rId3"/>
          <a:stretch>
            <a:fillRect/>
          </a:stretch>
        </p:blipFill>
        <p:spPr>
          <a:xfrm>
            <a:off x="8588375" y="5230495"/>
            <a:ext cx="3528060" cy="1087120"/>
          </a:xfrm>
          <a:prstGeom prst="rect">
            <a:avLst/>
          </a:prstGeom>
          <a:ln>
            <a:solidFill>
              <a:schemeClr val="accent1"/>
            </a:solidFill>
          </a:ln>
        </p:spPr>
      </p:pic>
      <p:pic>
        <p:nvPicPr>
          <p:cNvPr id="14" name="图片 13"/>
          <p:cNvPicPr>
            <a:picLocks noChangeAspect="1"/>
          </p:cNvPicPr>
          <p:nvPr/>
        </p:nvPicPr>
        <p:blipFill>
          <a:blip r:embed="rId4"/>
          <a:stretch>
            <a:fillRect/>
          </a:stretch>
        </p:blipFill>
        <p:spPr>
          <a:xfrm>
            <a:off x="8588375" y="2399665"/>
            <a:ext cx="3528060" cy="1247775"/>
          </a:xfrm>
          <a:prstGeom prst="rect">
            <a:avLst/>
          </a:prstGeom>
          <a:ln>
            <a:solidFill>
              <a:schemeClr val="accent1"/>
            </a:solidFill>
          </a:ln>
        </p:spPr>
      </p:pic>
      <p:pic>
        <p:nvPicPr>
          <p:cNvPr id="15" name="图片 14"/>
          <p:cNvPicPr>
            <a:picLocks noChangeAspect="1"/>
          </p:cNvPicPr>
          <p:nvPr/>
        </p:nvPicPr>
        <p:blipFill>
          <a:blip r:embed="rId5"/>
          <a:stretch>
            <a:fillRect/>
          </a:stretch>
        </p:blipFill>
        <p:spPr>
          <a:xfrm>
            <a:off x="4664710" y="3097530"/>
            <a:ext cx="3048635" cy="1047750"/>
          </a:xfrm>
          <a:prstGeom prst="rect">
            <a:avLst/>
          </a:prstGeom>
          <a:ln>
            <a:solidFill>
              <a:schemeClr val="accent1"/>
            </a:solidFill>
          </a:ln>
        </p:spPr>
      </p:pic>
      <p:pic>
        <p:nvPicPr>
          <p:cNvPr id="16" name="图片 15"/>
          <p:cNvPicPr>
            <a:picLocks noChangeAspect="1"/>
          </p:cNvPicPr>
          <p:nvPr/>
        </p:nvPicPr>
        <p:blipFill>
          <a:blip r:embed="rId6"/>
          <a:stretch>
            <a:fillRect/>
          </a:stretch>
        </p:blipFill>
        <p:spPr>
          <a:xfrm>
            <a:off x="4662805" y="1950720"/>
            <a:ext cx="3049270" cy="1061720"/>
          </a:xfrm>
          <a:prstGeom prst="rect">
            <a:avLst/>
          </a:prstGeom>
          <a:ln>
            <a:solidFill>
              <a:schemeClr val="accent1"/>
            </a:solidFill>
          </a:ln>
        </p:spPr>
      </p:pic>
      <p:pic>
        <p:nvPicPr>
          <p:cNvPr id="17" name="图片 16"/>
          <p:cNvPicPr>
            <a:picLocks noChangeAspect="1"/>
          </p:cNvPicPr>
          <p:nvPr/>
        </p:nvPicPr>
        <p:blipFill>
          <a:blip r:embed="rId7"/>
          <a:stretch>
            <a:fillRect/>
          </a:stretch>
        </p:blipFill>
        <p:spPr>
          <a:xfrm>
            <a:off x="4664710" y="768350"/>
            <a:ext cx="3048635" cy="1097280"/>
          </a:xfrm>
          <a:prstGeom prst="rect">
            <a:avLst/>
          </a:prstGeom>
          <a:ln>
            <a:solidFill>
              <a:schemeClr val="accent1"/>
            </a:solidFill>
          </a:ln>
        </p:spPr>
      </p:pic>
      <p:pic>
        <p:nvPicPr>
          <p:cNvPr id="18" name="图片 17"/>
          <p:cNvPicPr>
            <a:picLocks noChangeAspect="1"/>
          </p:cNvPicPr>
          <p:nvPr/>
        </p:nvPicPr>
        <p:blipFill>
          <a:blip r:embed="rId8"/>
          <a:stretch>
            <a:fillRect/>
          </a:stretch>
        </p:blipFill>
        <p:spPr>
          <a:xfrm>
            <a:off x="4662805" y="4230370"/>
            <a:ext cx="3048000" cy="962025"/>
          </a:xfrm>
          <a:prstGeom prst="rect">
            <a:avLst/>
          </a:prstGeom>
          <a:ln>
            <a:solidFill>
              <a:schemeClr val="accent1"/>
            </a:solidFill>
          </a:ln>
        </p:spPr>
      </p:pic>
      <p:pic>
        <p:nvPicPr>
          <p:cNvPr id="19" name="图片 18"/>
          <p:cNvPicPr>
            <a:picLocks noChangeAspect="1"/>
          </p:cNvPicPr>
          <p:nvPr/>
        </p:nvPicPr>
        <p:blipFill>
          <a:blip r:embed="rId9"/>
          <a:stretch>
            <a:fillRect/>
          </a:stretch>
        </p:blipFill>
        <p:spPr>
          <a:xfrm>
            <a:off x="4662170" y="5277485"/>
            <a:ext cx="3048635" cy="895350"/>
          </a:xfrm>
          <a:prstGeom prst="rect">
            <a:avLst/>
          </a:prstGeom>
          <a:ln>
            <a:solidFill>
              <a:schemeClr val="accent1"/>
            </a:solidFill>
          </a:ln>
        </p:spPr>
      </p:pic>
      <p:pic>
        <p:nvPicPr>
          <p:cNvPr id="20" name="图片 19"/>
          <p:cNvPicPr>
            <a:picLocks noChangeAspect="1"/>
          </p:cNvPicPr>
          <p:nvPr/>
        </p:nvPicPr>
        <p:blipFill>
          <a:blip r:embed="rId10"/>
          <a:stretch>
            <a:fillRect/>
          </a:stretch>
        </p:blipFill>
        <p:spPr>
          <a:xfrm>
            <a:off x="133985" y="2125345"/>
            <a:ext cx="3700145" cy="3796665"/>
          </a:xfrm>
          <a:prstGeom prst="rect">
            <a:avLst/>
          </a:prstGeom>
          <a:ln>
            <a:solidFill>
              <a:schemeClr val="accent1"/>
            </a:solidFill>
          </a:ln>
        </p:spPr>
      </p:pic>
      <p:pic>
        <p:nvPicPr>
          <p:cNvPr id="21" name="图片 20"/>
          <p:cNvPicPr>
            <a:picLocks noChangeAspect="1"/>
          </p:cNvPicPr>
          <p:nvPr/>
        </p:nvPicPr>
        <p:blipFill>
          <a:blip r:embed="rId11"/>
          <a:stretch>
            <a:fillRect/>
          </a:stretch>
        </p:blipFill>
        <p:spPr>
          <a:xfrm>
            <a:off x="133985" y="717550"/>
            <a:ext cx="3700780" cy="4248150"/>
          </a:xfrm>
          <a:prstGeom prst="rect">
            <a:avLst/>
          </a:prstGeom>
          <a:ln>
            <a:solidFill>
              <a:schemeClr val="accent1"/>
            </a:solidFill>
          </a:ln>
        </p:spPr>
      </p:pic>
    </p:spTree>
    <p:custDataLst>
      <p:tags r:id="rId1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周金末期，本周先扬后抑</a:t>
            </a:r>
            <a:endPar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8" name="图片 7"/>
          <p:cNvPicPr/>
          <p:nvPr/>
        </p:nvPicPr>
        <p:blipFill>
          <a:blip r:embed="rId1"/>
          <a:srcRect b="13686"/>
          <a:stretch>
            <a:fillRect/>
          </a:stretch>
        </p:blipFill>
        <p:spPr>
          <a:xfrm>
            <a:off x="81280" y="768350"/>
            <a:ext cx="6251575" cy="3996690"/>
          </a:xfrm>
          <a:prstGeom prst="rect">
            <a:avLst/>
          </a:prstGeom>
          <a:ln>
            <a:solidFill>
              <a:schemeClr val="accent1"/>
            </a:solidFill>
          </a:ln>
        </p:spPr>
      </p:pic>
      <p:pic>
        <p:nvPicPr>
          <p:cNvPr id="3" name="图片 2"/>
          <p:cNvPicPr>
            <a:picLocks noChangeAspect="1"/>
          </p:cNvPicPr>
          <p:nvPr/>
        </p:nvPicPr>
        <p:blipFill>
          <a:blip r:embed="rId2"/>
          <a:stretch>
            <a:fillRect/>
          </a:stretch>
        </p:blipFill>
        <p:spPr>
          <a:xfrm>
            <a:off x="7878445" y="1231900"/>
            <a:ext cx="4262120" cy="3069590"/>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3930015" y="2489200"/>
            <a:ext cx="3830955" cy="2885440"/>
          </a:xfrm>
          <a:prstGeom prst="rect">
            <a:avLst/>
          </a:prstGeom>
          <a:ln>
            <a:solidFill>
              <a:schemeClr val="accent1"/>
            </a:solidFill>
          </a:ln>
        </p:spPr>
      </p:pic>
      <p:sp>
        <p:nvSpPr>
          <p:cNvPr id="9" name="文本框 8"/>
          <p:cNvSpPr txBox="1"/>
          <p:nvPr/>
        </p:nvSpPr>
        <p:spPr>
          <a:xfrm>
            <a:off x="877570" y="5619750"/>
            <a:ext cx="6170930" cy="368300"/>
          </a:xfrm>
          <a:prstGeom prst="rect">
            <a:avLst/>
          </a:prstGeom>
          <a:noFill/>
        </p:spPr>
        <p:txBody>
          <a:bodyPr wrap="square" rtlCol="0">
            <a:spAutoFit/>
          </a:bodyPr>
          <a:p>
            <a:r>
              <a:rPr lang="zh-CN" altLang="en-US"/>
              <a:t>上周日晚讲课提示：</a:t>
            </a:r>
            <a:r>
              <a:rPr lang="zh-CN" altLang="en-US">
                <a:solidFill>
                  <a:srgbClr val="0029DA"/>
                </a:solidFill>
              </a:rPr>
              <a:t>本周上半周利用波段高潮减仓</a:t>
            </a:r>
            <a:endParaRPr lang="zh-CN" altLang="en-US">
              <a:solidFill>
                <a:srgbClr val="0029DA"/>
              </a:solidFill>
            </a:endParaRPr>
          </a:p>
        </p:txBody>
      </p:sp>
      <p:sp>
        <p:nvSpPr>
          <p:cNvPr id="11" name="文本框 10"/>
          <p:cNvSpPr txBox="1"/>
          <p:nvPr/>
        </p:nvSpPr>
        <p:spPr>
          <a:xfrm>
            <a:off x="9684385" y="2406650"/>
            <a:ext cx="1585595" cy="645160"/>
          </a:xfrm>
          <a:prstGeom prst="rect">
            <a:avLst/>
          </a:prstGeom>
          <a:noFill/>
        </p:spPr>
        <p:txBody>
          <a:bodyPr wrap="square" rtlCol="0">
            <a:spAutoFit/>
          </a:bodyPr>
          <a:p>
            <a:r>
              <a:rPr lang="zh-CN" altLang="en-US">
                <a:solidFill>
                  <a:srgbClr val="0029DA"/>
                </a:solidFill>
              </a:rPr>
              <a:t>周一开始陆续有人红盘减仓</a:t>
            </a:r>
            <a:endParaRPr lang="zh-CN" altLang="en-US">
              <a:solidFill>
                <a:srgbClr val="0029DA"/>
              </a:solidFill>
            </a:endParaRPr>
          </a:p>
        </p:txBody>
      </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少量突破股仍强者恒强</a:t>
            </a:r>
            <a:endPar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p:cNvPicPr>
            <a:picLocks noChangeAspect="1"/>
          </p:cNvPicPr>
          <p:nvPr/>
        </p:nvPicPr>
        <p:blipFill>
          <a:blip r:embed="rId1"/>
          <a:stretch>
            <a:fillRect/>
          </a:stretch>
        </p:blipFill>
        <p:spPr>
          <a:xfrm>
            <a:off x="241300" y="947420"/>
            <a:ext cx="5788025" cy="4438015"/>
          </a:xfrm>
          <a:prstGeom prst="rect">
            <a:avLst/>
          </a:prstGeom>
          <a:ln>
            <a:solidFill>
              <a:schemeClr val="accent1"/>
            </a:solidFill>
          </a:ln>
        </p:spPr>
      </p:pic>
      <p:pic>
        <p:nvPicPr>
          <p:cNvPr id="8" name="图片 7"/>
          <p:cNvPicPr>
            <a:picLocks noChangeAspect="1"/>
          </p:cNvPicPr>
          <p:nvPr/>
        </p:nvPicPr>
        <p:blipFill>
          <a:blip r:embed="rId2"/>
          <a:stretch>
            <a:fillRect/>
          </a:stretch>
        </p:blipFill>
        <p:spPr>
          <a:xfrm>
            <a:off x="6259195" y="842645"/>
            <a:ext cx="3716020" cy="5173345"/>
          </a:xfrm>
          <a:prstGeom prst="rect">
            <a:avLst/>
          </a:prstGeom>
          <a:ln>
            <a:solidFill>
              <a:schemeClr val="accent1"/>
            </a:solidFill>
          </a:ln>
        </p:spPr>
      </p:pic>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大多科技高标：七月初跌停潮</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50165" y="913765"/>
            <a:ext cx="4604385" cy="5179060"/>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3574415" y="1326515"/>
            <a:ext cx="3797935" cy="3171190"/>
          </a:xfrm>
          <a:prstGeom prst="rect">
            <a:avLst/>
          </a:prstGeom>
          <a:ln>
            <a:solidFill>
              <a:schemeClr val="accent1"/>
            </a:solidFill>
          </a:ln>
        </p:spPr>
      </p:pic>
      <p:pic>
        <p:nvPicPr>
          <p:cNvPr id="4" name="图片 3"/>
          <p:cNvPicPr>
            <a:picLocks noChangeAspect="1"/>
          </p:cNvPicPr>
          <p:nvPr/>
        </p:nvPicPr>
        <p:blipFill>
          <a:blip r:embed="rId3"/>
          <a:stretch>
            <a:fillRect/>
          </a:stretch>
        </p:blipFill>
        <p:spPr>
          <a:xfrm>
            <a:off x="5640070" y="3172460"/>
            <a:ext cx="3617595" cy="2552700"/>
          </a:xfrm>
          <a:prstGeom prst="rect">
            <a:avLst/>
          </a:prstGeom>
          <a:ln>
            <a:solidFill>
              <a:schemeClr val="accent1"/>
            </a:solidFill>
          </a:ln>
        </p:spPr>
      </p:pic>
      <p:pic>
        <p:nvPicPr>
          <p:cNvPr id="7" name="图片 6"/>
          <p:cNvPicPr>
            <a:picLocks noChangeAspect="1"/>
          </p:cNvPicPr>
          <p:nvPr/>
        </p:nvPicPr>
        <p:blipFill>
          <a:blip r:embed="rId4"/>
          <a:stretch>
            <a:fillRect/>
          </a:stretch>
        </p:blipFill>
        <p:spPr>
          <a:xfrm>
            <a:off x="7931785" y="768350"/>
            <a:ext cx="3810000" cy="2312035"/>
          </a:xfrm>
          <a:prstGeom prst="rect">
            <a:avLst/>
          </a:prstGeom>
          <a:ln>
            <a:solidFill>
              <a:schemeClr val="accent1"/>
            </a:solidFill>
          </a:ln>
        </p:spPr>
      </p:pic>
      <p:sp>
        <p:nvSpPr>
          <p:cNvPr id="9" name="文本框 8"/>
          <p:cNvSpPr txBox="1"/>
          <p:nvPr/>
        </p:nvSpPr>
        <p:spPr>
          <a:xfrm>
            <a:off x="5330190" y="2355850"/>
            <a:ext cx="1872615" cy="368300"/>
          </a:xfrm>
          <a:prstGeom prst="rect">
            <a:avLst/>
          </a:prstGeom>
          <a:noFill/>
        </p:spPr>
        <p:txBody>
          <a:bodyPr wrap="square" rtlCol="0">
            <a:spAutoFit/>
          </a:bodyPr>
          <a:p>
            <a:r>
              <a:rPr lang="zh-CN" altLang="en-US">
                <a:highlight>
                  <a:srgbClr val="FFFF00"/>
                </a:highlight>
              </a:rPr>
              <a:t>高位首根大阴线</a:t>
            </a:r>
            <a:endParaRPr lang="zh-CN" altLang="en-US">
              <a:highlight>
                <a:srgbClr val="FFFF00"/>
              </a:highlight>
            </a:endParaRPr>
          </a:p>
        </p:txBody>
      </p:sp>
      <p:sp>
        <p:nvSpPr>
          <p:cNvPr id="10" name="文本框 9"/>
          <p:cNvSpPr txBox="1"/>
          <p:nvPr/>
        </p:nvSpPr>
        <p:spPr>
          <a:xfrm>
            <a:off x="6431915" y="4373880"/>
            <a:ext cx="4064000" cy="368300"/>
          </a:xfrm>
          <a:prstGeom prst="rect">
            <a:avLst/>
          </a:prstGeom>
          <a:noFill/>
        </p:spPr>
        <p:txBody>
          <a:bodyPr wrap="square" rtlCol="0">
            <a:spAutoFit/>
          </a:bodyPr>
          <a:p>
            <a:r>
              <a:rPr lang="zh-CN" altLang="en-US">
                <a:highlight>
                  <a:srgbClr val="FFFF00"/>
                </a:highlight>
              </a:rPr>
              <a:t>平台突破回档</a:t>
            </a:r>
            <a:endParaRPr lang="zh-CN" altLang="en-US">
              <a:highlight>
                <a:srgbClr val="FFFF00"/>
              </a:highlight>
            </a:endParaRPr>
          </a:p>
        </p:txBody>
      </p:sp>
      <p:pic>
        <p:nvPicPr>
          <p:cNvPr id="11" name="图片 10"/>
          <p:cNvPicPr>
            <a:picLocks noChangeAspect="1"/>
          </p:cNvPicPr>
          <p:nvPr/>
        </p:nvPicPr>
        <p:blipFill>
          <a:blip r:embed="rId5"/>
          <a:stretch>
            <a:fillRect/>
          </a:stretch>
        </p:blipFill>
        <p:spPr>
          <a:xfrm>
            <a:off x="8308340" y="3745230"/>
            <a:ext cx="3596640" cy="2589530"/>
          </a:xfrm>
          <a:prstGeom prst="rect">
            <a:avLst/>
          </a:prstGeom>
          <a:ln>
            <a:solidFill>
              <a:schemeClr val="accent1"/>
            </a:solidFill>
          </a:ln>
        </p:spPr>
      </p:pic>
      <p:sp>
        <p:nvSpPr>
          <p:cNvPr id="14" name="文本框 13"/>
          <p:cNvSpPr txBox="1"/>
          <p:nvPr/>
        </p:nvSpPr>
        <p:spPr>
          <a:xfrm>
            <a:off x="10088880" y="5060315"/>
            <a:ext cx="1499870" cy="922020"/>
          </a:xfrm>
          <a:prstGeom prst="rect">
            <a:avLst/>
          </a:prstGeom>
          <a:noFill/>
        </p:spPr>
        <p:txBody>
          <a:bodyPr wrap="square" rtlCol="0">
            <a:spAutoFit/>
          </a:bodyPr>
          <a:p>
            <a:r>
              <a:rPr lang="zh-CN" altLang="en-US">
                <a:highlight>
                  <a:srgbClr val="FFFF00"/>
                </a:highlight>
              </a:rPr>
              <a:t>上周五下跌，反抽不过</a:t>
            </a:r>
            <a:endParaRPr lang="zh-CN" altLang="en-US">
              <a:highlight>
                <a:srgbClr val="FFFF00"/>
              </a:highlight>
            </a:endParaRPr>
          </a:p>
          <a:p>
            <a:r>
              <a:rPr lang="zh-CN" altLang="en-US">
                <a:highlight>
                  <a:srgbClr val="FFFF00"/>
                </a:highlight>
              </a:rPr>
              <a:t>二次回落</a:t>
            </a:r>
            <a:endParaRPr lang="zh-CN" altLang="en-US">
              <a:highlight>
                <a:srgbClr val="FFFF00"/>
              </a:highlight>
            </a:endParaRPr>
          </a:p>
        </p:txBody>
      </p:sp>
      <p:sp>
        <p:nvSpPr>
          <p:cNvPr id="16" name="文本框 15"/>
          <p:cNvSpPr txBox="1"/>
          <p:nvPr/>
        </p:nvSpPr>
        <p:spPr>
          <a:xfrm>
            <a:off x="4654550" y="5755005"/>
            <a:ext cx="2941320" cy="645160"/>
          </a:xfrm>
          <a:prstGeom prst="rect">
            <a:avLst/>
          </a:prstGeom>
          <a:noFill/>
        </p:spPr>
        <p:txBody>
          <a:bodyPr wrap="square" rtlCol="0">
            <a:spAutoFit/>
          </a:bodyPr>
          <a:p>
            <a:r>
              <a:rPr lang="zh-CN" altLang="en-US">
                <a:solidFill>
                  <a:srgbClr val="FF0000"/>
                </a:solidFill>
                <a:highlight>
                  <a:srgbClr val="FFFF00"/>
                </a:highlight>
              </a:rPr>
              <a:t>上周五出现</a:t>
            </a:r>
            <a:r>
              <a:rPr lang="en-US" altLang="zh-CN">
                <a:solidFill>
                  <a:srgbClr val="FF0000"/>
                </a:solidFill>
                <a:highlight>
                  <a:srgbClr val="FFFF00"/>
                </a:highlight>
              </a:rPr>
              <a:t>“</a:t>
            </a:r>
            <a:r>
              <a:rPr lang="zh-CN" altLang="en-US">
                <a:solidFill>
                  <a:srgbClr val="FF0000"/>
                </a:solidFill>
                <a:highlight>
                  <a:srgbClr val="FFFF00"/>
                </a:highlight>
              </a:rPr>
              <a:t>裂痕</a:t>
            </a:r>
            <a:r>
              <a:rPr lang="en-US" altLang="zh-CN">
                <a:solidFill>
                  <a:srgbClr val="FF0000"/>
                </a:solidFill>
                <a:highlight>
                  <a:srgbClr val="FFFF00"/>
                </a:highlight>
              </a:rPr>
              <a:t>”</a:t>
            </a:r>
            <a:endParaRPr lang="en-US" altLang="zh-CN">
              <a:solidFill>
                <a:srgbClr val="FF0000"/>
              </a:solidFill>
              <a:highlight>
                <a:srgbClr val="FFFF00"/>
              </a:highlight>
            </a:endParaRPr>
          </a:p>
          <a:p>
            <a:r>
              <a:rPr lang="zh-CN" altLang="en-US">
                <a:solidFill>
                  <a:srgbClr val="FF0000"/>
                </a:solidFill>
                <a:highlight>
                  <a:srgbClr val="FFFF00"/>
                </a:highlight>
              </a:rPr>
              <a:t>本周四集中</a:t>
            </a:r>
            <a:r>
              <a:rPr lang="en-US" altLang="zh-CN">
                <a:solidFill>
                  <a:srgbClr val="FF0000"/>
                </a:solidFill>
                <a:highlight>
                  <a:srgbClr val="FFFF00"/>
                </a:highlight>
              </a:rPr>
              <a:t>“</a:t>
            </a:r>
            <a:r>
              <a:rPr lang="zh-CN" altLang="en-US">
                <a:solidFill>
                  <a:srgbClr val="FF0000"/>
                </a:solidFill>
                <a:highlight>
                  <a:srgbClr val="FFFF00"/>
                </a:highlight>
              </a:rPr>
              <a:t>爆炸</a:t>
            </a:r>
            <a:r>
              <a:rPr lang="en-US" altLang="zh-CN">
                <a:solidFill>
                  <a:srgbClr val="FF0000"/>
                </a:solidFill>
                <a:highlight>
                  <a:srgbClr val="FFFF00"/>
                </a:highlight>
              </a:rPr>
              <a:t>”</a:t>
            </a:r>
            <a:endParaRPr lang="en-US" altLang="zh-CN">
              <a:solidFill>
                <a:srgbClr val="FF0000"/>
              </a:solidFill>
              <a:highlight>
                <a:srgbClr val="FFFF00"/>
              </a:highlight>
            </a:endParaRPr>
          </a:p>
        </p:txBody>
      </p:sp>
      <p:sp>
        <p:nvSpPr>
          <p:cNvPr id="17" name="椭圆 16"/>
          <p:cNvSpPr/>
          <p:nvPr/>
        </p:nvSpPr>
        <p:spPr>
          <a:xfrm>
            <a:off x="4654550" y="2440940"/>
            <a:ext cx="220345" cy="304800"/>
          </a:xfrm>
          <a:prstGeom prst="ellipse">
            <a:avLst/>
          </a:prstGeom>
          <a:solidFill>
            <a:schemeClr val="accent1">
              <a:alpha val="69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椭圆 17"/>
          <p:cNvSpPr/>
          <p:nvPr/>
        </p:nvSpPr>
        <p:spPr>
          <a:xfrm>
            <a:off x="7529195" y="3683000"/>
            <a:ext cx="220345" cy="304800"/>
          </a:xfrm>
          <a:prstGeom prst="ellipse">
            <a:avLst/>
          </a:prstGeom>
          <a:solidFill>
            <a:schemeClr val="accent1">
              <a:alpha val="69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椭圆 18"/>
          <p:cNvSpPr/>
          <p:nvPr/>
        </p:nvSpPr>
        <p:spPr>
          <a:xfrm flipH="1">
            <a:off x="9385935" y="4289425"/>
            <a:ext cx="267335" cy="311785"/>
          </a:xfrm>
          <a:prstGeom prst="ellipse">
            <a:avLst/>
          </a:prstGeom>
          <a:solidFill>
            <a:schemeClr val="accent1">
              <a:alpha val="69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6"/>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wm#"/>
  <p:tag name="KSO_WM_TEMPLATE_CATEGORY" val="custom"/>
  <p:tag name="KSO_WM_TEMPLATE_INDEX" val="20205081"/>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wm#"/>
  <p:tag name="KSO_WM_TEMPLATE_CATEGORY" val="custom"/>
  <p:tag name="KSO_WM_TEMPLATE_INDEX" val="20205081"/>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wm#"/>
  <p:tag name="KSO_WM_TEMPLATE_CATEGORY" val="custom"/>
  <p:tag name="KSO_WM_TEMPLATE_INDEX" val="20205081"/>
</p:tagLst>
</file>

<file path=ppt/tags/tag157.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1505</Words>
  <Application>WPS 演示</Application>
  <PresentationFormat>宽屏</PresentationFormat>
  <Paragraphs>142</Paragraphs>
  <Slides>20</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20</vt:i4>
      </vt:variant>
    </vt:vector>
  </HeadingPairs>
  <TitlesOfParts>
    <vt:vector size="33"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俏俏</cp:lastModifiedBy>
  <cp:revision>1300</cp:revision>
  <dcterms:created xsi:type="dcterms:W3CDTF">2019-06-19T02:08:00Z</dcterms:created>
  <dcterms:modified xsi:type="dcterms:W3CDTF">2026-07-02T09:16:42Z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67F8E99CA25843CDBAFD0150A9FB820A</vt:lpwstr>
  </property>
</Properties>
</file>