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1"/>
  </p:notesMasterIdLst>
  <p:handoutMasterIdLst>
    <p:handoutMasterId r:id="rId22"/>
  </p:handoutMasterIdLst>
  <p:sldIdLst>
    <p:sldId id="4166" r:id="rId4"/>
    <p:sldId id="4167" r:id="rId5"/>
    <p:sldId id="4168" r:id="rId6"/>
    <p:sldId id="4506" r:id="rId7"/>
    <p:sldId id="4524" r:id="rId8"/>
    <p:sldId id="4523" r:id="rId9"/>
    <p:sldId id="4229" r:id="rId10"/>
    <p:sldId id="4522" r:id="rId11"/>
    <p:sldId id="4526" r:id="rId12"/>
    <p:sldId id="4525" r:id="rId13"/>
    <p:sldId id="4183" r:id="rId14"/>
    <p:sldId id="4426" r:id="rId15"/>
    <p:sldId id="4184" r:id="rId16"/>
    <p:sldId id="4209" r:id="rId17"/>
    <p:sldId id="4241" r:id="rId18"/>
    <p:sldId id="4401" r:id="rId19"/>
    <p:sldId id="4443" r:id="rId20"/>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6" userDrawn="1">
          <p15:clr>
            <a:srgbClr val="A4A3A4"/>
          </p15:clr>
        </p15:guide>
        <p15:guide id="2" pos="38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6"/>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154.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33.png"/><Relationship Id="rId5" Type="http://schemas.openxmlformats.org/officeDocument/2006/relationships/tags" Target="../tags/tag144.xml"/><Relationship Id="rId4" Type="http://schemas.openxmlformats.org/officeDocument/2006/relationships/image" Target="../media/image3.png"/><Relationship Id="rId3" Type="http://schemas.openxmlformats.org/officeDocument/2006/relationships/tags" Target="../tags/tag143.xml"/><Relationship Id="rId2" Type="http://schemas.openxmlformats.org/officeDocument/2006/relationships/image" Target="../media/image1.png"/><Relationship Id="rId1" Type="http://schemas.openxmlformats.org/officeDocument/2006/relationships/tags" Target="../tags/tag14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34.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5.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短期：观察修复反包的科技类</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4053840" y="935355"/>
            <a:ext cx="5103495" cy="3839210"/>
          </a:xfrm>
          <a:prstGeom prst="rect">
            <a:avLst/>
          </a:prstGeom>
          <a:ln>
            <a:solidFill>
              <a:schemeClr val="accent1"/>
            </a:solidFill>
          </a:ln>
        </p:spPr>
      </p:pic>
      <p:sp>
        <p:nvSpPr>
          <p:cNvPr id="9" name="文本框 8"/>
          <p:cNvSpPr txBox="1"/>
          <p:nvPr/>
        </p:nvSpPr>
        <p:spPr>
          <a:xfrm>
            <a:off x="6048375" y="1967865"/>
            <a:ext cx="1794510" cy="645160"/>
          </a:xfrm>
          <a:prstGeom prst="rect">
            <a:avLst/>
          </a:prstGeom>
          <a:noFill/>
        </p:spPr>
        <p:txBody>
          <a:bodyPr wrap="square" rtlCol="0">
            <a:spAutoFit/>
          </a:bodyPr>
          <a:p>
            <a:r>
              <a:rPr lang="zh-CN" altLang="en-US">
                <a:highlight>
                  <a:srgbClr val="FFFF00"/>
                </a:highlight>
              </a:rPr>
              <a:t>错杀后缩量下跌、</a:t>
            </a:r>
            <a:endParaRPr lang="zh-CN" altLang="en-US">
              <a:highlight>
                <a:srgbClr val="FFFF00"/>
              </a:highlight>
            </a:endParaRPr>
          </a:p>
          <a:p>
            <a:r>
              <a:rPr lang="zh-CN" altLang="en-US">
                <a:highlight>
                  <a:srgbClr val="FFFF00"/>
                </a:highlight>
              </a:rPr>
              <a:t>二次大单修复</a:t>
            </a:r>
            <a:endParaRPr lang="zh-CN" altLang="en-US">
              <a:highlight>
                <a:srgbClr val="FFFF00"/>
              </a:highlight>
            </a:endParaRPr>
          </a:p>
        </p:txBody>
      </p:sp>
      <p:pic>
        <p:nvPicPr>
          <p:cNvPr id="10" name="图片 9"/>
          <p:cNvPicPr>
            <a:picLocks noChangeAspect="1"/>
          </p:cNvPicPr>
          <p:nvPr/>
        </p:nvPicPr>
        <p:blipFill>
          <a:blip r:embed="rId2"/>
          <a:stretch>
            <a:fillRect/>
          </a:stretch>
        </p:blipFill>
        <p:spPr>
          <a:xfrm>
            <a:off x="7933690" y="2356485"/>
            <a:ext cx="4036060" cy="3246755"/>
          </a:xfrm>
          <a:prstGeom prst="rect">
            <a:avLst/>
          </a:prstGeom>
          <a:ln>
            <a:solidFill>
              <a:schemeClr val="accent1"/>
            </a:solidFill>
          </a:ln>
        </p:spPr>
      </p:pic>
      <p:sp>
        <p:nvSpPr>
          <p:cNvPr id="11" name="文本框 10"/>
          <p:cNvSpPr txBox="1"/>
          <p:nvPr/>
        </p:nvSpPr>
        <p:spPr>
          <a:xfrm>
            <a:off x="9973310" y="3429000"/>
            <a:ext cx="1722120" cy="645160"/>
          </a:xfrm>
          <a:prstGeom prst="rect">
            <a:avLst/>
          </a:prstGeom>
          <a:noFill/>
        </p:spPr>
        <p:txBody>
          <a:bodyPr wrap="square" rtlCol="0">
            <a:spAutoFit/>
          </a:bodyPr>
          <a:p>
            <a:r>
              <a:rPr lang="zh-CN" altLang="en-US">
                <a:highlight>
                  <a:srgbClr val="FFFF00"/>
                </a:highlight>
              </a:rPr>
              <a:t>一阳穿多线，</a:t>
            </a:r>
            <a:endParaRPr lang="zh-CN" altLang="en-US">
              <a:highlight>
                <a:srgbClr val="FFFF00"/>
              </a:highlight>
            </a:endParaRPr>
          </a:p>
          <a:p>
            <a:r>
              <a:rPr lang="zh-CN" altLang="en-US">
                <a:highlight>
                  <a:srgbClr val="FFFF00"/>
                </a:highlight>
              </a:rPr>
              <a:t>再次突破</a:t>
            </a:r>
            <a:endParaRPr lang="zh-CN" altLang="en-US">
              <a:highlight>
                <a:srgbClr val="FFFF00"/>
              </a:highlight>
            </a:endParaRPr>
          </a:p>
        </p:txBody>
      </p:sp>
      <p:pic>
        <p:nvPicPr>
          <p:cNvPr id="12" name="图片 11"/>
          <p:cNvPicPr>
            <a:picLocks noChangeAspect="1"/>
          </p:cNvPicPr>
          <p:nvPr/>
        </p:nvPicPr>
        <p:blipFill>
          <a:blip r:embed="rId3"/>
          <a:stretch>
            <a:fillRect/>
          </a:stretch>
        </p:blipFill>
        <p:spPr>
          <a:xfrm>
            <a:off x="532130" y="2613025"/>
            <a:ext cx="4394200" cy="3638550"/>
          </a:xfrm>
          <a:prstGeom prst="rect">
            <a:avLst/>
          </a:prstGeom>
          <a:ln>
            <a:solidFill>
              <a:schemeClr val="accent1"/>
            </a:solidFill>
          </a:ln>
        </p:spPr>
      </p:pic>
      <p:sp>
        <p:nvSpPr>
          <p:cNvPr id="13" name="文本框 12"/>
          <p:cNvSpPr txBox="1"/>
          <p:nvPr/>
        </p:nvSpPr>
        <p:spPr>
          <a:xfrm>
            <a:off x="2174875" y="4079875"/>
            <a:ext cx="2961005" cy="368300"/>
          </a:xfrm>
          <a:prstGeom prst="rect">
            <a:avLst/>
          </a:prstGeom>
          <a:noFill/>
        </p:spPr>
        <p:txBody>
          <a:bodyPr wrap="square" rtlCol="0">
            <a:spAutoFit/>
          </a:bodyPr>
          <a:p>
            <a:r>
              <a:rPr lang="zh-CN" altLang="en-US">
                <a:highlight>
                  <a:srgbClr val="FFFF00"/>
                </a:highlight>
              </a:rPr>
              <a:t>资金共振，强者恒强</a:t>
            </a:r>
            <a:endParaRPr lang="zh-CN" altLang="en-US">
              <a:highlight>
                <a:srgbClr val="FFFF00"/>
              </a:highlight>
            </a:endParaRPr>
          </a:p>
        </p:txBody>
      </p:sp>
      <p:sp>
        <p:nvSpPr>
          <p:cNvPr id="14" name="椭圆 13"/>
          <p:cNvSpPr/>
          <p:nvPr/>
        </p:nvSpPr>
        <p:spPr>
          <a:xfrm>
            <a:off x="3040380" y="4563745"/>
            <a:ext cx="412750" cy="428625"/>
          </a:xfrm>
          <a:prstGeom prst="ellipse">
            <a:avLst/>
          </a:prstGeom>
          <a:solidFill>
            <a:schemeClr val="accent1">
              <a:alpha val="2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波段金叉</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控盘恒强</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2026.7.9</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业绩披露窗口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业绩公布时间"/>
          <p:cNvPicPr>
            <a:picLocks noChangeAspect="1"/>
          </p:cNvPicPr>
          <p:nvPr/>
        </p:nvPicPr>
        <p:blipFill>
          <a:blip r:embed="rId1"/>
          <a:stretch>
            <a:fillRect/>
          </a:stretch>
        </p:blipFill>
        <p:spPr>
          <a:xfrm>
            <a:off x="69215" y="911860"/>
            <a:ext cx="8117840" cy="4744720"/>
          </a:xfrm>
          <a:prstGeom prst="rect">
            <a:avLst/>
          </a:prstGeom>
          <a:ln>
            <a:solidFill>
              <a:schemeClr val="accent1"/>
            </a:solidFill>
          </a:ln>
        </p:spPr>
      </p:pic>
      <p:sp>
        <p:nvSpPr>
          <p:cNvPr id="4" name="椭圆 3"/>
          <p:cNvSpPr/>
          <p:nvPr/>
        </p:nvSpPr>
        <p:spPr>
          <a:xfrm>
            <a:off x="3951605" y="1229995"/>
            <a:ext cx="1437005" cy="1183005"/>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8321675" y="832485"/>
            <a:ext cx="3758565" cy="1753235"/>
          </a:xfrm>
          <a:prstGeom prst="rect">
            <a:avLst/>
          </a:prstGeom>
          <a:noFill/>
        </p:spPr>
        <p:txBody>
          <a:bodyPr wrap="square" rtlCol="0">
            <a:spAutoFit/>
          </a:bodyPr>
          <a:p>
            <a:r>
              <a:rPr lang="zh-CN" altLang="en-US">
                <a:solidFill>
                  <a:srgbClr val="FF0000"/>
                </a:solidFill>
              </a:rPr>
              <a:t>七月上旬：</a:t>
            </a:r>
            <a:endParaRPr lang="zh-CN" altLang="en-US">
              <a:solidFill>
                <a:srgbClr val="FF0000"/>
              </a:solidFill>
            </a:endParaRPr>
          </a:p>
          <a:p>
            <a:r>
              <a:rPr lang="zh-CN" altLang="en-US"/>
              <a:t>①公布业绩大幅涨跌个股</a:t>
            </a:r>
            <a:endParaRPr lang="zh-CN" altLang="en-US"/>
          </a:p>
          <a:p>
            <a:r>
              <a:rPr lang="zh-CN" altLang="en-US"/>
              <a:t>②周线金叉进入末期</a:t>
            </a:r>
            <a:endParaRPr lang="zh-CN" altLang="en-US"/>
          </a:p>
          <a:p>
            <a:endParaRPr lang="zh-CN" altLang="en-US"/>
          </a:p>
          <a:p>
            <a:r>
              <a:rPr lang="zh-CN" altLang="en-US">
                <a:solidFill>
                  <a:srgbClr val="0029DA"/>
                </a:solidFill>
              </a:rPr>
              <a:t>导致：涨幅较大个股</a:t>
            </a:r>
            <a:r>
              <a:rPr lang="zh-CN" altLang="en-US">
                <a:solidFill>
                  <a:srgbClr val="F315F3"/>
                </a:solidFill>
              </a:rPr>
              <a:t>套现需求</a:t>
            </a:r>
            <a:r>
              <a:rPr lang="zh-CN" altLang="en-US">
                <a:solidFill>
                  <a:srgbClr val="0029DA"/>
                </a:solidFill>
              </a:rPr>
              <a:t>增多。</a:t>
            </a:r>
            <a:endParaRPr lang="zh-CN" altLang="en-US">
              <a:solidFill>
                <a:srgbClr val="0029DA"/>
              </a:solidFill>
            </a:endParaRPr>
          </a:p>
          <a:p>
            <a:endParaRPr lang="zh-CN" altLang="en-US">
              <a:solidFill>
                <a:srgbClr val="0029DA"/>
              </a:solidFill>
            </a:endParaRPr>
          </a:p>
        </p:txBody>
      </p:sp>
      <p:sp>
        <p:nvSpPr>
          <p:cNvPr id="6" name="矩形 5"/>
          <p:cNvSpPr/>
          <p:nvPr/>
        </p:nvSpPr>
        <p:spPr>
          <a:xfrm>
            <a:off x="69215" y="4547870"/>
            <a:ext cx="7833995" cy="254000"/>
          </a:xfrm>
          <a:prstGeom prst="rect">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5022850" y="4547870"/>
            <a:ext cx="1483995" cy="349250"/>
          </a:xfrm>
          <a:prstGeom prst="ellipse">
            <a:avLst/>
          </a:prstGeom>
          <a:solidFill>
            <a:schemeClr val="accent5">
              <a:lumMod val="75000"/>
              <a:alpha val="21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p:nvPr/>
        </p:nvPicPr>
        <p:blipFill>
          <a:blip r:embed="rId2"/>
          <a:stretch>
            <a:fillRect/>
          </a:stretch>
        </p:blipFill>
        <p:spPr>
          <a:xfrm>
            <a:off x="7402830" y="2412365"/>
            <a:ext cx="4676775" cy="3950335"/>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短期：科技类超跌自救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p:nvPr/>
        </p:nvPicPr>
        <p:blipFill>
          <a:blip r:embed="rId1"/>
          <a:srcRect t="6214"/>
          <a:stretch>
            <a:fillRect/>
          </a:stretch>
        </p:blipFill>
        <p:spPr>
          <a:xfrm>
            <a:off x="119380" y="824230"/>
            <a:ext cx="6799580" cy="38817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7087235" y="824230"/>
            <a:ext cx="4456430" cy="1981200"/>
          </a:xfrm>
          <a:prstGeom prst="rect">
            <a:avLst/>
          </a:prstGeom>
          <a:ln>
            <a:solidFill>
              <a:schemeClr val="accent1"/>
            </a:solidFill>
          </a:ln>
        </p:spPr>
      </p:pic>
      <p:sp>
        <p:nvSpPr>
          <p:cNvPr id="5" name="文本框 4"/>
          <p:cNvSpPr txBox="1"/>
          <p:nvPr/>
        </p:nvSpPr>
        <p:spPr>
          <a:xfrm>
            <a:off x="7348220" y="2861310"/>
            <a:ext cx="3934460" cy="1322070"/>
          </a:xfrm>
          <a:prstGeom prst="rect">
            <a:avLst/>
          </a:prstGeom>
          <a:noFill/>
        </p:spPr>
        <p:txBody>
          <a:bodyPr wrap="square" rtlCol="0">
            <a:spAutoFit/>
          </a:bodyPr>
          <a:p>
            <a:r>
              <a:rPr lang="zh-CN" altLang="en-US" sz="1600">
                <a:solidFill>
                  <a:srgbClr val="FF0000"/>
                </a:solidFill>
              </a:rPr>
              <a:t>七月上旬：</a:t>
            </a:r>
            <a:endParaRPr lang="zh-CN" altLang="en-US" sz="1600">
              <a:solidFill>
                <a:srgbClr val="FF0000"/>
              </a:solidFill>
            </a:endParaRPr>
          </a:p>
          <a:p>
            <a:r>
              <a:rPr lang="zh-CN" altLang="en-US" sz="1600"/>
              <a:t>①缩量跌不是出货，是</a:t>
            </a:r>
            <a:r>
              <a:rPr lang="zh-CN" altLang="en-US" sz="1600">
                <a:solidFill>
                  <a:srgbClr val="0029DA"/>
                </a:solidFill>
              </a:rPr>
              <a:t>资金暂时观望</a:t>
            </a:r>
            <a:r>
              <a:rPr lang="zh-CN" altLang="en-US" sz="1600"/>
              <a:t>。</a:t>
            </a:r>
            <a:endParaRPr lang="zh-CN" altLang="en-US" sz="1600"/>
          </a:p>
          <a:p>
            <a:r>
              <a:rPr lang="zh-CN" altLang="en-US" sz="1600"/>
              <a:t>②超跌</a:t>
            </a:r>
            <a:r>
              <a:rPr lang="en-US" altLang="zh-CN" sz="1600"/>
              <a:t>6</a:t>
            </a:r>
            <a:r>
              <a:rPr lang="zh-CN" altLang="en-US" sz="1600"/>
              <a:t>天后，控盘主线开始</a:t>
            </a:r>
            <a:r>
              <a:rPr lang="zh-CN" altLang="en-US" sz="1600">
                <a:solidFill>
                  <a:srgbClr val="0029DA"/>
                </a:solidFill>
              </a:rPr>
              <a:t>自救</a:t>
            </a:r>
            <a:r>
              <a:rPr lang="zh-CN" altLang="en-US" sz="1600"/>
              <a:t>。</a:t>
            </a:r>
            <a:endParaRPr lang="zh-CN" altLang="en-US" sz="1600"/>
          </a:p>
          <a:p>
            <a:r>
              <a:rPr lang="zh-CN" altLang="en-US" sz="1600"/>
              <a:t>③</a:t>
            </a:r>
            <a:r>
              <a:rPr lang="zh-CN" altLang="en-US" sz="1600">
                <a:solidFill>
                  <a:srgbClr val="0029DA"/>
                </a:solidFill>
              </a:rPr>
              <a:t>自救</a:t>
            </a:r>
            <a:r>
              <a:rPr lang="en-US" altLang="zh-CN" sz="1600">
                <a:solidFill>
                  <a:srgbClr val="0029DA"/>
                </a:solidFill>
              </a:rPr>
              <a:t>≠</a:t>
            </a:r>
            <a:r>
              <a:rPr lang="zh-CN" altLang="en-US" sz="1600">
                <a:solidFill>
                  <a:srgbClr val="0029DA"/>
                </a:solidFill>
              </a:rPr>
              <a:t>进攻</a:t>
            </a:r>
            <a:r>
              <a:rPr lang="zh-CN" altLang="en-US" sz="1600"/>
              <a:t>，给被套人减仓机会</a:t>
            </a:r>
            <a:endParaRPr lang="zh-CN" altLang="en-US" sz="1600"/>
          </a:p>
          <a:p>
            <a:r>
              <a:rPr lang="zh-CN" altLang="en-US" sz="1600"/>
              <a:t>④新进场等待双底构筑，</a:t>
            </a:r>
            <a:r>
              <a:rPr lang="zh-CN" altLang="en-US" sz="1600">
                <a:solidFill>
                  <a:srgbClr val="0029DA"/>
                </a:solidFill>
              </a:rPr>
              <a:t>熊线上移</a:t>
            </a:r>
            <a:r>
              <a:rPr lang="zh-CN" altLang="en-US" sz="1600"/>
              <a:t>。</a:t>
            </a:r>
            <a:endParaRPr lang="zh-CN" altLang="en-US" sz="1600"/>
          </a:p>
        </p:txBody>
      </p:sp>
      <p:sp>
        <p:nvSpPr>
          <p:cNvPr id="6" name="文本框 5"/>
          <p:cNvSpPr txBox="1"/>
          <p:nvPr/>
        </p:nvSpPr>
        <p:spPr>
          <a:xfrm>
            <a:off x="1816735" y="3614420"/>
            <a:ext cx="3058160" cy="368300"/>
          </a:xfrm>
          <a:prstGeom prst="rect">
            <a:avLst/>
          </a:prstGeom>
          <a:noFill/>
        </p:spPr>
        <p:txBody>
          <a:bodyPr wrap="square" rtlCol="0">
            <a:spAutoFit/>
          </a:bodyPr>
          <a:p>
            <a:r>
              <a:rPr lang="zh-CN" altLang="en-US">
                <a:highlight>
                  <a:srgbClr val="FFFF00"/>
                </a:highlight>
              </a:rPr>
              <a:t>周三晚课程内容</a:t>
            </a:r>
            <a:endParaRPr lang="zh-CN" altLang="en-US">
              <a:highlight>
                <a:srgbClr val="FFFF00"/>
              </a:highlight>
            </a:endParaRPr>
          </a:p>
        </p:txBody>
      </p:sp>
      <p:pic>
        <p:nvPicPr>
          <p:cNvPr id="7" name="图片 6"/>
          <p:cNvPicPr>
            <a:picLocks noChangeAspect="1"/>
          </p:cNvPicPr>
          <p:nvPr/>
        </p:nvPicPr>
        <p:blipFill>
          <a:blip r:embed="rId3"/>
          <a:stretch>
            <a:fillRect/>
          </a:stretch>
        </p:blipFill>
        <p:spPr>
          <a:xfrm>
            <a:off x="1963420" y="5199380"/>
            <a:ext cx="3324225" cy="78105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7134860" y="4183380"/>
            <a:ext cx="4629150" cy="2254250"/>
          </a:xfrm>
          <a:prstGeom prst="rect">
            <a:avLst/>
          </a:prstGeom>
          <a:ln>
            <a:solidFill>
              <a:schemeClr val="accent1"/>
            </a:solidFill>
          </a:ln>
        </p:spPr>
      </p:pic>
      <p:sp>
        <p:nvSpPr>
          <p:cNvPr id="9" name="文本框 8"/>
          <p:cNvSpPr txBox="1"/>
          <p:nvPr/>
        </p:nvSpPr>
        <p:spPr>
          <a:xfrm>
            <a:off x="9060180" y="4924425"/>
            <a:ext cx="1857375" cy="645160"/>
          </a:xfrm>
          <a:prstGeom prst="rect">
            <a:avLst/>
          </a:prstGeom>
          <a:noFill/>
        </p:spPr>
        <p:txBody>
          <a:bodyPr wrap="square" rtlCol="0">
            <a:spAutoFit/>
          </a:bodyPr>
          <a:p>
            <a:r>
              <a:rPr lang="zh-CN" altLang="en-US">
                <a:highlight>
                  <a:srgbClr val="FFFF00"/>
                </a:highlight>
              </a:rPr>
              <a:t>周三圈子内容</a:t>
            </a:r>
            <a:endParaRPr lang="zh-CN" altLang="en-US">
              <a:highlight>
                <a:srgbClr val="FFFF00"/>
              </a:highlight>
            </a:endParaRPr>
          </a:p>
          <a:p>
            <a:r>
              <a:rPr lang="zh-CN" altLang="en-US">
                <a:highlight>
                  <a:srgbClr val="FFFF00"/>
                </a:highlight>
              </a:rPr>
              <a:t>指数类布局</a:t>
            </a:r>
            <a:endParaRPr lang="zh-CN" altLang="en-US">
              <a:highlight>
                <a:srgbClr val="FFFF00"/>
              </a:highlight>
            </a:endParaRPr>
          </a:p>
        </p:txBody>
      </p:sp>
      <p:sp>
        <p:nvSpPr>
          <p:cNvPr id="10" name="文本框 9"/>
          <p:cNvSpPr txBox="1"/>
          <p:nvPr/>
        </p:nvSpPr>
        <p:spPr>
          <a:xfrm>
            <a:off x="252730" y="5358130"/>
            <a:ext cx="2063750" cy="368300"/>
          </a:xfrm>
          <a:prstGeom prst="rect">
            <a:avLst/>
          </a:prstGeom>
          <a:noFill/>
        </p:spPr>
        <p:txBody>
          <a:bodyPr wrap="square" rtlCol="0">
            <a:spAutoFit/>
          </a:bodyPr>
          <a:p>
            <a:r>
              <a:rPr lang="zh-CN" altLang="en-US">
                <a:highlight>
                  <a:srgbClr val="FFFF00"/>
                </a:highlight>
              </a:rPr>
              <a:t>今日直播主题</a:t>
            </a:r>
            <a:endParaRPr lang="zh-CN" altLang="en-US">
              <a:highlight>
                <a:srgbClr val="FFFF00"/>
              </a:highlight>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七月大节奏</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rcRect l="30323" t="5308"/>
          <a:stretch>
            <a:fillRect/>
          </a:stretch>
        </p:blipFill>
        <p:spPr>
          <a:xfrm>
            <a:off x="224155" y="768350"/>
            <a:ext cx="7569835" cy="5615940"/>
          </a:xfrm>
          <a:prstGeom prst="rect">
            <a:avLst/>
          </a:prstGeom>
          <a:ln>
            <a:solidFill>
              <a:schemeClr val="accent1"/>
            </a:solidFill>
          </a:ln>
        </p:spPr>
      </p:pic>
      <p:sp>
        <p:nvSpPr>
          <p:cNvPr id="10" name="文本框 9"/>
          <p:cNvSpPr txBox="1"/>
          <p:nvPr/>
        </p:nvSpPr>
        <p:spPr>
          <a:xfrm>
            <a:off x="7899400" y="1388110"/>
            <a:ext cx="4190365" cy="1640205"/>
          </a:xfrm>
          <a:prstGeom prst="rect">
            <a:avLst/>
          </a:prstGeom>
          <a:noFill/>
        </p:spPr>
        <p:txBody>
          <a:bodyPr wrap="square" rtlCol="0">
            <a:spAutoFit/>
          </a:bodyPr>
          <a:p>
            <a:pPr>
              <a:lnSpc>
                <a:spcPct val="140000"/>
              </a:lnSpc>
            </a:pPr>
            <a:r>
              <a:rPr lang="zh-CN" altLang="en-US"/>
              <a:t>①七月初</a:t>
            </a:r>
            <a:r>
              <a:rPr lang="zh-CN" altLang="en-US">
                <a:solidFill>
                  <a:srgbClr val="0029DA"/>
                </a:solidFill>
              </a:rPr>
              <a:t>首次下跌</a:t>
            </a:r>
            <a:r>
              <a:rPr lang="zh-CN" altLang="en-US"/>
              <a:t>（获利资金主动套现）</a:t>
            </a:r>
            <a:endParaRPr lang="zh-CN" altLang="en-US"/>
          </a:p>
          <a:p>
            <a:pPr>
              <a:lnSpc>
                <a:spcPct val="140000"/>
              </a:lnSpc>
            </a:pPr>
            <a:r>
              <a:rPr lang="zh-CN" altLang="en-US"/>
              <a:t>②七月中旬</a:t>
            </a:r>
            <a:r>
              <a:rPr lang="zh-CN" altLang="en-US">
                <a:solidFill>
                  <a:srgbClr val="0029DA"/>
                </a:solidFill>
              </a:rPr>
              <a:t>二次调整</a:t>
            </a:r>
            <a:r>
              <a:rPr lang="zh-CN" altLang="en-US"/>
              <a:t>（回踩确认底部）</a:t>
            </a:r>
            <a:endParaRPr lang="zh-CN" altLang="en-US"/>
          </a:p>
          <a:p>
            <a:pPr>
              <a:lnSpc>
                <a:spcPct val="140000"/>
              </a:lnSpc>
            </a:pPr>
            <a:r>
              <a:rPr lang="zh-CN" altLang="en-US"/>
              <a:t>③七月底</a:t>
            </a:r>
            <a:r>
              <a:rPr lang="zh-CN" altLang="en-US">
                <a:solidFill>
                  <a:srgbClr val="0029DA"/>
                </a:solidFill>
              </a:rPr>
              <a:t>周线金叉潮</a:t>
            </a:r>
            <a:r>
              <a:rPr lang="zh-CN" altLang="en-US"/>
              <a:t>（</a:t>
            </a:r>
            <a:r>
              <a:rPr lang="en-US" altLang="zh-CN"/>
              <a:t>B</a:t>
            </a:r>
            <a:r>
              <a:rPr lang="zh-CN" altLang="en-US"/>
              <a:t>点的个股增加）</a:t>
            </a:r>
            <a:endParaRPr lang="zh-CN" altLang="en-US"/>
          </a:p>
          <a:p>
            <a:pPr>
              <a:lnSpc>
                <a:spcPct val="140000"/>
              </a:lnSpc>
            </a:pPr>
            <a:r>
              <a:rPr lang="zh-CN" altLang="en-US"/>
              <a:t>④八月初</a:t>
            </a:r>
            <a:r>
              <a:rPr lang="zh-CN" altLang="en-US">
                <a:solidFill>
                  <a:srgbClr val="00B050"/>
                </a:solidFill>
              </a:rPr>
              <a:t>熊线上移潮</a:t>
            </a:r>
            <a:r>
              <a:rPr lang="zh-CN" altLang="en-US"/>
              <a:t>（突破个股增加）</a:t>
            </a:r>
            <a:endParaRPr lang="zh-CN" altLang="en-US"/>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受伤主力的选择</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t="5388" r="52166" b="4815"/>
          <a:stretch>
            <a:fillRect/>
          </a:stretch>
        </p:blipFill>
        <p:spPr>
          <a:xfrm>
            <a:off x="73660" y="768350"/>
            <a:ext cx="5034280" cy="5080000"/>
          </a:xfrm>
          <a:prstGeom prst="rect">
            <a:avLst/>
          </a:prstGeom>
          <a:ln>
            <a:solidFill>
              <a:schemeClr val="accent1"/>
            </a:solidFill>
          </a:ln>
        </p:spPr>
      </p:pic>
      <p:sp>
        <p:nvSpPr>
          <p:cNvPr id="4" name="文本框 3"/>
          <p:cNvSpPr txBox="1"/>
          <p:nvPr/>
        </p:nvSpPr>
        <p:spPr>
          <a:xfrm>
            <a:off x="5368290" y="768350"/>
            <a:ext cx="3333750" cy="1198880"/>
          </a:xfrm>
          <a:prstGeom prst="rect">
            <a:avLst/>
          </a:prstGeom>
          <a:noFill/>
        </p:spPr>
        <p:txBody>
          <a:bodyPr wrap="square" rtlCol="0">
            <a:spAutoFit/>
          </a:bodyPr>
          <a:p>
            <a:r>
              <a:rPr lang="zh-CN" altLang="en-US">
                <a:highlight>
                  <a:srgbClr val="FFFF00"/>
                </a:highlight>
              </a:rPr>
              <a:t>①业绩增长</a:t>
            </a:r>
            <a:endParaRPr lang="zh-CN" altLang="en-US">
              <a:highlight>
                <a:srgbClr val="FFFF00"/>
              </a:highlight>
            </a:endParaRPr>
          </a:p>
          <a:p>
            <a:r>
              <a:rPr lang="zh-CN" altLang="en-US">
                <a:highlight>
                  <a:srgbClr val="FFFF00"/>
                </a:highlight>
              </a:rPr>
              <a:t>②前一个波段有控盘</a:t>
            </a:r>
            <a:endParaRPr lang="zh-CN" altLang="en-US">
              <a:highlight>
                <a:srgbClr val="FFFF00"/>
              </a:highlight>
            </a:endParaRPr>
          </a:p>
          <a:p>
            <a:r>
              <a:rPr lang="zh-CN" altLang="en-US">
                <a:highlight>
                  <a:srgbClr val="FFFF00"/>
                </a:highlight>
              </a:rPr>
              <a:t>③当下海洋状态低位</a:t>
            </a:r>
            <a:endParaRPr lang="zh-CN" altLang="en-US">
              <a:highlight>
                <a:srgbClr val="FFFF00"/>
              </a:highlight>
            </a:endParaRPr>
          </a:p>
          <a:p>
            <a:r>
              <a:rPr lang="zh-CN" altLang="en-US">
                <a:highlight>
                  <a:srgbClr val="FFFF00"/>
                </a:highlight>
              </a:rPr>
              <a:t>④站上智能线（牛熊线）机会</a:t>
            </a:r>
            <a:endParaRPr lang="zh-CN" altLang="en-US">
              <a:highlight>
                <a:srgbClr val="FFFF00"/>
              </a:highlight>
            </a:endParaRPr>
          </a:p>
        </p:txBody>
      </p:sp>
      <p:pic>
        <p:nvPicPr>
          <p:cNvPr id="5" name="图片 4"/>
          <p:cNvPicPr>
            <a:picLocks noChangeAspect="1"/>
          </p:cNvPicPr>
          <p:nvPr/>
        </p:nvPicPr>
        <p:blipFill>
          <a:blip r:embed="rId2"/>
          <a:stretch>
            <a:fillRect/>
          </a:stretch>
        </p:blipFill>
        <p:spPr>
          <a:xfrm>
            <a:off x="4017010" y="1967230"/>
            <a:ext cx="4635500" cy="381698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7565390" y="2844800"/>
            <a:ext cx="4571365" cy="3384550"/>
          </a:xfrm>
          <a:prstGeom prst="rect">
            <a:avLst/>
          </a:prstGeom>
          <a:ln>
            <a:solidFill>
              <a:schemeClr val="accent1"/>
            </a:solidFill>
          </a:ln>
        </p:spPr>
      </p:pic>
      <p:sp>
        <p:nvSpPr>
          <p:cNvPr id="7" name="文本框 6"/>
          <p:cNvSpPr txBox="1"/>
          <p:nvPr/>
        </p:nvSpPr>
        <p:spPr>
          <a:xfrm>
            <a:off x="8967470" y="1102995"/>
            <a:ext cx="2913380" cy="922020"/>
          </a:xfrm>
          <a:prstGeom prst="rect">
            <a:avLst/>
          </a:prstGeom>
          <a:noFill/>
        </p:spPr>
        <p:txBody>
          <a:bodyPr wrap="square" rtlCol="0">
            <a:spAutoFit/>
          </a:bodyPr>
          <a:p>
            <a:r>
              <a:rPr lang="zh-CN" altLang="en-US">
                <a:solidFill>
                  <a:srgbClr val="FF0000"/>
                </a:solidFill>
              </a:rPr>
              <a:t>核心：</a:t>
            </a:r>
            <a:endParaRPr lang="zh-CN" altLang="en-US">
              <a:solidFill>
                <a:srgbClr val="FF0000"/>
              </a:solidFill>
            </a:endParaRPr>
          </a:p>
          <a:p>
            <a:r>
              <a:rPr lang="zh-CN" altLang="en-US"/>
              <a:t>业绩披露后资金才敢动手，才会有明确主线</a:t>
            </a:r>
            <a:endParaRPr lang="zh-CN" altLang="en-US"/>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短期：观察修复反包的科技类</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l="2971"/>
          <a:stretch>
            <a:fillRect/>
          </a:stretch>
        </p:blipFill>
        <p:spPr>
          <a:xfrm>
            <a:off x="147320" y="768350"/>
            <a:ext cx="7589520" cy="550100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7816215" y="768350"/>
            <a:ext cx="4148455" cy="4405630"/>
          </a:xfrm>
          <a:prstGeom prst="rect">
            <a:avLst/>
          </a:prstGeom>
          <a:ln>
            <a:solidFill>
              <a:schemeClr val="accent1"/>
            </a:solidFill>
          </a:ln>
        </p:spPr>
      </p:pic>
      <p:sp>
        <p:nvSpPr>
          <p:cNvPr id="5" name="文本框 4"/>
          <p:cNvSpPr txBox="1"/>
          <p:nvPr/>
        </p:nvSpPr>
        <p:spPr>
          <a:xfrm>
            <a:off x="8084185" y="5417185"/>
            <a:ext cx="2874010" cy="368300"/>
          </a:xfrm>
          <a:prstGeom prst="rect">
            <a:avLst/>
          </a:prstGeom>
          <a:noFill/>
        </p:spPr>
        <p:txBody>
          <a:bodyPr wrap="square" rtlCol="0">
            <a:spAutoFit/>
          </a:bodyPr>
          <a:p>
            <a:r>
              <a:rPr lang="zh-CN" altLang="en-US">
                <a:highlight>
                  <a:srgbClr val="FFFF00"/>
                </a:highlight>
              </a:rPr>
              <a:t>选股见下一页</a:t>
            </a:r>
            <a:endParaRPr lang="zh-CN" altLang="en-US">
              <a:highlight>
                <a:srgbClr val="FFFF00"/>
              </a:highlight>
            </a:endParaRPr>
          </a:p>
        </p:txBody>
      </p: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1579</Words>
  <Application>WPS 演示</Application>
  <PresentationFormat>宽屏</PresentationFormat>
  <Paragraphs>152</Paragraphs>
  <Slides>17</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17</vt:i4>
      </vt:variant>
    </vt:vector>
  </HeadingPairs>
  <TitlesOfParts>
    <vt:vector size="30"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1305</cp:revision>
  <dcterms:created xsi:type="dcterms:W3CDTF">2019-06-19T02:08:00Z</dcterms:created>
  <dcterms:modified xsi:type="dcterms:W3CDTF">2026-07-09T09:21:29Z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