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15.svg" ContentType="image/svg+xml"/>
  <Override PartName="/ppt/media/image1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3" r:id="rId3"/>
  </p:sldMasterIdLst>
  <p:notesMasterIdLst>
    <p:notesMasterId r:id="rId6"/>
  </p:notesMasterIdLst>
  <p:handoutMasterIdLst>
    <p:handoutMasterId r:id="rId28"/>
  </p:handoutMasterIdLst>
  <p:sldIdLst>
    <p:sldId id="307" r:id="rId4"/>
    <p:sldId id="1027" r:id="rId5"/>
    <p:sldId id="1116" r:id="rId7"/>
    <p:sldId id="1133" r:id="rId8"/>
    <p:sldId id="1129" r:id="rId9"/>
    <p:sldId id="1115" r:id="rId10"/>
    <p:sldId id="1137" r:id="rId11"/>
    <p:sldId id="1123" r:id="rId12"/>
    <p:sldId id="1110" r:id="rId13"/>
    <p:sldId id="1124" r:id="rId14"/>
    <p:sldId id="1139" r:id="rId15"/>
    <p:sldId id="1140" r:id="rId16"/>
    <p:sldId id="1142" r:id="rId17"/>
    <p:sldId id="1141" r:id="rId18"/>
    <p:sldId id="1118" r:id="rId19"/>
    <p:sldId id="1125" r:id="rId20"/>
    <p:sldId id="1126" r:id="rId21"/>
    <p:sldId id="1130" r:id="rId22"/>
    <p:sldId id="1127" r:id="rId23"/>
    <p:sldId id="1145" r:id="rId24"/>
    <p:sldId id="1144" r:id="rId25"/>
    <p:sldId id="1143" r:id="rId26"/>
    <p:sldId id="503" r:id="rId27"/>
  </p:sldIdLst>
  <p:sldSz cx="12192000" cy="6858000"/>
  <p:notesSz cx="6858000" cy="9144000"/>
  <p:embeddedFontLst>
    <p:embeddedFont>
      <p:font typeface="微软雅黑" panose="020B0503020204020204" pitchFamily="34" charset="-122"/>
      <p:regular r:id="rId33"/>
    </p:embeddedFont>
    <p:embeddedFont>
      <p:font typeface="方正宝黑体 简 Light" panose="02000400000000000000" charset="-122"/>
      <p:regular r:id="rId34"/>
    </p:embeddedFont>
    <p:embeddedFont>
      <p:font typeface="黑体" panose="02010609060101010101" charset="-122"/>
      <p:regular r:id="rId35"/>
    </p:embeddedFont>
    <p:embeddedFont>
      <p:font typeface="MiSans" panose="00000500000000000000" charset="-122"/>
      <p:regular r:id="rId36"/>
    </p:embeddedFont>
    <p:embeddedFont>
      <p:font typeface="Calibri" panose="020F0502020204030204" charset="0"/>
      <p:regular r:id="rId37"/>
      <p:bold r:id="rId38"/>
      <p:italic r:id="rId39"/>
      <p:boldItalic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7" userDrawn="1">
          <p15:clr>
            <a:srgbClr val="A4A3A4"/>
          </p15:clr>
        </p15:guide>
        <p15:guide id="2" pos="377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10BB8"/>
    <a:srgbClr val="241789"/>
    <a:srgbClr val="D9D9D9"/>
    <a:srgbClr val="742F01"/>
    <a:srgbClr val="4A4A4A"/>
    <a:srgbClr val="FFFEEB"/>
    <a:srgbClr val="FFF4A3"/>
    <a:srgbClr val="7C0000"/>
    <a:srgbClr val="7E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77"/>
        <p:guide pos="377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1" Type="http://schemas.openxmlformats.org/officeDocument/2006/relationships/tags" Target="tags/tag127.xml"/><Relationship Id="rId40" Type="http://schemas.openxmlformats.org/officeDocument/2006/relationships/font" Target="fonts/font8.fntdata"/><Relationship Id="rId4" Type="http://schemas.openxmlformats.org/officeDocument/2006/relationships/slide" Target="slides/slide1.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tags" Target="../tags/tag2.xm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tags" Target="../tags/tag4.xml"/><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1.png"/><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tags" Target="../tags/tag15.xml"/><Relationship Id="rId3" Type="http://schemas.openxmlformats.org/officeDocument/2006/relationships/image" Target="../media/image3.png"/><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4" name="图片 3" descr="//192.168.10.86/素材/营销策划/7.课程/炒股进阶班课程项目/2024年/2024年6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8" name="文本框 7"/>
          <p:cNvSpPr txBox="1"/>
          <p:nvPr userDrawn="1"/>
        </p:nvSpPr>
        <p:spPr>
          <a:xfrm>
            <a:off x="0" y="6579870"/>
            <a:ext cx="12192635"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 :刘</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涛丨执业编号:A1120619060024</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13" name="图片 12"/>
          <p:cNvPicPr>
            <a:picLocks noChangeAspect="1"/>
          </p:cNvPicPr>
          <p:nvPr userDrawn="1"/>
        </p:nvPicPr>
        <p:blipFill>
          <a:blip r:embed="rId5"/>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6"/>
          <a:stretch>
            <a:fillRect/>
          </a:stretch>
        </p:blipFill>
        <p:spPr>
          <a:xfrm>
            <a:off x="635" y="0"/>
            <a:ext cx="12192000" cy="5156835"/>
          </a:xfrm>
          <a:prstGeom prst="rect">
            <a:avLst/>
          </a:prstGeom>
        </p:spPr>
      </p:pic>
      <p:sp>
        <p:nvSpPr>
          <p:cNvPr id="2" name="文本框 1"/>
          <p:cNvSpPr txBox="1"/>
          <p:nvPr userDrawn="1"/>
        </p:nvSpPr>
        <p:spPr>
          <a:xfrm>
            <a:off x="-635" y="6582410"/>
            <a:ext cx="12192000" cy="275590"/>
          </a:xfrm>
          <a:prstGeom prst="rect">
            <a:avLst/>
          </a:prstGeom>
          <a:noFill/>
        </p:spPr>
        <p:txBody>
          <a:bodyPr wrap="square" rtlCol="0">
            <a:spAutoFit/>
          </a:bodyPr>
          <a:p>
            <a:pPr algn="ctr"/>
            <a:r>
              <a:rPr 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刘涛丨执业编号：</a:t>
            </a:r>
            <a:r>
              <a:rPr lang="en-US" alt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sym typeface="+mn-ea"/>
              </a:rPr>
              <a:t> A1120619060024</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endParaRPr>
          </a:p>
        </p:txBody>
      </p:sp>
      <p:pic>
        <p:nvPicPr>
          <p:cNvPr id="19" name="图片 18" descr="经传logo白色"/>
          <p:cNvPicPr>
            <a:picLocks noChangeAspect="1"/>
          </p:cNvPicPr>
          <p:nvPr userDrawn="1"/>
        </p:nvPicPr>
        <p:blipFill>
          <a:blip r:embed="rId7"/>
          <a:stretch>
            <a:fillRect/>
          </a:stretch>
        </p:blipFill>
        <p:spPr>
          <a:xfrm>
            <a:off x="10331450" y="182880"/>
            <a:ext cx="1594898" cy="36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sp>
        <p:nvSpPr>
          <p:cNvPr id="18" name="文本框 17"/>
          <p:cNvSpPr txBox="1"/>
          <p:nvPr userDrawn="1">
            <p:custDataLst>
              <p:tags r:id="rId4"/>
            </p:custDataLst>
          </p:nvPr>
        </p:nvSpPr>
        <p:spPr>
          <a:xfrm>
            <a:off x="9048750" y="6337300"/>
            <a:ext cx="2801620" cy="354330"/>
          </a:xfrm>
          <a:prstGeom prst="rect">
            <a:avLst/>
          </a:prstGeom>
          <a:noFill/>
        </p:spPr>
        <p:txBody>
          <a:bodyPr wrap="square" rtlCol="0">
            <a:noAutofit/>
          </a:bodyPr>
          <a:p>
            <a:pPr fontAlgn="auto">
              <a:lnSpc>
                <a:spcPct val="120000"/>
              </a:lnSpc>
            </a:pPr>
            <a:r>
              <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股市有风险</a:t>
            </a:r>
            <a:r>
              <a:rPr lang="en-US" altLang="zh-CN"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a:t>
            </a:r>
            <a:r>
              <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投资需谨慎！</a:t>
            </a:r>
            <a:endPar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2" name="图片 1" descr="目录页"/>
          <p:cNvPicPr>
            <a:picLocks noChangeAspect="1"/>
          </p:cNvPicPr>
          <p:nvPr userDrawn="1"/>
        </p:nvPicPr>
        <p:blipFill>
          <a:blip r:embed="rId5"/>
          <a:stretch>
            <a:fillRect/>
          </a:stretch>
        </p:blipFill>
        <p:spPr>
          <a:xfrm>
            <a:off x="-600" y="6703"/>
            <a:ext cx="12193200" cy="6866185"/>
          </a:xfrm>
          <a:prstGeom prst="rect">
            <a:avLst/>
          </a:prstGeom>
        </p:spPr>
      </p:pic>
      <p:pic>
        <p:nvPicPr>
          <p:cNvPr id="22" name="图片 21" descr="经传logo白色"/>
          <p:cNvPicPr>
            <a:picLocks noChangeAspect="1"/>
          </p:cNvPicPr>
          <p:nvPr userDrawn="1"/>
        </p:nvPicPr>
        <p:blipFill>
          <a:blip r:embed="rId6"/>
          <a:stretch>
            <a:fillRect/>
          </a:stretch>
        </p:blipFill>
        <p:spPr>
          <a:xfrm>
            <a:off x="10331450" y="182880"/>
            <a:ext cx="1594898" cy="360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8" name="文本框 7"/>
          <p:cNvSpPr txBox="1"/>
          <p:nvPr userDrawn="1"/>
        </p:nvSpPr>
        <p:spPr>
          <a:xfrm>
            <a:off x="0" y="6579870"/>
            <a:ext cx="12192635"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 :刘</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涛丨执业编号:A1120619060024</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13" name="图片 12"/>
          <p:cNvPicPr>
            <a:picLocks noChangeAspect="1"/>
          </p:cNvPicPr>
          <p:nvPr userDrawn="1"/>
        </p:nvPicPr>
        <p:blipFill>
          <a:blip r:embed="rId5"/>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6"/>
          <a:stretch>
            <a:fillRect/>
          </a:stretch>
        </p:blipFill>
        <p:spPr>
          <a:xfrm>
            <a:off x="635" y="0"/>
            <a:ext cx="12192000" cy="5156835"/>
          </a:xfrm>
          <a:prstGeom prst="rect">
            <a:avLst/>
          </a:prstGeom>
        </p:spPr>
      </p:pic>
      <p:sp>
        <p:nvSpPr>
          <p:cNvPr id="2" name="文本框 1"/>
          <p:cNvSpPr txBox="1"/>
          <p:nvPr userDrawn="1"/>
        </p:nvSpPr>
        <p:spPr>
          <a:xfrm>
            <a:off x="-635" y="6582410"/>
            <a:ext cx="12192000" cy="275590"/>
          </a:xfrm>
          <a:prstGeom prst="rect">
            <a:avLst/>
          </a:prstGeom>
          <a:noFill/>
        </p:spPr>
        <p:txBody>
          <a:bodyPr wrap="square" rtlCol="0">
            <a:spAutoFit/>
          </a:bodyPr>
          <a:p>
            <a:pPr algn="ctr"/>
            <a:r>
              <a:rPr 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刘涛丨执业编号：</a:t>
            </a:r>
            <a:r>
              <a:rPr lang="en-US" alt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sym typeface="+mn-ea"/>
              </a:rPr>
              <a:t> A1120619060024</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endParaRPr>
          </a:p>
        </p:txBody>
      </p:sp>
      <p:pic>
        <p:nvPicPr>
          <p:cNvPr id="19" name="图片 18" descr="经传logo白色"/>
          <p:cNvPicPr>
            <a:picLocks noChangeAspect="1"/>
          </p:cNvPicPr>
          <p:nvPr userDrawn="1"/>
        </p:nvPicPr>
        <p:blipFill>
          <a:blip r:embed="rId7"/>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8"/>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tags" Target="../tags/tag13.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25.xml"/><Relationship Id="rId4" Type="http://schemas.openxmlformats.org/officeDocument/2006/relationships/image" Target="../media/image9.png"/><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2.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0" Type="http://schemas.openxmlformats.org/officeDocument/2006/relationships/notesSlide" Target="../notesSlides/notesSlide1.xml"/><Relationship Id="rId3" Type="http://schemas.openxmlformats.org/officeDocument/2006/relationships/tags" Target="../tags/tag28.xml"/><Relationship Id="rId29" Type="http://schemas.openxmlformats.org/officeDocument/2006/relationships/slideLayout" Target="../slideLayouts/slideLayout2.xml"/><Relationship Id="rId28" Type="http://schemas.openxmlformats.org/officeDocument/2006/relationships/tags" Target="../tags/tag47.xml"/><Relationship Id="rId27" Type="http://schemas.openxmlformats.org/officeDocument/2006/relationships/image" Target="../media/image15.svg"/><Relationship Id="rId26" Type="http://schemas.openxmlformats.org/officeDocument/2006/relationships/image" Target="../media/image14.png"/><Relationship Id="rId25" Type="http://schemas.openxmlformats.org/officeDocument/2006/relationships/tags" Target="../tags/tag46.xml"/><Relationship Id="rId24" Type="http://schemas.openxmlformats.org/officeDocument/2006/relationships/image" Target="../media/image13.svg"/><Relationship Id="rId23" Type="http://schemas.openxmlformats.org/officeDocument/2006/relationships/image" Target="../media/image12.png"/><Relationship Id="rId22" Type="http://schemas.openxmlformats.org/officeDocument/2006/relationships/tags" Target="../tags/tag45.xml"/><Relationship Id="rId21" Type="http://schemas.openxmlformats.org/officeDocument/2006/relationships/image" Target="../media/image11.svg"/><Relationship Id="rId20" Type="http://schemas.openxmlformats.org/officeDocument/2006/relationships/image" Target="../media/image10.png"/><Relationship Id="rId2" Type="http://schemas.openxmlformats.org/officeDocument/2006/relationships/tags" Target="../tags/tag27.xml"/><Relationship Id="rId19" Type="http://schemas.openxmlformats.org/officeDocument/2006/relationships/tags" Target="../tags/tag44.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23.xml"/><Relationship Id="rId2" Type="http://schemas.openxmlformats.org/officeDocument/2006/relationships/image" Target="../media/image36.png"/><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24.xml"/><Relationship Id="rId2" Type="http://schemas.openxmlformats.org/officeDocument/2006/relationships/image" Target="../media/image37.png"/><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25.xml"/><Relationship Id="rId2" Type="http://schemas.openxmlformats.org/officeDocument/2006/relationships/image" Target="../media/image38.png"/><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6.xml"/><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0" Type="http://schemas.openxmlformats.org/officeDocument/2006/relationships/slideLayout" Target="../slideLayouts/slideLayout2.xml"/><Relationship Id="rId2" Type="http://schemas.openxmlformats.org/officeDocument/2006/relationships/tags" Target="../tags/tag49.xml"/><Relationship Id="rId19" Type="http://schemas.openxmlformats.org/officeDocument/2006/relationships/tags" Target="../tags/tag66.xml"/><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tags" Target="../tags/tag4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8" Type="http://schemas.openxmlformats.org/officeDocument/2006/relationships/slideLayout" Target="../slideLayouts/slideLayout2.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tags" Target="../tags/tag68.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3.xml"/><Relationship Id="rId2" Type="http://schemas.openxmlformats.org/officeDocument/2006/relationships/image" Target="../media/image20.pn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4.xml"/><Relationship Id="rId2" Type="http://schemas.openxmlformats.org/officeDocument/2006/relationships/image" Target="../media/image22.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2" Type="http://schemas.openxmlformats.org/officeDocument/2006/relationships/slideLayout" Target="../slideLayouts/slideLayout2.xml"/><Relationship Id="rId21" Type="http://schemas.openxmlformats.org/officeDocument/2006/relationships/tags" Target="../tags/tag105.xml"/><Relationship Id="rId20" Type="http://schemas.openxmlformats.org/officeDocument/2006/relationships/tags" Target="../tags/tag104.xml"/><Relationship Id="rId2" Type="http://schemas.openxmlformats.org/officeDocument/2006/relationships/tags" Target="../tags/tag86.xml"/><Relationship Id="rId19" Type="http://schemas.openxmlformats.org/officeDocument/2006/relationships/tags" Target="../tags/tag103.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tags" Target="../tags/tag98.xml"/><Relationship Id="rId13" Type="http://schemas.openxmlformats.org/officeDocument/2006/relationships/tags" Target="../tags/tag97.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tags" Target="../tags/tag8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6.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文本框 17"/>
          <p:cNvSpPr txBox="1"/>
          <p:nvPr>
            <p:custDataLst>
              <p:tags r:id="rId1"/>
            </p:custDataLst>
          </p:nvPr>
        </p:nvSpPr>
        <p:spPr>
          <a:xfrm>
            <a:off x="1950085" y="4187825"/>
            <a:ext cx="6123305" cy="1071245"/>
          </a:xfrm>
          <a:prstGeom prst="rect">
            <a:avLst/>
          </a:prstGeom>
          <a:noFill/>
        </p:spPr>
        <p:txBody>
          <a:bodyPr wrap="square" rtlCol="0">
            <a:noAutofit/>
          </a:bodyPr>
          <a:p>
            <a:pPr algn="just" fontAlgn="auto">
              <a:lnSpc>
                <a:spcPct val="120000"/>
              </a:lnSpc>
            </a:pPr>
            <a:r>
              <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十多年从业经验,专注实战操作研究，独创《人气战法》《黄金战法》《绝对龙头战法》，熟知散户操作心理，建立完整盈利模式，精湛的短线技术，准确把握市场热点，帮助散户们在操作中确定方向，深受全国用户喜爱！</a:t>
            </a:r>
            <a:endPar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endParaRPr>
          </a:p>
        </p:txBody>
      </p:sp>
      <p:sp>
        <p:nvSpPr>
          <p:cNvPr id="6" name="文本框 5"/>
          <p:cNvSpPr txBox="1"/>
          <p:nvPr/>
        </p:nvSpPr>
        <p:spPr>
          <a:xfrm>
            <a:off x="4909185" y="43033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2"/>
            </p:custDataLst>
          </p:nvPr>
        </p:nvSpPr>
        <p:spPr>
          <a:xfrm>
            <a:off x="4909185" y="46177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5" name="文本框 4"/>
          <p:cNvSpPr txBox="1"/>
          <p:nvPr>
            <p:custDataLst>
              <p:tags r:id="rId3"/>
            </p:custDataLst>
          </p:nvPr>
        </p:nvSpPr>
        <p:spPr>
          <a:xfrm>
            <a:off x="4290060" y="3625850"/>
            <a:ext cx="4839335" cy="384810"/>
          </a:xfrm>
          <a:prstGeom prst="rect">
            <a:avLst/>
          </a:prstGeom>
          <a:noFill/>
        </p:spPr>
        <p:txBody>
          <a:bodyPr wrap="square" rtlCol="0">
            <a:noAutofit/>
          </a:bodyPr>
          <a:p>
            <a:r>
              <a:rPr lang="zh-CN" altLang="en-US">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刘</a:t>
            </a:r>
            <a:r>
              <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涛</a:t>
            </a:r>
            <a:r>
              <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执业编号:A1120619060024</a:t>
            </a:r>
            <a:endPar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4" name="文本框 3"/>
          <p:cNvSpPr txBox="1"/>
          <p:nvPr userDrawn="1"/>
        </p:nvSpPr>
        <p:spPr>
          <a:xfrm>
            <a:off x="1205230" y="3541395"/>
            <a:ext cx="2522855" cy="491490"/>
          </a:xfrm>
          <a:prstGeom prst="rect">
            <a:avLst/>
          </a:prstGeom>
          <a:noFill/>
        </p:spPr>
        <p:txBody>
          <a:bodyPr wrap="square" rtlCol="0">
            <a:spAutoFit/>
          </a:bodyPr>
          <a:p>
            <a:r>
              <a:rPr lang="en-US" sz="2600" dirty="0">
                <a:solidFill>
                  <a:srgbClr val="915C09"/>
                </a:solidFill>
                <a:latin typeface="思源黑体 CN Medium" panose="020B0600000000000000" pitchFamily="34" charset="-122"/>
                <a:ea typeface="思源黑体 CN Medium" panose="020B0600000000000000" pitchFamily="34" charset="-122"/>
                <a:sym typeface="+mn-ea"/>
              </a:rPr>
              <a:t>7</a:t>
            </a:r>
            <a:r>
              <a:rPr sz="2600" dirty="0">
                <a:solidFill>
                  <a:srgbClr val="915C09"/>
                </a:solidFill>
                <a:latin typeface="思源黑体 CN Medium" panose="020B0600000000000000" pitchFamily="34" charset="-122"/>
                <a:ea typeface="思源黑体 CN Medium" panose="020B0600000000000000" pitchFamily="34" charset="-122"/>
                <a:sym typeface="+mn-ea"/>
              </a:rPr>
              <a:t>月</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24</a:t>
            </a:r>
            <a:r>
              <a:rPr sz="2600" dirty="0">
                <a:solidFill>
                  <a:srgbClr val="915C09"/>
                </a:solidFill>
                <a:latin typeface="思源黑体 CN Medium" panose="020B0600000000000000" pitchFamily="34" charset="-122"/>
                <a:ea typeface="思源黑体 CN Medium" panose="020B0600000000000000" pitchFamily="34" charset="-122"/>
                <a:sym typeface="+mn-ea"/>
              </a:rPr>
              <a:t>日</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 16</a:t>
            </a:r>
            <a:r>
              <a:rPr lang="zh-CN" altLang="en-US" sz="2600" dirty="0">
                <a:solidFill>
                  <a:srgbClr val="915C09"/>
                </a:solidFill>
                <a:latin typeface="思源黑体 CN Medium" panose="020B0600000000000000" pitchFamily="34" charset="-122"/>
                <a:ea typeface="思源黑体 CN Medium" panose="020B0600000000000000" pitchFamily="34" charset="-122"/>
                <a:sym typeface="+mn-ea"/>
              </a:rPr>
              <a:t>：</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30</a:t>
            </a:r>
            <a:endParaRPr lang="en-US" sz="2600" dirty="0">
              <a:solidFill>
                <a:srgbClr val="915C09"/>
              </a:solidFill>
              <a:latin typeface="思源黑体 CN Medium" panose="020B0600000000000000" pitchFamily="34" charset="-122"/>
              <a:ea typeface="思源黑体 CN Medium" panose="020B0600000000000000" pitchFamily="34" charset="-122"/>
              <a:sym typeface="+mn-ea"/>
            </a:endParaRPr>
          </a:p>
        </p:txBody>
      </p:sp>
      <p:pic>
        <p:nvPicPr>
          <p:cNvPr id="7" name="图片 6" descr="刘涛_1661826554142"/>
          <p:cNvPicPr>
            <a:picLocks noChangeAspect="1"/>
          </p:cNvPicPr>
          <p:nvPr/>
        </p:nvPicPr>
        <p:blipFill>
          <a:blip r:embed="rId4"/>
          <a:srcRect b="9903"/>
          <a:stretch>
            <a:fillRect/>
          </a:stretch>
        </p:blipFill>
        <p:spPr>
          <a:xfrm>
            <a:off x="8133080" y="675640"/>
            <a:ext cx="3101340" cy="5083810"/>
          </a:xfrm>
          <a:prstGeom prst="rect">
            <a:avLst/>
          </a:prstGeom>
        </p:spPr>
      </p:pic>
      <p:sp>
        <p:nvSpPr>
          <p:cNvPr id="9" name="文本框 8"/>
          <p:cNvSpPr txBox="1"/>
          <p:nvPr/>
        </p:nvSpPr>
        <p:spPr>
          <a:xfrm>
            <a:off x="1279525" y="906145"/>
            <a:ext cx="7658100" cy="2343150"/>
          </a:xfrm>
          <a:prstGeom prst="rect">
            <a:avLst/>
          </a:prstGeom>
          <a:noFill/>
        </p:spPr>
        <p:txBody>
          <a:bodyPr wrap="square" rtlCol="0">
            <a:noAutofit/>
          </a:bodyPr>
          <a:p>
            <a:pPr algn="ctr">
              <a:lnSpc>
                <a:spcPct val="90000"/>
              </a:lnSpc>
            </a:pPr>
            <a:r>
              <a:rPr lang="en-US" altLang="zh-CN" sz="6000" b="0" i="0" dirty="0">
                <a:solidFill>
                  <a:schemeClr val="bg1"/>
                </a:solidFill>
                <a:effectLst/>
                <a:latin typeface="思源黑体 CN Heavy" panose="020B0A00000000000000" pitchFamily="34" charset="-122"/>
                <a:ea typeface="思源黑体 CN Heavy" panose="020B0A00000000000000" pitchFamily="34" charset="-122"/>
              </a:rPr>
              <a:t> </a:t>
            </a:r>
            <a:endParaRPr lang="zh-CN" altLang="en-US" sz="6000" b="0" i="0" dirty="0">
              <a:solidFill>
                <a:schemeClr val="bg1"/>
              </a:solidFill>
              <a:effectLst/>
              <a:latin typeface="思源黑体 CN Heavy" panose="020B0A00000000000000" pitchFamily="34" charset="-122"/>
              <a:ea typeface="思源黑体 CN Heavy" panose="020B0A00000000000000" pitchFamily="34" charset="-122"/>
            </a:endParaRPr>
          </a:p>
        </p:txBody>
      </p:sp>
      <p:sp>
        <p:nvSpPr>
          <p:cNvPr id="2" name="文本框 1"/>
          <p:cNvSpPr txBox="1"/>
          <p:nvPr/>
        </p:nvSpPr>
        <p:spPr>
          <a:xfrm>
            <a:off x="100965" y="497205"/>
            <a:ext cx="8555355" cy="1753235"/>
          </a:xfrm>
          <a:prstGeom prst="rect">
            <a:avLst/>
          </a:prstGeom>
          <a:noFill/>
        </p:spPr>
        <p:txBody>
          <a:bodyPr wrap="square" rtlCol="0" anchor="t">
            <a:spAutoFit/>
          </a:bodyPr>
          <a:p>
            <a:pPr algn="ctr">
              <a:lnSpc>
                <a:spcPct val="90000"/>
              </a:lnSpc>
            </a:pPr>
            <a:r>
              <a:rPr lang="en-US" altLang="zh-CN" sz="6000" dirty="0">
                <a:solidFill>
                  <a:schemeClr val="bg1"/>
                </a:solidFill>
                <a:effectLst/>
                <a:latin typeface="思源黑体 CN Heavy" panose="020B0A00000000000000" pitchFamily="34" charset="-122"/>
                <a:ea typeface="思源黑体 CN Heavy" panose="020B0A00000000000000" pitchFamily="34" charset="-122"/>
                <a:sym typeface="+mn-ea"/>
              </a:rPr>
              <a:t> </a:t>
            </a:r>
            <a:endPar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endParaRPr>
          </a:p>
          <a:p>
            <a:pPr algn="ctr">
              <a:lnSpc>
                <a:spcPct val="90000"/>
              </a:lnSpc>
            </a:pPr>
            <a:r>
              <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rPr>
              <a:t>主力做盘与主题</a:t>
            </a:r>
            <a:r>
              <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rPr>
              <a:t>趋势</a:t>
            </a:r>
            <a:endPar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endParaRPr>
          </a:p>
        </p:txBody>
      </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死叉后上涨，资金高低</a:t>
            </a:r>
            <a:r>
              <a:rPr lang="zh-CN" altLang="en-US" sz="2800" b="1">
                <a:solidFill>
                  <a:schemeClr val="bg1"/>
                </a:solidFill>
              </a:rPr>
              <a:t>切换</a:t>
            </a:r>
            <a:endParaRPr lang="zh-CN" altLang="en-US" sz="2800" b="1">
              <a:solidFill>
                <a:schemeClr val="bg1"/>
              </a:solidFill>
            </a:endParaRPr>
          </a:p>
        </p:txBody>
      </p:sp>
      <p:sp>
        <p:nvSpPr>
          <p:cNvPr id="3" name="文本框 2"/>
          <p:cNvSpPr txBox="1"/>
          <p:nvPr/>
        </p:nvSpPr>
        <p:spPr>
          <a:xfrm>
            <a:off x="1548130" y="6196965"/>
            <a:ext cx="8847455" cy="368300"/>
          </a:xfrm>
          <a:prstGeom prst="rect">
            <a:avLst/>
          </a:prstGeom>
          <a:noFill/>
        </p:spPr>
        <p:txBody>
          <a:bodyPr wrap="square" rtlCol="0">
            <a:spAutoFit/>
          </a:bodyPr>
          <a:p>
            <a:r>
              <a:rPr lang="en-US" altLang="zh-CN"/>
              <a:t>                                   </a:t>
            </a:r>
            <a:r>
              <a:rPr lang="zh-CN" altLang="en-US"/>
              <a:t>寻找新入资金进场，底部流动资金翻红</a:t>
            </a:r>
            <a:r>
              <a:rPr lang="en-US" altLang="zh-CN"/>
              <a:t>+</a:t>
            </a:r>
            <a:r>
              <a:rPr lang="zh-CN" altLang="en-US"/>
              <a:t>控盘增加</a:t>
            </a:r>
            <a:r>
              <a:rPr lang="zh-CN" altLang="en-US"/>
              <a:t>的</a:t>
            </a:r>
            <a:endParaRPr lang="zh-CN" altLang="en-US"/>
          </a:p>
        </p:txBody>
      </p:sp>
      <p:pic>
        <p:nvPicPr>
          <p:cNvPr id="4" name="图片 3"/>
          <p:cNvPicPr>
            <a:picLocks noChangeAspect="1"/>
          </p:cNvPicPr>
          <p:nvPr/>
        </p:nvPicPr>
        <p:blipFill>
          <a:blip r:embed="rId1"/>
          <a:stretch>
            <a:fillRect/>
          </a:stretch>
        </p:blipFill>
        <p:spPr>
          <a:xfrm>
            <a:off x="2345690" y="755015"/>
            <a:ext cx="7500620" cy="5295265"/>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主力坐庄第一步，底部建仓</a:t>
            </a:r>
            <a:r>
              <a:rPr lang="en-US" altLang="zh-CN" sz="2800" b="1">
                <a:solidFill>
                  <a:schemeClr val="bg1"/>
                </a:solidFill>
              </a:rPr>
              <a:t> </a:t>
            </a:r>
            <a:endParaRPr lang="en-US" altLang="zh-CN" sz="2800" b="1">
              <a:solidFill>
                <a:schemeClr val="bg1"/>
              </a:solidFill>
            </a:endParaRPr>
          </a:p>
        </p:txBody>
      </p:sp>
      <p:sp>
        <p:nvSpPr>
          <p:cNvPr id="5" name="文本框 4"/>
          <p:cNvSpPr txBox="1"/>
          <p:nvPr/>
        </p:nvSpPr>
        <p:spPr>
          <a:xfrm>
            <a:off x="2773045" y="5237480"/>
            <a:ext cx="7762240" cy="671195"/>
          </a:xfrm>
          <a:prstGeom prst="rect">
            <a:avLst/>
          </a:prstGeom>
          <a:noFill/>
        </p:spPr>
        <p:txBody>
          <a:bodyPr wrap="square" rtlCol="0">
            <a:noAutofit/>
          </a:bodyPr>
          <a:p>
            <a:r>
              <a:rPr lang="zh-CN" altLang="en-US"/>
              <a:t>突破年线，股价缩量，或稍微</a:t>
            </a:r>
            <a:r>
              <a:rPr lang="zh-CN" altLang="en-US"/>
              <a:t>放量，反复震荡，</a:t>
            </a:r>
            <a:endParaRPr lang="zh-CN" altLang="en-US"/>
          </a:p>
          <a:p>
            <a:r>
              <a:rPr lang="zh-CN" altLang="en-US"/>
              <a:t>小阳小阴走不出现大幅度上涨</a:t>
            </a:r>
            <a:r>
              <a:rPr lang="en-US" altLang="zh-CN"/>
              <a:t>     </a:t>
            </a:r>
            <a:r>
              <a:rPr lang="zh-CN" altLang="en-US"/>
              <a:t>建仓时机不定，突破一般会先</a:t>
            </a:r>
            <a:r>
              <a:rPr lang="zh-CN" altLang="en-US"/>
              <a:t>爆量</a:t>
            </a:r>
            <a:endParaRPr lang="zh-CN" altLang="en-US"/>
          </a:p>
        </p:txBody>
      </p:sp>
      <p:pic>
        <p:nvPicPr>
          <p:cNvPr id="2" name="图片 1"/>
          <p:cNvPicPr>
            <a:picLocks noChangeAspect="1"/>
          </p:cNvPicPr>
          <p:nvPr/>
        </p:nvPicPr>
        <p:blipFill>
          <a:blip r:embed="rId1"/>
          <a:stretch>
            <a:fillRect/>
          </a:stretch>
        </p:blipFill>
        <p:spPr>
          <a:xfrm>
            <a:off x="3235325" y="1617980"/>
            <a:ext cx="5226050" cy="245745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主力做盘第二</a:t>
            </a:r>
            <a:r>
              <a:rPr lang="zh-CN" altLang="en-US" sz="2800" b="1">
                <a:solidFill>
                  <a:schemeClr val="bg1"/>
                </a:solidFill>
              </a:rPr>
              <a:t>步，不断影线试盘</a:t>
            </a:r>
            <a:r>
              <a:rPr lang="zh-CN" altLang="en-US" sz="2800" b="1">
                <a:solidFill>
                  <a:schemeClr val="bg1"/>
                </a:solidFill>
              </a:rPr>
              <a:t>突破</a:t>
            </a:r>
            <a:endParaRPr lang="zh-CN" altLang="en-US" sz="2800" b="1">
              <a:solidFill>
                <a:schemeClr val="bg1"/>
              </a:solidFill>
            </a:endParaRPr>
          </a:p>
        </p:txBody>
      </p:sp>
      <p:sp>
        <p:nvSpPr>
          <p:cNvPr id="3" name="文本框 2"/>
          <p:cNvSpPr txBox="1"/>
          <p:nvPr/>
        </p:nvSpPr>
        <p:spPr>
          <a:xfrm>
            <a:off x="2397760" y="6002020"/>
            <a:ext cx="6793865" cy="632460"/>
          </a:xfrm>
          <a:prstGeom prst="rect">
            <a:avLst/>
          </a:prstGeom>
          <a:noFill/>
        </p:spPr>
        <p:txBody>
          <a:bodyPr wrap="square" rtlCol="0" anchor="t">
            <a:noAutofit/>
          </a:bodyPr>
          <a:p>
            <a:r>
              <a:rPr lang="zh-CN" altLang="en-US">
                <a:sym typeface="+mn-ea"/>
              </a:rPr>
              <a:t>形成爆量，资金进场，股价是否进入主升浪还需要看下一步</a:t>
            </a:r>
            <a:r>
              <a:rPr lang="zh-CN" altLang="en-US">
                <a:sym typeface="+mn-ea"/>
              </a:rPr>
              <a:t>控盘</a:t>
            </a:r>
            <a:endParaRPr lang="zh-CN" altLang="en-US">
              <a:sym typeface="+mn-ea"/>
            </a:endParaRPr>
          </a:p>
        </p:txBody>
      </p:sp>
      <p:pic>
        <p:nvPicPr>
          <p:cNvPr id="4" name="图片 3"/>
          <p:cNvPicPr>
            <a:picLocks noChangeAspect="1"/>
          </p:cNvPicPr>
          <p:nvPr/>
        </p:nvPicPr>
        <p:blipFill>
          <a:blip r:embed="rId1"/>
          <a:stretch>
            <a:fillRect/>
          </a:stretch>
        </p:blipFill>
        <p:spPr>
          <a:xfrm>
            <a:off x="3103245" y="774065"/>
            <a:ext cx="5632450" cy="506222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主力做盘第三步，形成控盘</a:t>
            </a:r>
            <a:r>
              <a:rPr lang="zh-CN" altLang="en-US" sz="2800" b="1">
                <a:solidFill>
                  <a:schemeClr val="bg1"/>
                </a:solidFill>
              </a:rPr>
              <a:t>突破</a:t>
            </a:r>
            <a:endParaRPr lang="zh-CN" altLang="en-US" sz="2800" b="1">
              <a:solidFill>
                <a:schemeClr val="bg1"/>
              </a:solidFill>
            </a:endParaRPr>
          </a:p>
        </p:txBody>
      </p:sp>
      <p:sp>
        <p:nvSpPr>
          <p:cNvPr id="3" name="文本框 2"/>
          <p:cNvSpPr txBox="1"/>
          <p:nvPr/>
        </p:nvSpPr>
        <p:spPr>
          <a:xfrm>
            <a:off x="2397760" y="5937885"/>
            <a:ext cx="8332470" cy="632460"/>
          </a:xfrm>
          <a:prstGeom prst="rect">
            <a:avLst/>
          </a:prstGeom>
          <a:noFill/>
        </p:spPr>
        <p:txBody>
          <a:bodyPr wrap="square" rtlCol="0" anchor="t">
            <a:noAutofit/>
          </a:bodyPr>
          <a:p>
            <a:r>
              <a:rPr lang="zh-CN" altLang="en-US">
                <a:sym typeface="+mn-ea"/>
              </a:rPr>
              <a:t>控盘是进入主升浪的最后一步，有持续的控盘增加</a:t>
            </a:r>
            <a:r>
              <a:rPr lang="en-US" altLang="zh-CN">
                <a:sym typeface="+mn-ea"/>
              </a:rPr>
              <a:t> </a:t>
            </a:r>
            <a:r>
              <a:rPr lang="zh-CN" altLang="en-US">
                <a:sym typeface="+mn-ea"/>
              </a:rPr>
              <a:t>在加上阳线的启动就是突破形成主升浪的开始，当然有些股票一次控盘增加就</a:t>
            </a:r>
            <a:r>
              <a:rPr lang="zh-CN" altLang="en-US">
                <a:sym typeface="+mn-ea"/>
              </a:rPr>
              <a:t>不够</a:t>
            </a:r>
            <a:endParaRPr lang="zh-CN" altLang="en-US">
              <a:sym typeface="+mn-ea"/>
            </a:endParaRPr>
          </a:p>
        </p:txBody>
      </p:sp>
      <p:pic>
        <p:nvPicPr>
          <p:cNvPr id="5" name="图片 4"/>
          <p:cNvPicPr>
            <a:picLocks noChangeAspect="1"/>
          </p:cNvPicPr>
          <p:nvPr/>
        </p:nvPicPr>
        <p:blipFill>
          <a:blip r:embed="rId1"/>
          <a:stretch>
            <a:fillRect/>
          </a:stretch>
        </p:blipFill>
        <p:spPr>
          <a:xfrm>
            <a:off x="1819275" y="1021715"/>
            <a:ext cx="9317990" cy="4561205"/>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sym typeface="+mn-ea"/>
              </a:rPr>
              <a:t>主力做盘第四步，涨停加速</a:t>
            </a:r>
            <a:r>
              <a:rPr lang="en-US" altLang="zh-CN" sz="2800" b="1">
                <a:solidFill>
                  <a:schemeClr val="bg1"/>
                </a:solidFill>
              </a:rPr>
              <a:t> </a:t>
            </a:r>
            <a:endParaRPr lang="en-US" altLang="zh-CN" sz="2800" b="1">
              <a:solidFill>
                <a:schemeClr val="bg1"/>
              </a:solidFill>
            </a:endParaRPr>
          </a:p>
        </p:txBody>
      </p:sp>
      <p:pic>
        <p:nvPicPr>
          <p:cNvPr id="2" name="图片 1"/>
          <p:cNvPicPr>
            <a:picLocks noChangeAspect="1"/>
          </p:cNvPicPr>
          <p:nvPr/>
        </p:nvPicPr>
        <p:blipFill>
          <a:blip r:embed="rId1"/>
          <a:stretch>
            <a:fillRect/>
          </a:stretch>
        </p:blipFill>
        <p:spPr>
          <a:xfrm>
            <a:off x="2047240" y="867410"/>
            <a:ext cx="9148445" cy="549021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82383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主题轮动</a:t>
            </a:r>
            <a:r>
              <a:rPr lang="en-US" altLang="zh-CN" sz="2800" b="1">
                <a:solidFill>
                  <a:schemeClr val="bg1"/>
                </a:solidFill>
              </a:rPr>
              <a:t> </a:t>
            </a:r>
            <a:endParaRPr lang="en-US" altLang="zh-CN" sz="2800" b="1">
              <a:solidFill>
                <a:schemeClr val="bg1"/>
              </a:solidFill>
            </a:endParaRPr>
          </a:p>
        </p:txBody>
      </p:sp>
      <p:pic>
        <p:nvPicPr>
          <p:cNvPr id="7" name="图片 6"/>
          <p:cNvPicPr>
            <a:picLocks noChangeAspect="1"/>
          </p:cNvPicPr>
          <p:nvPr/>
        </p:nvPicPr>
        <p:blipFill>
          <a:blip r:embed="rId1"/>
          <a:stretch>
            <a:fillRect/>
          </a:stretch>
        </p:blipFill>
        <p:spPr>
          <a:xfrm>
            <a:off x="381000" y="746125"/>
            <a:ext cx="11430000" cy="536575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87040" y="125730"/>
            <a:ext cx="609600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龙头</a:t>
            </a:r>
            <a:r>
              <a:rPr lang="zh-CN" altLang="en-US" sz="2800" b="1">
                <a:solidFill>
                  <a:schemeClr val="bg1"/>
                </a:solidFill>
                <a:sym typeface="+mn-ea"/>
              </a:rPr>
              <a:t>股特征</a:t>
            </a:r>
            <a:endParaRPr lang="zh-CN" altLang="en-US" sz="2800" b="1">
              <a:solidFill>
                <a:schemeClr val="bg1"/>
              </a:solidFill>
              <a:sym typeface="+mn-ea"/>
            </a:endParaRPr>
          </a:p>
        </p:txBody>
      </p:sp>
      <p:pic>
        <p:nvPicPr>
          <p:cNvPr id="15" name="图片 14"/>
          <p:cNvPicPr>
            <a:picLocks noChangeAspect="1"/>
          </p:cNvPicPr>
          <p:nvPr/>
        </p:nvPicPr>
        <p:blipFill>
          <a:blip r:embed="rId1"/>
          <a:stretch>
            <a:fillRect/>
          </a:stretch>
        </p:blipFill>
        <p:spPr>
          <a:xfrm>
            <a:off x="692150" y="1006475"/>
            <a:ext cx="10807700" cy="484505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69870" y="125730"/>
            <a:ext cx="739076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热点纵览更新</a:t>
            </a:r>
            <a:r>
              <a:rPr lang="zh-CN" altLang="en-US" sz="2800" b="1">
                <a:solidFill>
                  <a:schemeClr val="bg1"/>
                </a:solidFill>
                <a:sym typeface="+mn-ea"/>
              </a:rPr>
              <a:t>内容</a:t>
            </a:r>
            <a:endParaRPr lang="zh-CN" altLang="en-US" sz="2800" b="1">
              <a:solidFill>
                <a:schemeClr val="bg1"/>
              </a:solidFill>
              <a:sym typeface="+mn-ea"/>
            </a:endParaRPr>
          </a:p>
        </p:txBody>
      </p:sp>
      <p:sp>
        <p:nvSpPr>
          <p:cNvPr id="3" name="文本框 2"/>
          <p:cNvSpPr txBox="1"/>
          <p:nvPr/>
        </p:nvSpPr>
        <p:spPr>
          <a:xfrm>
            <a:off x="3244215" y="1174750"/>
            <a:ext cx="7762875" cy="3457575"/>
          </a:xfrm>
          <a:prstGeom prst="rect">
            <a:avLst/>
          </a:prstGeom>
        </p:spPr>
        <p:txBody>
          <a:bodyPr wrap="square">
            <a:noAutofit/>
          </a:bodyPr>
          <a:p>
            <a:pPr marL="0" indent="0" algn="just">
              <a:spcBef>
                <a:spcPct val="0"/>
              </a:spcBef>
              <a:spcAft>
                <a:spcPts val="1200"/>
              </a:spcAft>
            </a:pPr>
            <a:r>
              <a:rPr lang="zh-CN" altLang="en-US" sz="1600" b="0" i="0">
                <a:solidFill>
                  <a:srgbClr val="000000"/>
                </a:solidFill>
                <a:latin typeface="微软雅黑" panose="020B0503020204020204" pitchFamily="34" charset="-122"/>
                <a:ea typeface="微软雅黑" panose="020B0503020204020204" pitchFamily="34" charset="-122"/>
              </a:rPr>
              <a:t>标记主题发展阶段，根据主题发展情况，区分扩张主题、高潮主题。</a:t>
            </a:r>
            <a:endParaRPr lang="zh-CN" altLang="en-US" sz="1600" b="0" i="0">
              <a:solidFill>
                <a:srgbClr val="00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r>
              <a:rPr lang="zh-CN" altLang="en-US" sz="1600" b="0" i="0">
                <a:solidFill>
                  <a:srgbClr val="000000"/>
                </a:solidFill>
                <a:latin typeface="微软雅黑" panose="020B0503020204020204" pitchFamily="34" charset="-122"/>
                <a:ea typeface="微软雅黑" panose="020B0503020204020204" pitchFamily="34" charset="-122"/>
              </a:rPr>
              <a:t>扩张主题：近期炒作主题中，龙头股数量较前</a:t>
            </a:r>
            <a:r>
              <a:rPr lang="en-US" altLang="zh-CN" sz="1600" b="0" i="0">
                <a:solidFill>
                  <a:srgbClr val="000000"/>
                </a:solidFill>
                <a:latin typeface="微软雅黑" panose="020B0503020204020204" pitchFamily="34" charset="-122"/>
                <a:ea typeface="微软雅黑" panose="020B0503020204020204" pitchFamily="34" charset="-122"/>
              </a:rPr>
              <a:t>20</a:t>
            </a:r>
            <a:r>
              <a:rPr lang="zh-CN" altLang="en-US" sz="1600" b="0" i="0">
                <a:solidFill>
                  <a:srgbClr val="000000"/>
                </a:solidFill>
                <a:latin typeface="微软雅黑" panose="020B0503020204020204" pitchFamily="34" charset="-122"/>
                <a:ea typeface="微软雅黑" panose="020B0503020204020204" pitchFamily="34" charset="-122"/>
              </a:rPr>
              <a:t>日出现快速增长的主题。</a:t>
            </a:r>
            <a:endParaRPr lang="zh-CN" altLang="en-US" sz="1600" b="0" i="0">
              <a:solidFill>
                <a:srgbClr val="00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r>
              <a:rPr lang="en-US" altLang="zh-CN" sz="1600" b="0" i="0">
                <a:solidFill>
                  <a:srgbClr val="000000"/>
                </a:solidFill>
                <a:latin typeface="微软雅黑" panose="020B0503020204020204" pitchFamily="34" charset="-122"/>
                <a:ea typeface="微软雅黑" panose="020B0503020204020204" pitchFamily="34" charset="-122"/>
              </a:rPr>
              <a:t>                 </a:t>
            </a:r>
            <a:r>
              <a:rPr lang="zh-CN" altLang="en-US" sz="1600" b="0" i="0">
                <a:solidFill>
                  <a:srgbClr val="000000"/>
                </a:solidFill>
                <a:latin typeface="微软雅黑" panose="020B0503020204020204" pitchFamily="34" charset="-122"/>
                <a:ea typeface="微软雅黑" panose="020B0503020204020204" pitchFamily="34" charset="-122"/>
              </a:rPr>
              <a:t>代表近期主题相较于上一个周期出现扩散现象</a:t>
            </a:r>
            <a:endParaRPr lang="zh-CN" altLang="en-US" sz="1600" b="0" i="0">
              <a:solidFill>
                <a:srgbClr val="00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r>
              <a:rPr lang="zh-CN" altLang="en-US" sz="1600" b="0" i="0">
                <a:solidFill>
                  <a:srgbClr val="000000"/>
                </a:solidFill>
                <a:latin typeface="微软雅黑" panose="020B0503020204020204" pitchFamily="34" charset="-122"/>
                <a:ea typeface="微软雅黑" panose="020B0503020204020204" pitchFamily="34" charset="-122"/>
              </a:rPr>
              <a:t>高潮主题：监控近</a:t>
            </a:r>
            <a:r>
              <a:rPr lang="en-US" altLang="zh-CN" sz="1600" b="0" i="0">
                <a:solidFill>
                  <a:srgbClr val="000000"/>
                </a:solidFill>
                <a:latin typeface="微软雅黑" panose="020B0503020204020204" pitchFamily="34" charset="-122"/>
                <a:ea typeface="微软雅黑" panose="020B0503020204020204" pitchFamily="34" charset="-122"/>
              </a:rPr>
              <a:t>10</a:t>
            </a:r>
            <a:r>
              <a:rPr lang="zh-CN" altLang="en-US" sz="1600" b="0" i="0">
                <a:solidFill>
                  <a:srgbClr val="000000"/>
                </a:solidFill>
                <a:latin typeface="微软雅黑" panose="020B0503020204020204" pitchFamily="34" charset="-122"/>
                <a:ea typeface="微软雅黑" panose="020B0503020204020204" pitchFamily="34" charset="-122"/>
              </a:rPr>
              <a:t>日出现过扩张的主题，市场持续炒作，龙头股数量占比达到峰值，并且主题成分股出现涨停潮。</a:t>
            </a:r>
            <a:endParaRPr lang="zh-CN" altLang="en-US" sz="1600" b="0" i="0">
              <a:solidFill>
                <a:srgbClr val="00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endParaRPr lang="zh-CN" altLang="en-US" sz="1600" b="0" i="0">
              <a:solidFill>
                <a:srgbClr val="00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r>
              <a:rPr lang="zh-CN" altLang="en-US" sz="1600" b="0" i="0">
                <a:solidFill>
                  <a:srgbClr val="000000"/>
                </a:solidFill>
                <a:latin typeface="微软雅黑" panose="020B0503020204020204" pitchFamily="34" charset="-122"/>
                <a:ea typeface="微软雅黑" panose="020B0503020204020204" pitchFamily="34" charset="-122"/>
              </a:rPr>
              <a:t>一级主题大主题风口，比如医药</a:t>
            </a:r>
            <a:r>
              <a:rPr lang="en-US" altLang="zh-CN" sz="1600" b="0" i="0">
                <a:solidFill>
                  <a:srgbClr val="000000"/>
                </a:solidFill>
                <a:latin typeface="微软雅黑" panose="020B0503020204020204" pitchFamily="34" charset="-122"/>
                <a:ea typeface="微软雅黑" panose="020B0503020204020204" pitchFamily="34" charset="-122"/>
              </a:rPr>
              <a:t> </a:t>
            </a:r>
            <a:r>
              <a:rPr lang="zh-CN" altLang="en-US" sz="1600" b="0" i="0">
                <a:solidFill>
                  <a:srgbClr val="000000"/>
                </a:solidFill>
                <a:latin typeface="微软雅黑" panose="020B0503020204020204" pitchFamily="34" charset="-122"/>
                <a:ea typeface="微软雅黑" panose="020B0503020204020204" pitchFamily="34" charset="-122"/>
              </a:rPr>
              <a:t>，机器人</a:t>
            </a:r>
            <a:r>
              <a:rPr lang="zh-CN" altLang="en-US" sz="1600" b="0" i="0">
                <a:solidFill>
                  <a:srgbClr val="000000"/>
                </a:solidFill>
                <a:latin typeface="微软雅黑" panose="020B0503020204020204" pitchFamily="34" charset="-122"/>
                <a:ea typeface="微软雅黑" panose="020B0503020204020204" pitchFamily="34" charset="-122"/>
              </a:rPr>
              <a:t>等</a:t>
            </a:r>
            <a:endParaRPr lang="zh-CN" altLang="en-US" sz="1600" b="0" i="0">
              <a:solidFill>
                <a:srgbClr val="00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r>
              <a:rPr lang="zh-CN" altLang="en-US" sz="1600" b="0" i="0">
                <a:solidFill>
                  <a:srgbClr val="000000"/>
                </a:solidFill>
                <a:latin typeface="微软雅黑" panose="020B0503020204020204" pitchFamily="34" charset="-122"/>
                <a:ea typeface="微软雅黑" panose="020B0503020204020204" pitchFamily="34" charset="-122"/>
              </a:rPr>
              <a:t>二级主题是一级主题的细分，比如机器人</a:t>
            </a:r>
            <a:r>
              <a:rPr lang="en-US" altLang="zh-CN" sz="1600" b="0" i="0">
                <a:solidFill>
                  <a:srgbClr val="000000"/>
                </a:solidFill>
                <a:latin typeface="微软雅黑" panose="020B0503020204020204" pitchFamily="34" charset="-122"/>
                <a:ea typeface="微软雅黑" panose="020B0503020204020204" pitchFamily="34" charset="-122"/>
              </a:rPr>
              <a:t> </a:t>
            </a:r>
            <a:r>
              <a:rPr lang="zh-CN" altLang="en-US" sz="1600" b="0" i="0">
                <a:solidFill>
                  <a:srgbClr val="000000"/>
                </a:solidFill>
                <a:latin typeface="微软雅黑" panose="020B0503020204020204" pitchFamily="34" charset="-122"/>
                <a:ea typeface="微软雅黑" panose="020B0503020204020204" pitchFamily="34" charset="-122"/>
              </a:rPr>
              <a:t>，细分人形机器人等，医药有创新药</a:t>
            </a:r>
            <a:r>
              <a:rPr lang="zh-CN" altLang="en-US" sz="1600" b="0" i="0">
                <a:solidFill>
                  <a:srgbClr val="000000"/>
                </a:solidFill>
                <a:latin typeface="微软雅黑" panose="020B0503020204020204" pitchFamily="34" charset="-122"/>
                <a:ea typeface="微软雅黑" panose="020B0503020204020204" pitchFamily="34" charset="-122"/>
              </a:rPr>
              <a:t>等</a:t>
            </a:r>
            <a:endParaRPr lang="zh-CN" altLang="en-US" sz="1600" b="0" i="0">
              <a:solidFill>
                <a:srgbClr val="00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endParaRPr lang="zh-CN" altLang="en-US" sz="1600" b="0" i="0">
              <a:solidFill>
                <a:srgbClr val="000000"/>
              </a:solidFill>
              <a:latin typeface="微软雅黑" panose="020B0503020204020204" pitchFamily="34" charset="-122"/>
              <a:ea typeface="微软雅黑" panose="020B0503020204020204" pitchFamily="34" charset="-122"/>
            </a:endParaRPr>
          </a:p>
          <a:p>
            <a:pPr marL="0" indent="0" algn="just">
              <a:spcBef>
                <a:spcPct val="0"/>
              </a:spcBef>
              <a:spcAft>
                <a:spcPts val="1200"/>
              </a:spcAft>
            </a:pPr>
            <a:endParaRPr lang="zh-CN" altLang="en-US" sz="1600" b="0" i="0">
              <a:solidFill>
                <a:srgbClr val="00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843915" y="3512820"/>
            <a:ext cx="1193800" cy="100965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69870" y="125730"/>
            <a:ext cx="739076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炒作次数</a:t>
            </a:r>
            <a:r>
              <a:rPr lang="en-US" altLang="zh-CN" sz="2800" b="1">
                <a:solidFill>
                  <a:schemeClr val="bg1"/>
                </a:solidFill>
                <a:sym typeface="+mn-ea"/>
              </a:rPr>
              <a:t>5</a:t>
            </a:r>
            <a:r>
              <a:rPr lang="zh-CN" altLang="en-US" sz="2800" b="1">
                <a:solidFill>
                  <a:schemeClr val="bg1"/>
                </a:solidFill>
                <a:sym typeface="+mn-ea"/>
              </a:rPr>
              <a:t>次，成分股</a:t>
            </a:r>
            <a:r>
              <a:rPr lang="en-US" altLang="zh-CN" sz="2800" b="1">
                <a:solidFill>
                  <a:schemeClr val="bg1"/>
                </a:solidFill>
                <a:sym typeface="+mn-ea"/>
              </a:rPr>
              <a:t>100</a:t>
            </a:r>
            <a:r>
              <a:rPr lang="zh-CN" altLang="en-US" sz="2800" b="1">
                <a:solidFill>
                  <a:schemeClr val="bg1"/>
                </a:solidFill>
                <a:sym typeface="+mn-ea"/>
              </a:rPr>
              <a:t>家</a:t>
            </a:r>
            <a:r>
              <a:rPr lang="zh-CN" altLang="en-US" sz="2800" b="1">
                <a:solidFill>
                  <a:schemeClr val="bg1"/>
                </a:solidFill>
                <a:sym typeface="+mn-ea"/>
              </a:rPr>
              <a:t>以上</a:t>
            </a:r>
            <a:endParaRPr lang="zh-CN" altLang="en-US" sz="2800" b="1">
              <a:solidFill>
                <a:schemeClr val="bg1"/>
              </a:solidFill>
              <a:sym typeface="+mn-ea"/>
            </a:endParaRPr>
          </a:p>
        </p:txBody>
      </p:sp>
      <p:pic>
        <p:nvPicPr>
          <p:cNvPr id="4" name="图片 3"/>
          <p:cNvPicPr>
            <a:picLocks noChangeAspect="1"/>
          </p:cNvPicPr>
          <p:nvPr/>
        </p:nvPicPr>
        <p:blipFill>
          <a:blip r:embed="rId1"/>
          <a:stretch>
            <a:fillRect/>
          </a:stretch>
        </p:blipFill>
        <p:spPr>
          <a:xfrm>
            <a:off x="2056130" y="756285"/>
            <a:ext cx="8254365" cy="5533390"/>
          </a:xfrm>
          <a:prstGeom prst="rect">
            <a:avLst/>
          </a:prstGeom>
        </p:spPr>
      </p:pic>
      <p:sp>
        <p:nvSpPr>
          <p:cNvPr id="6" name="圆角矩形标注 5"/>
          <p:cNvSpPr/>
          <p:nvPr/>
        </p:nvSpPr>
        <p:spPr>
          <a:xfrm>
            <a:off x="8996045" y="2927350"/>
            <a:ext cx="1816100" cy="622935"/>
          </a:xfrm>
          <a:prstGeom prst="wedgeRoundRect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资金翻红</a:t>
            </a:r>
            <a:br>
              <a:rPr lang="zh-CN" altLang="en-US"/>
            </a:br>
            <a:r>
              <a:rPr lang="en-US" altLang="zh-CN"/>
              <a:t>+</a:t>
            </a:r>
            <a:r>
              <a:rPr lang="zh-CN" altLang="en-US"/>
              <a:t>控盘</a:t>
            </a:r>
            <a:r>
              <a:rPr lang="zh-CN" altLang="en-US"/>
              <a:t>增加</a:t>
            </a:r>
            <a:endParaRPr lang="zh-CN" altLang="en-US"/>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sym typeface="+mn-ea"/>
              </a:rPr>
              <a:t>关于操作</a:t>
            </a:r>
            <a:r>
              <a:rPr lang="zh-CN" altLang="en-US" sz="2800" b="1">
                <a:solidFill>
                  <a:schemeClr val="bg1"/>
                </a:solidFill>
                <a:sym typeface="+mn-ea"/>
              </a:rPr>
              <a:t>耐心</a:t>
            </a:r>
            <a:endParaRPr lang="zh-CN" altLang="en-US" sz="2800" b="1">
              <a:solidFill>
                <a:schemeClr val="bg1"/>
              </a:solidFill>
              <a:sym typeface="+mn-ea"/>
            </a:endParaRPr>
          </a:p>
        </p:txBody>
      </p:sp>
      <p:sp>
        <p:nvSpPr>
          <p:cNvPr id="5" name="对象1"/>
          <p:cNvSpPr/>
          <p:nvPr>
            <p:custDataLst>
              <p:tags r:id="rId1"/>
            </p:custDataLst>
          </p:nvPr>
        </p:nvSpPr>
        <p:spPr>
          <a:xfrm>
            <a:off x="3977640" y="1442085"/>
            <a:ext cx="7450455" cy="1986280"/>
          </a:xfrm>
          <a:custGeom>
            <a:avLst/>
            <a:gdLst>
              <a:gd name="connsiteX0" fmla="*/ 1233102 w 7588182"/>
              <a:gd name="connsiteY0" fmla="*/ 1280160 h 1280160"/>
              <a:gd name="connsiteX1" fmla="*/ 1196526 w 7588182"/>
              <a:gd name="connsiteY1" fmla="*/ 1261872 h 1280160"/>
              <a:gd name="connsiteX2" fmla="*/ 1178238 w 7588182"/>
              <a:gd name="connsiteY2" fmla="*/ 1252728 h 1280160"/>
              <a:gd name="connsiteX3" fmla="*/ 16950 w 7588182"/>
              <a:gd name="connsiteY3" fmla="*/ 82296 h 1280160"/>
              <a:gd name="connsiteX4" fmla="*/ 53526 w 7588182"/>
              <a:gd name="connsiteY4" fmla="*/ 0 h 1280160"/>
              <a:gd name="connsiteX5" fmla="*/ 7398879 w 7588182"/>
              <a:gd name="connsiteY5" fmla="*/ 0 h 1280160"/>
              <a:gd name="connsiteX6" fmla="*/ 7588182 w 7588182"/>
              <a:gd name="connsiteY6" fmla="*/ 54864 h 1280160"/>
              <a:gd name="connsiteX7" fmla="*/ 7588182 w 7588182"/>
              <a:gd name="connsiteY7" fmla="*/ 1234440 h 1280160"/>
              <a:gd name="connsiteX8" fmla="*/ 7542462 w 7588182"/>
              <a:gd name="connsiteY8" fmla="*/ 1280160 h 1280160"/>
              <a:gd name="connsiteX9" fmla="*/ 1233102 w 7588182"/>
              <a:gd name="connsiteY9" fmla="*/ 1280160 h 1280160"/>
              <a:gd name="connsiteX0-1" fmla="*/ 1233102 w 7588182"/>
              <a:gd name="connsiteY0-2" fmla="*/ 1280160 h 1280160"/>
              <a:gd name="connsiteX1-3" fmla="*/ 1196526 w 7588182"/>
              <a:gd name="connsiteY1-4" fmla="*/ 1261872 h 1280160"/>
              <a:gd name="connsiteX2-5" fmla="*/ 1178238 w 7588182"/>
              <a:gd name="connsiteY2-6" fmla="*/ 1252728 h 1280160"/>
              <a:gd name="connsiteX3-7" fmla="*/ 16950 w 7588182"/>
              <a:gd name="connsiteY3-8" fmla="*/ 82296 h 1280160"/>
              <a:gd name="connsiteX4-9" fmla="*/ 53526 w 7588182"/>
              <a:gd name="connsiteY4-10" fmla="*/ 0 h 1280160"/>
              <a:gd name="connsiteX5-11" fmla="*/ 7398879 w 7588182"/>
              <a:gd name="connsiteY5-12" fmla="*/ 0 h 1280160"/>
              <a:gd name="connsiteX6-13" fmla="*/ 7421928 w 7588182"/>
              <a:gd name="connsiteY6-14" fmla="*/ 77535 h 1280160"/>
              <a:gd name="connsiteX7-15" fmla="*/ 7588182 w 7588182"/>
              <a:gd name="connsiteY7-16" fmla="*/ 1234440 h 1280160"/>
              <a:gd name="connsiteX8-17" fmla="*/ 7542462 w 7588182"/>
              <a:gd name="connsiteY8-18" fmla="*/ 1280160 h 1280160"/>
              <a:gd name="connsiteX9-19" fmla="*/ 1233102 w 7588182"/>
              <a:gd name="connsiteY9-20" fmla="*/ 1280160 h 1280160"/>
              <a:gd name="connsiteX0-21" fmla="*/ 1233102 w 7545854"/>
              <a:gd name="connsiteY0-22" fmla="*/ 1280160 h 1280160"/>
              <a:gd name="connsiteX1-23" fmla="*/ 1196526 w 7545854"/>
              <a:gd name="connsiteY1-24" fmla="*/ 1261872 h 1280160"/>
              <a:gd name="connsiteX2-25" fmla="*/ 1178238 w 7545854"/>
              <a:gd name="connsiteY2-26" fmla="*/ 1252728 h 1280160"/>
              <a:gd name="connsiteX3-27" fmla="*/ 16950 w 7545854"/>
              <a:gd name="connsiteY3-28" fmla="*/ 82296 h 1280160"/>
              <a:gd name="connsiteX4-29" fmla="*/ 53526 w 7545854"/>
              <a:gd name="connsiteY4-30" fmla="*/ 0 h 1280160"/>
              <a:gd name="connsiteX5-31" fmla="*/ 7398879 w 7545854"/>
              <a:gd name="connsiteY5-32" fmla="*/ 0 h 1280160"/>
              <a:gd name="connsiteX6-33" fmla="*/ 7421928 w 7545854"/>
              <a:gd name="connsiteY6-34" fmla="*/ 77535 h 1280160"/>
              <a:gd name="connsiteX7-35" fmla="*/ 7421928 w 7545854"/>
              <a:gd name="connsiteY7-36" fmla="*/ 1158870 h 1280160"/>
              <a:gd name="connsiteX8-37" fmla="*/ 7542462 w 7545854"/>
              <a:gd name="connsiteY8-38" fmla="*/ 1280160 h 1280160"/>
              <a:gd name="connsiteX9-39" fmla="*/ 1233102 w 7545854"/>
              <a:gd name="connsiteY9-40" fmla="*/ 1280160 h 1280160"/>
              <a:gd name="connsiteX0-41" fmla="*/ 1233102 w 7428646"/>
              <a:gd name="connsiteY0-42" fmla="*/ 1280160 h 1287717"/>
              <a:gd name="connsiteX1-43" fmla="*/ 1196526 w 7428646"/>
              <a:gd name="connsiteY1-44" fmla="*/ 1261872 h 1287717"/>
              <a:gd name="connsiteX2-45" fmla="*/ 1178238 w 7428646"/>
              <a:gd name="connsiteY2-46" fmla="*/ 1252728 h 1287717"/>
              <a:gd name="connsiteX3-47" fmla="*/ 16950 w 7428646"/>
              <a:gd name="connsiteY3-48" fmla="*/ 82296 h 1287717"/>
              <a:gd name="connsiteX4-49" fmla="*/ 53526 w 7428646"/>
              <a:gd name="connsiteY4-50" fmla="*/ 0 h 1287717"/>
              <a:gd name="connsiteX5-51" fmla="*/ 7398879 w 7428646"/>
              <a:gd name="connsiteY5-52" fmla="*/ 0 h 1287717"/>
              <a:gd name="connsiteX6-53" fmla="*/ 7421928 w 7428646"/>
              <a:gd name="connsiteY6-54" fmla="*/ 77535 h 1287717"/>
              <a:gd name="connsiteX7-55" fmla="*/ 7421928 w 7428646"/>
              <a:gd name="connsiteY7-56" fmla="*/ 1158870 h 1287717"/>
              <a:gd name="connsiteX8-57" fmla="*/ 7413993 w 7428646"/>
              <a:gd name="connsiteY8-58" fmla="*/ 1287717 h 1287717"/>
              <a:gd name="connsiteX9-59" fmla="*/ 1233102 w 7428646"/>
              <a:gd name="connsiteY9-60" fmla="*/ 1280160 h 12877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428646" h="1287717">
                <a:moveTo>
                  <a:pt x="1233102" y="1280160"/>
                </a:moveTo>
                <a:cubicBezTo>
                  <a:pt x="1214814" y="1280160"/>
                  <a:pt x="1205670" y="1280160"/>
                  <a:pt x="1196526" y="1261872"/>
                </a:cubicBezTo>
                <a:cubicBezTo>
                  <a:pt x="1187382" y="1261872"/>
                  <a:pt x="1187382" y="1261872"/>
                  <a:pt x="1178238" y="1252728"/>
                </a:cubicBezTo>
                <a:lnTo>
                  <a:pt x="16950" y="82296"/>
                </a:lnTo>
                <a:cubicBezTo>
                  <a:pt x="-19626" y="54864"/>
                  <a:pt x="7806" y="0"/>
                  <a:pt x="53526" y="0"/>
                </a:cubicBezTo>
                <a:lnTo>
                  <a:pt x="7398879" y="0"/>
                </a:lnTo>
                <a:cubicBezTo>
                  <a:pt x="7426311" y="0"/>
                  <a:pt x="7421928" y="40959"/>
                  <a:pt x="7421928" y="77535"/>
                </a:cubicBezTo>
                <a:lnTo>
                  <a:pt x="7421928" y="1158870"/>
                </a:lnTo>
                <a:cubicBezTo>
                  <a:pt x="7421928" y="1186302"/>
                  <a:pt x="7441425" y="1287717"/>
                  <a:pt x="7413993" y="1287717"/>
                </a:cubicBezTo>
                <a:lnTo>
                  <a:pt x="1233102" y="1280160"/>
                </a:lnTo>
              </a:path>
            </a:pathLst>
          </a:custGeom>
          <a:noFill/>
          <a:ln w="12700">
            <a:gradFill>
              <a:gsLst>
                <a:gs pos="100000">
                  <a:schemeClr val="accent1">
                    <a:lumMod val="20000"/>
                    <a:lumOff val="80000"/>
                    <a:alpha val="0"/>
                  </a:schemeClr>
                </a:gs>
                <a:gs pos="2000">
                  <a:schemeClr val="accent1">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96000" tIns="0" rIns="0" bIns="0" numCol="1" spcCol="0" rtlCol="0" fromWordArt="0" anchor="ctr" anchorCtr="0" forceAA="0" compatLnSpc="1">
            <a:noAutofit/>
          </a:bodyPr>
          <a:p>
            <a:pPr>
              <a:lnSpc>
                <a:spcPct val="150000"/>
              </a:lnSpc>
              <a:spcBef>
                <a:spcPct val="0"/>
              </a:spcBef>
              <a:spcAft>
                <a:spcPct val="0"/>
              </a:spcAft>
            </a:pPr>
            <a:r>
              <a:rPr lang="zh-CN" altLang="en-US" sz="1600" dirty="0">
                <a:solidFill>
                  <a:schemeClr val="tx1">
                    <a:lumMod val="85000"/>
                    <a:lumOff val="15000"/>
                  </a:schemeClr>
                </a:solidFill>
                <a:latin typeface="+mn-ea"/>
                <a:cs typeface="+mn-ea"/>
                <a:sym typeface="+mn-ea"/>
              </a:rPr>
              <a:t>中线持股需要克服</a:t>
            </a:r>
            <a:r>
              <a:rPr lang="en-US" altLang="zh-CN" sz="1600" dirty="0">
                <a:solidFill>
                  <a:schemeClr val="tx1">
                    <a:lumMod val="85000"/>
                    <a:lumOff val="15000"/>
                  </a:schemeClr>
                </a:solidFill>
                <a:latin typeface="+mn-ea"/>
                <a:cs typeface="+mn-ea"/>
                <a:sym typeface="+mn-ea"/>
              </a:rPr>
              <a:t>"</a:t>
            </a:r>
            <a:r>
              <a:rPr lang="zh-CN" altLang="en-US" sz="1600" dirty="0">
                <a:solidFill>
                  <a:schemeClr val="tx1">
                    <a:lumMod val="85000"/>
                    <a:lumOff val="15000"/>
                  </a:schemeClr>
                </a:solidFill>
                <a:latin typeface="+mn-ea"/>
                <a:cs typeface="+mn-ea"/>
                <a:sym typeface="+mn-ea"/>
              </a:rPr>
              <a:t>赚点就卖</a:t>
            </a:r>
            <a:r>
              <a:rPr lang="en-US" altLang="zh-CN" sz="1600" dirty="0">
                <a:solidFill>
                  <a:schemeClr val="tx1">
                    <a:lumMod val="85000"/>
                    <a:lumOff val="15000"/>
                  </a:schemeClr>
                </a:solidFill>
                <a:latin typeface="+mn-ea"/>
                <a:cs typeface="+mn-ea"/>
                <a:sym typeface="+mn-ea"/>
              </a:rPr>
              <a:t>"</a:t>
            </a:r>
            <a:r>
              <a:rPr lang="zh-CN" altLang="en-US" sz="1600" dirty="0">
                <a:solidFill>
                  <a:schemeClr val="tx1">
                    <a:lumMod val="85000"/>
                    <a:lumOff val="15000"/>
                  </a:schemeClr>
                </a:solidFill>
                <a:latin typeface="+mn-ea"/>
                <a:cs typeface="+mn-ea"/>
                <a:sym typeface="+mn-ea"/>
              </a:rPr>
              <a:t>的心态，理解</a:t>
            </a:r>
            <a:r>
              <a:rPr lang="en-US" altLang="zh-CN" sz="1600" dirty="0">
                <a:solidFill>
                  <a:schemeClr val="tx1">
                    <a:lumMod val="85000"/>
                    <a:lumOff val="15000"/>
                  </a:schemeClr>
                </a:solidFill>
                <a:latin typeface="+mn-ea"/>
                <a:cs typeface="+mn-ea"/>
                <a:sym typeface="+mn-ea"/>
              </a:rPr>
              <a:t>"</a:t>
            </a:r>
            <a:r>
              <a:rPr lang="zh-CN" altLang="en-US" sz="1600" dirty="0">
                <a:solidFill>
                  <a:schemeClr val="tx1">
                    <a:lumMod val="85000"/>
                    <a:lumOff val="15000"/>
                  </a:schemeClr>
                </a:solidFill>
                <a:latin typeface="+mn-ea"/>
                <a:cs typeface="+mn-ea"/>
                <a:sym typeface="+mn-ea"/>
              </a:rPr>
              <a:t>生活需要压力，持股需要不如意</a:t>
            </a:r>
            <a:r>
              <a:rPr lang="en-US" altLang="zh-CN" sz="1600" dirty="0">
                <a:solidFill>
                  <a:schemeClr val="tx1">
                    <a:lumMod val="85000"/>
                    <a:lumOff val="15000"/>
                  </a:schemeClr>
                </a:solidFill>
                <a:latin typeface="+mn-ea"/>
                <a:cs typeface="+mn-ea"/>
                <a:sym typeface="+mn-ea"/>
              </a:rPr>
              <a:t>"</a:t>
            </a:r>
            <a:r>
              <a:rPr lang="zh-CN" altLang="en-US" sz="1600" dirty="0">
                <a:solidFill>
                  <a:schemeClr val="tx1">
                    <a:lumMod val="85000"/>
                    <a:lumOff val="15000"/>
                  </a:schemeClr>
                </a:solidFill>
                <a:latin typeface="+mn-ea"/>
                <a:cs typeface="+mn-ea"/>
                <a:sym typeface="+mn-ea"/>
              </a:rPr>
              <a:t>的道理</a:t>
            </a:r>
            <a:r>
              <a:rPr lang="en-US" altLang="zh-CN" sz="1600" dirty="0">
                <a:solidFill>
                  <a:schemeClr val="tx1">
                    <a:lumMod val="85000"/>
                    <a:lumOff val="15000"/>
                  </a:schemeClr>
                </a:solidFill>
                <a:latin typeface="+mn-ea"/>
                <a:cs typeface="+mn-ea"/>
                <a:sym typeface="+mn-ea"/>
              </a:rPr>
              <a:t>‌</a:t>
            </a:r>
            <a:r>
              <a:rPr lang="zh-CN" altLang="en-US" sz="1600" dirty="0">
                <a:solidFill>
                  <a:schemeClr val="tx1">
                    <a:lumMod val="85000"/>
                    <a:lumOff val="15000"/>
                  </a:schemeClr>
                </a:solidFill>
                <a:latin typeface="+mn-ea"/>
                <a:cs typeface="+mn-ea"/>
                <a:sym typeface="+mn-ea"/>
              </a:rPr>
              <a:t>，想要有赚大钱的心，更要有赚大钱的信念</a:t>
            </a:r>
            <a:r>
              <a:rPr lang="en-US" altLang="zh-CN" sz="1600" dirty="0">
                <a:solidFill>
                  <a:schemeClr val="tx1">
                    <a:lumMod val="85000"/>
                    <a:lumOff val="15000"/>
                  </a:schemeClr>
                </a:solidFill>
                <a:latin typeface="+mn-ea"/>
                <a:cs typeface="+mn-ea"/>
                <a:sym typeface="+mn-ea"/>
              </a:rPr>
              <a:t>.</a:t>
            </a:r>
            <a:r>
              <a:rPr lang="zh-CN" altLang="en-US" sz="1600" dirty="0">
                <a:solidFill>
                  <a:schemeClr val="tx1">
                    <a:lumMod val="85000"/>
                    <a:lumOff val="15000"/>
                  </a:schemeClr>
                </a:solidFill>
                <a:latin typeface="+mn-ea"/>
                <a:cs typeface="+mn-ea"/>
                <a:sym typeface="+mn-ea"/>
              </a:rPr>
              <a:t>在如今的资本市场中，</a:t>
            </a:r>
            <a:r>
              <a:rPr lang="zh-CN" altLang="en-US" sz="1600" b="1" dirty="0">
                <a:solidFill>
                  <a:srgbClr val="FF0000"/>
                </a:solidFill>
                <a:latin typeface="+mn-ea"/>
                <a:cs typeface="+mn-ea"/>
                <a:sym typeface="+mn-ea"/>
              </a:rPr>
              <a:t>普通投资者没有能力在短线交易中与武装到牙齿的量化机构较量，但普通投资者却有着最奢侈的本钱</a:t>
            </a:r>
            <a:r>
              <a:rPr lang="en-US" altLang="zh-CN" sz="1600" b="1" dirty="0">
                <a:solidFill>
                  <a:srgbClr val="FF0000"/>
                </a:solidFill>
                <a:latin typeface="+mn-ea"/>
                <a:cs typeface="+mn-ea"/>
                <a:sym typeface="+mn-ea"/>
              </a:rPr>
              <a:t>——</a:t>
            </a:r>
            <a:r>
              <a:rPr lang="zh-CN" altLang="en-US" sz="1600" b="1" dirty="0">
                <a:solidFill>
                  <a:srgbClr val="FF0000"/>
                </a:solidFill>
                <a:latin typeface="+mn-ea"/>
                <a:cs typeface="+mn-ea"/>
                <a:sym typeface="+mn-ea"/>
              </a:rPr>
              <a:t>时间，等得起是普通投资者最大的资本</a:t>
            </a:r>
            <a:r>
              <a:rPr lang="zh-CN" altLang="en-US" sz="1600" dirty="0">
                <a:solidFill>
                  <a:schemeClr val="tx1">
                    <a:lumMod val="85000"/>
                    <a:lumOff val="15000"/>
                  </a:schemeClr>
                </a:solidFill>
                <a:latin typeface="+mn-ea"/>
                <a:cs typeface="+mn-ea"/>
                <a:sym typeface="+mn-ea"/>
              </a:rPr>
              <a:t>。</a:t>
            </a:r>
            <a:endParaRPr lang="zh-CN" altLang="en-US" sz="1600" dirty="0">
              <a:solidFill>
                <a:schemeClr val="tx1">
                  <a:lumMod val="85000"/>
                  <a:lumOff val="15000"/>
                </a:schemeClr>
              </a:solidFill>
              <a:latin typeface="+mn-ea"/>
              <a:cs typeface="+mn-ea"/>
              <a:sym typeface="+mn-ea"/>
            </a:endParaRPr>
          </a:p>
        </p:txBody>
      </p:sp>
      <p:sp>
        <p:nvSpPr>
          <p:cNvPr id="7" name="对象2"/>
          <p:cNvSpPr/>
          <p:nvPr>
            <p:custDataLst>
              <p:tags r:id="rId2"/>
            </p:custDataLst>
          </p:nvPr>
        </p:nvSpPr>
        <p:spPr>
          <a:xfrm>
            <a:off x="3977005" y="3517265"/>
            <a:ext cx="7451090" cy="2160270"/>
          </a:xfrm>
          <a:custGeom>
            <a:avLst/>
            <a:gdLst>
              <a:gd name="connsiteX0" fmla="*/ 1233102 w 7588182"/>
              <a:gd name="connsiteY0" fmla="*/ 0 h 1280160"/>
              <a:gd name="connsiteX1" fmla="*/ 1196526 w 7588182"/>
              <a:gd name="connsiteY1" fmla="*/ 18288 h 1280160"/>
              <a:gd name="connsiteX2" fmla="*/ 1178238 w 7588182"/>
              <a:gd name="connsiteY2" fmla="*/ 27432 h 1280160"/>
              <a:gd name="connsiteX3" fmla="*/ 16950 w 7588182"/>
              <a:gd name="connsiteY3" fmla="*/ 1197864 h 1280160"/>
              <a:gd name="connsiteX4" fmla="*/ 53526 w 7588182"/>
              <a:gd name="connsiteY4" fmla="*/ 1280160 h 1280160"/>
              <a:gd name="connsiteX5" fmla="*/ 7542462 w 7588182"/>
              <a:gd name="connsiteY5" fmla="*/ 1280160 h 1280160"/>
              <a:gd name="connsiteX6" fmla="*/ 7588182 w 7588182"/>
              <a:gd name="connsiteY6" fmla="*/ 1234440 h 1280160"/>
              <a:gd name="connsiteX7" fmla="*/ 7588182 w 7588182"/>
              <a:gd name="connsiteY7" fmla="*/ 54864 h 1280160"/>
              <a:gd name="connsiteX8" fmla="*/ 7300637 w 7588182"/>
              <a:gd name="connsiteY8" fmla="*/ 0 h 1280160"/>
              <a:gd name="connsiteX9" fmla="*/ 1233102 w 7588182"/>
              <a:gd name="connsiteY9" fmla="*/ 0 h 1280160"/>
              <a:gd name="connsiteX0-1" fmla="*/ 1233102 w 7588182"/>
              <a:gd name="connsiteY0-2" fmla="*/ 0 h 1280160"/>
              <a:gd name="connsiteX1-3" fmla="*/ 1196526 w 7588182"/>
              <a:gd name="connsiteY1-4" fmla="*/ 18288 h 1280160"/>
              <a:gd name="connsiteX2-5" fmla="*/ 1178238 w 7588182"/>
              <a:gd name="connsiteY2-6" fmla="*/ 27432 h 1280160"/>
              <a:gd name="connsiteX3-7" fmla="*/ 16950 w 7588182"/>
              <a:gd name="connsiteY3-8" fmla="*/ 1197864 h 1280160"/>
              <a:gd name="connsiteX4-9" fmla="*/ 53526 w 7588182"/>
              <a:gd name="connsiteY4-10" fmla="*/ 1280160 h 1280160"/>
              <a:gd name="connsiteX5-11" fmla="*/ 7542462 w 7588182"/>
              <a:gd name="connsiteY5-12" fmla="*/ 1280160 h 1280160"/>
              <a:gd name="connsiteX6-13" fmla="*/ 7588182 w 7588182"/>
              <a:gd name="connsiteY6-14" fmla="*/ 1234440 h 1280160"/>
              <a:gd name="connsiteX7-15" fmla="*/ 7421928 w 7588182"/>
              <a:gd name="connsiteY7-16" fmla="*/ 77535 h 1280160"/>
              <a:gd name="connsiteX8-17" fmla="*/ 7300637 w 7588182"/>
              <a:gd name="connsiteY8-18" fmla="*/ 0 h 1280160"/>
              <a:gd name="connsiteX9-19" fmla="*/ 1233102 w 7588182"/>
              <a:gd name="connsiteY9-20" fmla="*/ 0 h 1280160"/>
              <a:gd name="connsiteX0-21" fmla="*/ 1233102 w 7546015"/>
              <a:gd name="connsiteY0-22" fmla="*/ 0 h 1280160"/>
              <a:gd name="connsiteX1-23" fmla="*/ 1196526 w 7546015"/>
              <a:gd name="connsiteY1-24" fmla="*/ 18288 h 1280160"/>
              <a:gd name="connsiteX2-25" fmla="*/ 1178238 w 7546015"/>
              <a:gd name="connsiteY2-26" fmla="*/ 27432 h 1280160"/>
              <a:gd name="connsiteX3-27" fmla="*/ 16950 w 7546015"/>
              <a:gd name="connsiteY3-28" fmla="*/ 1197864 h 1280160"/>
              <a:gd name="connsiteX4-29" fmla="*/ 53526 w 7546015"/>
              <a:gd name="connsiteY4-30" fmla="*/ 1280160 h 1280160"/>
              <a:gd name="connsiteX5-31" fmla="*/ 7542462 w 7546015"/>
              <a:gd name="connsiteY5-32" fmla="*/ 1280160 h 1280160"/>
              <a:gd name="connsiteX6-33" fmla="*/ 7429485 w 7546015"/>
              <a:gd name="connsiteY6-34" fmla="*/ 1241997 h 1280160"/>
              <a:gd name="connsiteX7-35" fmla="*/ 7421928 w 7546015"/>
              <a:gd name="connsiteY7-36" fmla="*/ 77535 h 1280160"/>
              <a:gd name="connsiteX8-37" fmla="*/ 7300637 w 7546015"/>
              <a:gd name="connsiteY8-38" fmla="*/ 0 h 1280160"/>
              <a:gd name="connsiteX9-39" fmla="*/ 1233102 w 7546015"/>
              <a:gd name="connsiteY9-40" fmla="*/ 0 h 1280160"/>
              <a:gd name="connsiteX0-41" fmla="*/ 1233102 w 7429485"/>
              <a:gd name="connsiteY0-42" fmla="*/ 0 h 1280160"/>
              <a:gd name="connsiteX1-43" fmla="*/ 1196526 w 7429485"/>
              <a:gd name="connsiteY1-44" fmla="*/ 18288 h 1280160"/>
              <a:gd name="connsiteX2-45" fmla="*/ 1178238 w 7429485"/>
              <a:gd name="connsiteY2-46" fmla="*/ 27432 h 1280160"/>
              <a:gd name="connsiteX3-47" fmla="*/ 16950 w 7429485"/>
              <a:gd name="connsiteY3-48" fmla="*/ 1197864 h 1280160"/>
              <a:gd name="connsiteX4-49" fmla="*/ 53526 w 7429485"/>
              <a:gd name="connsiteY4-50" fmla="*/ 1280160 h 1280160"/>
              <a:gd name="connsiteX5-51" fmla="*/ 7383765 w 7429485"/>
              <a:gd name="connsiteY5-52" fmla="*/ 1280160 h 1280160"/>
              <a:gd name="connsiteX6-53" fmla="*/ 7429485 w 7429485"/>
              <a:gd name="connsiteY6-54" fmla="*/ 1241997 h 1280160"/>
              <a:gd name="connsiteX7-55" fmla="*/ 7421928 w 7429485"/>
              <a:gd name="connsiteY7-56" fmla="*/ 77535 h 1280160"/>
              <a:gd name="connsiteX8-57" fmla="*/ 7300637 w 7429485"/>
              <a:gd name="connsiteY8-58" fmla="*/ 0 h 1280160"/>
              <a:gd name="connsiteX9-59" fmla="*/ 1233102 w 7429485"/>
              <a:gd name="connsiteY9-60" fmla="*/ 0 h 128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429485" h="1280160">
                <a:moveTo>
                  <a:pt x="1233102" y="0"/>
                </a:moveTo>
                <a:cubicBezTo>
                  <a:pt x="1214814" y="0"/>
                  <a:pt x="1205670" y="9144"/>
                  <a:pt x="1196526" y="18288"/>
                </a:cubicBezTo>
                <a:cubicBezTo>
                  <a:pt x="1187382" y="18288"/>
                  <a:pt x="1187382" y="27432"/>
                  <a:pt x="1178238" y="27432"/>
                </a:cubicBezTo>
                <a:lnTo>
                  <a:pt x="16950" y="1197864"/>
                </a:lnTo>
                <a:cubicBezTo>
                  <a:pt x="-19626" y="1225296"/>
                  <a:pt x="7806" y="1280160"/>
                  <a:pt x="53526" y="1280160"/>
                </a:cubicBezTo>
                <a:lnTo>
                  <a:pt x="7383765" y="1280160"/>
                </a:lnTo>
                <a:cubicBezTo>
                  <a:pt x="7411197" y="1280160"/>
                  <a:pt x="7429485" y="1269429"/>
                  <a:pt x="7429485" y="1241997"/>
                </a:cubicBezTo>
                <a:lnTo>
                  <a:pt x="7421928" y="77535"/>
                </a:lnTo>
                <a:cubicBezTo>
                  <a:pt x="7421928" y="40959"/>
                  <a:pt x="7328069" y="0"/>
                  <a:pt x="7300637" y="0"/>
                </a:cubicBezTo>
                <a:lnTo>
                  <a:pt x="1233102" y="0"/>
                </a:lnTo>
              </a:path>
            </a:pathLst>
          </a:custGeom>
          <a:noFill/>
          <a:ln w="12700">
            <a:gradFill>
              <a:gsLst>
                <a:gs pos="100000">
                  <a:schemeClr val="accent2">
                    <a:lumMod val="20000"/>
                    <a:lumOff val="80000"/>
                    <a:alpha val="0"/>
                  </a:schemeClr>
                </a:gs>
                <a:gs pos="2000">
                  <a:schemeClr val="accent2">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96000" tIns="0" rIns="0" bIns="0" numCol="1" spcCol="0" rtlCol="0" fromWordArt="0" anchor="ctr" anchorCtr="0" forceAA="0" compatLnSpc="1">
            <a:noAutofit/>
          </a:bodyPr>
          <a:p>
            <a:pPr>
              <a:lnSpc>
                <a:spcPct val="150000"/>
              </a:lnSpc>
              <a:spcBef>
                <a:spcPct val="0"/>
              </a:spcBef>
              <a:spcAft>
                <a:spcPct val="0"/>
              </a:spcAft>
            </a:pPr>
            <a:r>
              <a:rPr lang="zh-CN" altLang="en-US" sz="1600">
                <a:solidFill>
                  <a:schemeClr val="tx1">
                    <a:lumMod val="85000"/>
                    <a:lumOff val="15000"/>
                  </a:schemeClr>
                </a:solidFill>
                <a:latin typeface="+mn-ea"/>
                <a:cs typeface="+mn-ea"/>
                <a:sym typeface="+mn-ea"/>
              </a:rPr>
              <a:t>中线持股研究好业绩，</a:t>
            </a:r>
            <a:r>
              <a:rPr lang="en-US" altLang="zh-CN" sz="1600">
                <a:solidFill>
                  <a:schemeClr val="tx1">
                    <a:lumMod val="85000"/>
                    <a:lumOff val="15000"/>
                  </a:schemeClr>
                </a:solidFill>
                <a:latin typeface="+mn-ea"/>
                <a:cs typeface="+mn-ea"/>
                <a:sym typeface="+mn-ea"/>
              </a:rPr>
              <a:t>‌</a:t>
            </a:r>
            <a:r>
              <a:rPr lang="zh-CN" altLang="en-US" sz="1600">
                <a:solidFill>
                  <a:schemeClr val="tx1">
                    <a:lumMod val="85000"/>
                    <a:lumOff val="15000"/>
                  </a:schemeClr>
                </a:solidFill>
                <a:latin typeface="+mn-ea"/>
                <a:cs typeface="+mn-ea"/>
                <a:sym typeface="+mn-ea"/>
              </a:rPr>
              <a:t>财务指标，仓位管理</a:t>
            </a:r>
            <a:r>
              <a:rPr lang="en-US" altLang="zh-CN" sz="1600">
                <a:solidFill>
                  <a:schemeClr val="tx1">
                    <a:lumMod val="85000"/>
                    <a:lumOff val="15000"/>
                  </a:schemeClr>
                </a:solidFill>
                <a:latin typeface="+mn-ea"/>
                <a:cs typeface="+mn-ea"/>
                <a:sym typeface="+mn-ea"/>
              </a:rPr>
              <a:t>‌</a:t>
            </a:r>
            <a:r>
              <a:rPr lang="zh-CN" altLang="en-US" sz="1600">
                <a:solidFill>
                  <a:schemeClr val="tx1">
                    <a:lumMod val="85000"/>
                    <a:lumOff val="15000"/>
                  </a:schemeClr>
                </a:solidFill>
                <a:latin typeface="+mn-ea"/>
                <a:cs typeface="+mn-ea"/>
                <a:sym typeface="+mn-ea"/>
              </a:rPr>
              <a:t>：避免单一股票仓位过重，建议单只股票不超过总仓位的</a:t>
            </a:r>
            <a:r>
              <a:rPr lang="en-US" altLang="zh-CN" sz="1600">
                <a:solidFill>
                  <a:schemeClr val="tx1">
                    <a:lumMod val="85000"/>
                    <a:lumOff val="15000"/>
                  </a:schemeClr>
                </a:solidFill>
                <a:latin typeface="+mn-ea"/>
                <a:cs typeface="+mn-ea"/>
                <a:sym typeface="+mn-ea"/>
              </a:rPr>
              <a:t>30%‌</a:t>
            </a:r>
            <a:r>
              <a:rPr lang="zh-CN" altLang="en-US" sz="1600">
                <a:solidFill>
                  <a:schemeClr val="tx1">
                    <a:lumMod val="85000"/>
                    <a:lumOff val="15000"/>
                  </a:schemeClr>
                </a:solidFill>
                <a:latin typeface="+mn-ea"/>
                <a:cs typeface="+mn-ea"/>
                <a:sym typeface="+mn-ea"/>
              </a:rPr>
              <a:t>，多了大趋势，周线以及月线</a:t>
            </a:r>
            <a:r>
              <a:rPr lang="zh-CN" altLang="en-US" sz="1600">
                <a:solidFill>
                  <a:schemeClr val="tx1">
                    <a:lumMod val="85000"/>
                    <a:lumOff val="15000"/>
                  </a:schemeClr>
                </a:solidFill>
                <a:latin typeface="+mn-ea"/>
                <a:cs typeface="+mn-ea"/>
                <a:sym typeface="+mn-ea"/>
              </a:rPr>
              <a:t>趋势</a:t>
            </a:r>
            <a:endParaRPr lang="zh-CN" altLang="en-US" sz="1600">
              <a:solidFill>
                <a:schemeClr val="tx1">
                  <a:lumMod val="85000"/>
                  <a:lumOff val="15000"/>
                </a:schemeClr>
              </a:solidFill>
              <a:latin typeface="+mn-ea"/>
              <a:cs typeface="+mn-ea"/>
              <a:sym typeface="+mn-ea"/>
            </a:endParaRPr>
          </a:p>
          <a:p>
            <a:pPr>
              <a:lnSpc>
                <a:spcPct val="150000"/>
              </a:lnSpc>
              <a:spcBef>
                <a:spcPct val="0"/>
              </a:spcBef>
              <a:spcAft>
                <a:spcPct val="0"/>
              </a:spcAft>
            </a:pPr>
            <a:r>
              <a:rPr lang="zh-CN" altLang="en-US" sz="1600">
                <a:solidFill>
                  <a:schemeClr val="tx1">
                    <a:lumMod val="85000"/>
                    <a:lumOff val="15000"/>
                  </a:schemeClr>
                </a:solidFill>
                <a:latin typeface="+mn-ea"/>
                <a:cs typeface="+mn-ea"/>
                <a:sym typeface="+mn-ea"/>
              </a:rPr>
              <a:t>短期评价会导致短线交易，</a:t>
            </a:r>
            <a:r>
              <a:rPr lang="zh-CN" altLang="en-US" sz="1600" b="1">
                <a:solidFill>
                  <a:schemeClr val="accent4">
                    <a:lumMod val="75000"/>
                  </a:schemeClr>
                </a:solidFill>
                <a:latin typeface="+mn-ea"/>
                <a:cs typeface="+mn-ea"/>
                <a:sym typeface="+mn-ea"/>
              </a:rPr>
              <a:t>大大增加了投资者的交易成本和失手的概率。如果你这次卖得正确，那么还需要下次买得正确，一次交易的不慎将吞噬若干次积累的利润</a:t>
            </a:r>
            <a:endParaRPr lang="zh-CN" altLang="en-US" sz="1600" b="1">
              <a:solidFill>
                <a:schemeClr val="accent4">
                  <a:lumMod val="75000"/>
                </a:schemeClr>
              </a:solidFill>
              <a:latin typeface="+mn-ea"/>
              <a:cs typeface="+mn-ea"/>
              <a:sym typeface="+mn-ea"/>
            </a:endParaRPr>
          </a:p>
        </p:txBody>
      </p:sp>
      <p:sp>
        <p:nvSpPr>
          <p:cNvPr id="15" name="对象3"/>
          <p:cNvSpPr/>
          <p:nvPr>
            <p:custDataLst>
              <p:tags r:id="rId3"/>
            </p:custDataLst>
          </p:nvPr>
        </p:nvSpPr>
        <p:spPr>
          <a:xfrm>
            <a:off x="3962534" y="1102361"/>
            <a:ext cx="734635" cy="734635"/>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p>
            <a:pPr algn="ctr">
              <a:spcBef>
                <a:spcPct val="0"/>
              </a:spcBef>
              <a:spcAft>
                <a:spcPct val="0"/>
              </a:spcAft>
            </a:pPr>
            <a:r>
              <a:rPr lang="en-US" altLang="zh-CN" sz="2400" b="1">
                <a:solidFill>
                  <a:srgbClr val="FFFFFF"/>
                </a:solidFill>
                <a:latin typeface="+mn-ea"/>
                <a:cs typeface="+mn-ea"/>
                <a:sym typeface="+mn-ea"/>
              </a:rPr>
              <a:t>01</a:t>
            </a:r>
            <a:endParaRPr lang="en-US" altLang="zh-CN" sz="2400" b="1">
              <a:solidFill>
                <a:srgbClr val="FFFFFF"/>
              </a:solidFill>
              <a:latin typeface="+mn-ea"/>
              <a:cs typeface="+mn-ea"/>
              <a:sym typeface="+mn-ea"/>
            </a:endParaRPr>
          </a:p>
        </p:txBody>
      </p:sp>
      <p:sp>
        <p:nvSpPr>
          <p:cNvPr id="2" name="对象4"/>
          <p:cNvSpPr/>
          <p:nvPr>
            <p:custDataLst>
              <p:tags r:id="rId4"/>
            </p:custDataLst>
          </p:nvPr>
        </p:nvSpPr>
        <p:spPr>
          <a:xfrm>
            <a:off x="3962534" y="4422246"/>
            <a:ext cx="734635" cy="734635"/>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2"/>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p>
            <a:pPr algn="ctr">
              <a:spcBef>
                <a:spcPct val="0"/>
              </a:spcBef>
              <a:spcAft>
                <a:spcPct val="0"/>
              </a:spcAft>
            </a:pPr>
            <a:r>
              <a:rPr lang="en-US" altLang="zh-CN" sz="2400" b="1">
                <a:solidFill>
                  <a:srgbClr val="FFFFFF"/>
                </a:solidFill>
                <a:latin typeface="+mn-ea"/>
                <a:cs typeface="+mn-ea"/>
                <a:sym typeface="+mn-ea"/>
              </a:rPr>
              <a:t>02</a:t>
            </a:r>
            <a:endParaRPr lang="en-US" altLang="zh-CN" sz="2400" b="1">
              <a:solidFill>
                <a:srgbClr val="FFFFFF"/>
              </a:solidFill>
              <a:latin typeface="+mn-ea"/>
              <a:cs typeface="+mn-ea"/>
              <a:sym typeface="+mn-ea"/>
            </a:endParaRPr>
          </a:p>
        </p:txBody>
      </p:sp>
      <p:sp>
        <p:nvSpPr>
          <p:cNvPr id="11" name="对象6"/>
          <p:cNvSpPr/>
          <p:nvPr>
            <p:custDataLst>
              <p:tags r:id="rId5"/>
            </p:custDataLst>
          </p:nvPr>
        </p:nvSpPr>
        <p:spPr>
          <a:xfrm>
            <a:off x="585893" y="1150189"/>
            <a:ext cx="4103437" cy="4066038"/>
          </a:xfrm>
          <a:custGeom>
            <a:avLst/>
            <a:gdLst/>
            <a:ahLst/>
            <a:cxnLst/>
            <a:rect l="l" t="t" r="r" b="b"/>
            <a:pathLst>
              <a:path w="4059936" h="4059936">
                <a:moveTo>
                  <a:pt x="137160" y="2359152"/>
                </a:moveTo>
                <a:cubicBezTo>
                  <a:pt x="-45720" y="2176272"/>
                  <a:pt x="-45720" y="1883664"/>
                  <a:pt x="137160" y="1700784"/>
                </a:cubicBezTo>
                <a:lnTo>
                  <a:pt x="1700784" y="137160"/>
                </a:lnTo>
                <a:cubicBezTo>
                  <a:pt x="1883664" y="-45720"/>
                  <a:pt x="2176272" y="-45720"/>
                  <a:pt x="2359152" y="137160"/>
                </a:cubicBezTo>
                <a:lnTo>
                  <a:pt x="3931920" y="1700784"/>
                </a:lnTo>
                <a:cubicBezTo>
                  <a:pt x="4105656" y="1883664"/>
                  <a:pt x="4105656" y="2176272"/>
                  <a:pt x="3931920" y="2359152"/>
                </a:cubicBezTo>
                <a:lnTo>
                  <a:pt x="2359152" y="3931920"/>
                </a:lnTo>
                <a:cubicBezTo>
                  <a:pt x="2176272" y="4105656"/>
                  <a:pt x="1883664" y="4105656"/>
                  <a:pt x="1700784" y="3931920"/>
                </a:cubicBezTo>
                <a:lnTo>
                  <a:pt x="137160" y="2359152"/>
                </a:lnTo>
              </a:path>
            </a:pathLst>
          </a:custGeom>
          <a:solidFill>
            <a:schemeClr val="accent1">
              <a:lumMod val="30000"/>
              <a:lumOff val="70000"/>
              <a:alpha val="15000"/>
            </a:schemeClr>
          </a:solidFill>
        </p:spPr>
        <p:txBody>
          <a:bodyPr lIns="0" tIns="0" rIns="0" bIns="0">
            <a:noAutofit/>
          </a:bodyPr>
          <a:p>
            <a:endParaRPr lang="zh-CN" altLang="en-US" dirty="0">
              <a:solidFill>
                <a:schemeClr val="tx1"/>
              </a:solidFill>
              <a:latin typeface="+mn-ea"/>
            </a:endParaRPr>
          </a:p>
        </p:txBody>
      </p:sp>
      <p:sp>
        <p:nvSpPr>
          <p:cNvPr id="12" name="对象12"/>
          <p:cNvSpPr>
            <a:spLocks noChangeAspect="1"/>
          </p:cNvSpPr>
          <p:nvPr>
            <p:custDataLst>
              <p:tags r:id="rId6"/>
            </p:custDataLst>
          </p:nvPr>
        </p:nvSpPr>
        <p:spPr>
          <a:xfrm>
            <a:off x="1036750" y="1609973"/>
            <a:ext cx="3201984" cy="3145958"/>
          </a:xfrm>
          <a:custGeom>
            <a:avLst/>
            <a:gdLst/>
            <a:ahLst/>
            <a:cxnLst/>
            <a:rect l="l" t="t" r="r" b="b"/>
            <a:pathLst>
              <a:path w="2340864" h="2340864">
                <a:moveTo>
                  <a:pt x="987552" y="73152"/>
                </a:moveTo>
                <a:lnTo>
                  <a:pt x="73152" y="987552"/>
                </a:lnTo>
                <a:cubicBezTo>
                  <a:pt x="-27432" y="1088136"/>
                  <a:pt x="-27432" y="1252728"/>
                  <a:pt x="73152" y="1353312"/>
                </a:cubicBezTo>
                <a:lnTo>
                  <a:pt x="987552" y="2267712"/>
                </a:lnTo>
                <a:cubicBezTo>
                  <a:pt x="1088136" y="2368296"/>
                  <a:pt x="1252728" y="2368296"/>
                  <a:pt x="1353312" y="2267712"/>
                </a:cubicBezTo>
                <a:lnTo>
                  <a:pt x="2267712" y="1353312"/>
                </a:lnTo>
                <a:cubicBezTo>
                  <a:pt x="2368296" y="1252728"/>
                  <a:pt x="2368296" y="1088136"/>
                  <a:pt x="2267712" y="987552"/>
                </a:cubicBezTo>
                <a:lnTo>
                  <a:pt x="1353312" y="73152"/>
                </a:lnTo>
                <a:cubicBezTo>
                  <a:pt x="1252728" y="-27432"/>
                  <a:pt x="1088136" y="-27432"/>
                  <a:pt x="987552" y="73152"/>
                </a:cubicBezTo>
              </a:path>
            </a:pathLst>
          </a:custGeom>
          <a:noFill/>
          <a:ln w="53975">
            <a:solidFill>
              <a:schemeClr val="accent1"/>
            </a:solidFill>
          </a:ln>
        </p:spPr>
        <p:txBody>
          <a:bodyPr wrap="square" lIns="360000" tIns="0" rIns="360000" bIns="0" anchor="ctr" anchorCtr="0">
            <a:noAutofit/>
          </a:bodyPr>
          <a:p>
            <a:pPr algn="ctr">
              <a:spcBef>
                <a:spcPct val="0"/>
              </a:spcBef>
              <a:spcAft>
                <a:spcPct val="0"/>
              </a:spcAft>
            </a:pPr>
            <a:r>
              <a:rPr lang="zh-CN" altLang="en-US" sz="2700" b="1">
                <a:solidFill>
                  <a:schemeClr val="accent1"/>
                </a:solidFill>
                <a:latin typeface="+mn-ea"/>
                <a:cs typeface="+mn-ea"/>
                <a:sym typeface="+mn-ea"/>
              </a:rPr>
              <a:t>常见操作</a:t>
            </a:r>
            <a:r>
              <a:rPr lang="zh-CN" altLang="en-US" sz="2700" b="1">
                <a:solidFill>
                  <a:schemeClr val="accent1"/>
                </a:solidFill>
                <a:latin typeface="+mn-ea"/>
                <a:cs typeface="+mn-ea"/>
                <a:sym typeface="+mn-ea"/>
              </a:rPr>
              <a:t>误区</a:t>
            </a:r>
            <a:endParaRPr lang="zh-CN" altLang="en-US" sz="2700" b="1">
              <a:solidFill>
                <a:schemeClr val="accent1"/>
              </a:solidFill>
              <a:latin typeface="+mn-ea"/>
              <a:cs typeface="+mn-ea"/>
              <a:sym typeface="+mn-ea"/>
            </a:endParaRPr>
          </a:p>
        </p:txBody>
      </p:sp>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牛市第二阶段，哑铃配置</a:t>
            </a:r>
            <a:r>
              <a:rPr lang="zh-CN" altLang="en-US" sz="2800" b="1">
                <a:solidFill>
                  <a:schemeClr val="bg1"/>
                </a:solidFill>
              </a:rPr>
              <a:t>方案</a:t>
            </a:r>
            <a:endParaRPr lang="zh-CN" altLang="en-US" sz="2800" b="1">
              <a:solidFill>
                <a:schemeClr val="bg1"/>
              </a:solidFill>
            </a:endParaRPr>
          </a:p>
        </p:txBody>
      </p:sp>
      <p:sp>
        <p:nvSpPr>
          <p:cNvPr id="21" name="圆角矩形 20"/>
          <p:cNvSpPr/>
          <p:nvPr>
            <p:custDataLst>
              <p:tags r:id="rId1"/>
            </p:custDataLst>
          </p:nvPr>
        </p:nvSpPr>
        <p:spPr>
          <a:xfrm>
            <a:off x="824230" y="1760221"/>
            <a:ext cx="3235960" cy="4197350"/>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2" name="圆角矩形 21"/>
          <p:cNvSpPr/>
          <p:nvPr>
            <p:custDataLst>
              <p:tags r:id="rId2"/>
            </p:custDataLst>
          </p:nvPr>
        </p:nvSpPr>
        <p:spPr>
          <a:xfrm>
            <a:off x="4491991" y="1760221"/>
            <a:ext cx="3235960" cy="4197350"/>
          </a:xfrm>
          <a:prstGeom prst="roundRect">
            <a:avLst>
              <a:gd name="adj" fmla="val 2258"/>
            </a:avLst>
          </a:prstGeom>
          <a:noFill/>
          <a:ln w="25400">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5" name="矩形 24"/>
          <p:cNvSpPr/>
          <p:nvPr>
            <p:custDataLst>
              <p:tags r:id="rId3"/>
            </p:custDataLst>
          </p:nvPr>
        </p:nvSpPr>
        <p:spPr>
          <a:xfrm>
            <a:off x="1129030" y="3065145"/>
            <a:ext cx="2796540" cy="2642235"/>
          </a:xfrm>
          <a:prstGeom prst="rect">
            <a:avLst/>
          </a:prstGeom>
        </p:spPr>
        <p:txBody>
          <a:bodyPr wrap="square" lIns="0" tIns="0" rIns="0" bIns="0">
            <a:noAutofit/>
          </a:bodyPr>
          <a:p>
            <a:pPr algn="ctr">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rPr>
              <a:t>上升趋势打开，成交量达到</a:t>
            </a:r>
            <a:r>
              <a:rPr lang="en-US" altLang="zh-CN" sz="1400" dirty="0">
                <a:ln>
                  <a:noFill/>
                  <a:prstDash val="sysDot"/>
                </a:ln>
                <a:solidFill>
                  <a:schemeClr val="tx1">
                    <a:lumMod val="85000"/>
                    <a:lumOff val="15000"/>
                  </a:schemeClr>
                </a:solidFill>
                <a:latin typeface="+mn-ea"/>
                <a:cs typeface="+mn-ea"/>
              </a:rPr>
              <a:t>1.7</a:t>
            </a:r>
            <a:r>
              <a:rPr lang="zh-CN" altLang="en-US" sz="1400" dirty="0">
                <a:ln>
                  <a:noFill/>
                  <a:prstDash val="sysDot"/>
                </a:ln>
                <a:solidFill>
                  <a:schemeClr val="tx1">
                    <a:lumMod val="85000"/>
                    <a:lumOff val="15000"/>
                  </a:schemeClr>
                </a:solidFill>
                <a:latin typeface="+mn-ea"/>
                <a:cs typeface="+mn-ea"/>
              </a:rPr>
              <a:t>万亿，但市场赚钱效应还没有随之形成，周五出现上影线走势，银行股的阴线调整，给市场释放更多资金，那么下周重点看主题的表现，市场中期走的是上升结构，没有太大风险，积极布局底部</a:t>
            </a:r>
            <a:r>
              <a:rPr lang="zh-CN" altLang="en-US" sz="1400" dirty="0">
                <a:ln>
                  <a:noFill/>
                  <a:prstDash val="sysDot"/>
                </a:ln>
                <a:solidFill>
                  <a:schemeClr val="tx1">
                    <a:lumMod val="85000"/>
                    <a:lumOff val="15000"/>
                  </a:schemeClr>
                </a:solidFill>
                <a:latin typeface="+mn-ea"/>
                <a:cs typeface="+mn-ea"/>
              </a:rPr>
              <a:t>品种</a:t>
            </a:r>
            <a:endParaRPr lang="zh-CN" altLang="en-US" sz="1400" dirty="0">
              <a:ln>
                <a:noFill/>
                <a:prstDash val="sysDot"/>
              </a:ln>
              <a:solidFill>
                <a:schemeClr val="tx1">
                  <a:lumMod val="85000"/>
                  <a:lumOff val="15000"/>
                </a:schemeClr>
              </a:solidFill>
              <a:latin typeface="+mn-ea"/>
              <a:cs typeface="+mn-ea"/>
            </a:endParaRPr>
          </a:p>
        </p:txBody>
      </p:sp>
      <p:sp>
        <p:nvSpPr>
          <p:cNvPr id="28" name="矩形 27"/>
          <p:cNvSpPr/>
          <p:nvPr>
            <p:custDataLst>
              <p:tags r:id="rId4"/>
            </p:custDataLst>
          </p:nvPr>
        </p:nvSpPr>
        <p:spPr>
          <a:xfrm>
            <a:off x="1052195" y="2440941"/>
            <a:ext cx="2780030" cy="442595"/>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1"/>
                </a:solidFill>
                <a:latin typeface="+mn-ea"/>
                <a:cs typeface="+mn-ea"/>
              </a:rPr>
              <a:t>技术</a:t>
            </a:r>
            <a:endParaRPr lang="zh-CN" altLang="en-US" sz="2400" b="1" kern="0">
              <a:solidFill>
                <a:schemeClr val="accent1"/>
              </a:solidFill>
              <a:latin typeface="+mn-ea"/>
              <a:cs typeface="+mn-ea"/>
            </a:endParaRPr>
          </a:p>
        </p:txBody>
      </p:sp>
      <p:sp>
        <p:nvSpPr>
          <p:cNvPr id="29" name="矩形 28"/>
          <p:cNvSpPr/>
          <p:nvPr>
            <p:custDataLst>
              <p:tags r:id="rId5"/>
            </p:custDataLst>
          </p:nvPr>
        </p:nvSpPr>
        <p:spPr>
          <a:xfrm>
            <a:off x="4494530" y="3065145"/>
            <a:ext cx="3269615" cy="2513330"/>
          </a:xfrm>
          <a:prstGeom prst="rect">
            <a:avLst/>
          </a:prstGeom>
        </p:spPr>
        <p:txBody>
          <a:bodyPr wrap="square" lIns="0" tIns="0" rIns="0" bIns="0">
            <a:noAutofit/>
          </a:bodyPr>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金融对市场的</a:t>
            </a:r>
            <a:r>
              <a:rPr lang="zh-CN" altLang="en-US" sz="1400">
                <a:ln>
                  <a:noFill/>
                  <a:prstDash val="sysDot"/>
                </a:ln>
                <a:solidFill>
                  <a:schemeClr val="tx1">
                    <a:lumMod val="85000"/>
                    <a:lumOff val="15000"/>
                  </a:schemeClr>
                </a:solidFill>
                <a:latin typeface="+mn-ea"/>
                <a:cs typeface="+mn-ea"/>
              </a:rPr>
              <a:t>掌控</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银行股的持续创新高，引发多数人</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的质疑，如果垃圾股可以涨到天上</a:t>
            </a:r>
            <a:r>
              <a:rPr lang="zh-CN" altLang="en-US" sz="1400">
                <a:ln>
                  <a:noFill/>
                  <a:prstDash val="sysDot"/>
                </a:ln>
                <a:solidFill>
                  <a:schemeClr val="tx1">
                    <a:lumMod val="85000"/>
                    <a:lumOff val="15000"/>
                  </a:schemeClr>
                </a:solidFill>
                <a:latin typeface="+mn-ea"/>
                <a:cs typeface="+mn-ea"/>
              </a:rPr>
              <a:t>去</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那么低价优质的银行股为什么不能</a:t>
            </a:r>
            <a:r>
              <a:rPr lang="zh-CN" altLang="en-US" sz="1400">
                <a:ln>
                  <a:noFill/>
                  <a:prstDash val="sysDot"/>
                </a:ln>
                <a:solidFill>
                  <a:schemeClr val="tx1">
                    <a:lumMod val="85000"/>
                    <a:lumOff val="15000"/>
                  </a:schemeClr>
                </a:solidFill>
                <a:latin typeface="+mn-ea"/>
                <a:cs typeface="+mn-ea"/>
              </a:rPr>
              <a:t>涨</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价格最终围绕价值上下波动，或许银行</a:t>
            </a:r>
            <a:r>
              <a:rPr lang="zh-CN" altLang="en-US" sz="1400">
                <a:ln>
                  <a:noFill/>
                  <a:prstDash val="sysDot"/>
                </a:ln>
                <a:solidFill>
                  <a:schemeClr val="tx1">
                    <a:lumMod val="85000"/>
                    <a:lumOff val="15000"/>
                  </a:schemeClr>
                </a:solidFill>
                <a:latin typeface="+mn-ea"/>
                <a:cs typeface="+mn-ea"/>
              </a:rPr>
              <a:t>股</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给所有投资者一个指引，市场走入</a:t>
            </a:r>
            <a:r>
              <a:rPr lang="zh-CN" altLang="en-US" sz="1400">
                <a:ln>
                  <a:noFill/>
                  <a:prstDash val="sysDot"/>
                </a:ln>
                <a:solidFill>
                  <a:schemeClr val="tx1">
                    <a:lumMod val="85000"/>
                    <a:lumOff val="15000"/>
                  </a:schemeClr>
                </a:solidFill>
                <a:latin typeface="+mn-ea"/>
                <a:cs typeface="+mn-ea"/>
              </a:rPr>
              <a:t>慢牛</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趋势以及优质股票的未来</a:t>
            </a:r>
            <a:r>
              <a:rPr lang="zh-CN" altLang="en-US" sz="1400">
                <a:ln>
                  <a:noFill/>
                  <a:prstDash val="sysDot"/>
                </a:ln>
                <a:solidFill>
                  <a:schemeClr val="tx1">
                    <a:lumMod val="85000"/>
                    <a:lumOff val="15000"/>
                  </a:schemeClr>
                </a:solidFill>
                <a:latin typeface="+mn-ea"/>
                <a:cs typeface="+mn-ea"/>
              </a:rPr>
              <a:t>前景</a:t>
            </a:r>
            <a:endParaRPr lang="zh-CN" altLang="en-US" sz="1400">
              <a:ln>
                <a:noFill/>
                <a:prstDash val="sysDot"/>
              </a:ln>
              <a:solidFill>
                <a:schemeClr val="tx1">
                  <a:lumMod val="85000"/>
                  <a:lumOff val="15000"/>
                </a:schemeClr>
              </a:solidFill>
              <a:latin typeface="+mn-ea"/>
              <a:cs typeface="+mn-ea"/>
            </a:endParaRPr>
          </a:p>
        </p:txBody>
      </p:sp>
      <p:sp>
        <p:nvSpPr>
          <p:cNvPr id="31" name="矩形 30"/>
          <p:cNvSpPr/>
          <p:nvPr>
            <p:custDataLst>
              <p:tags r:id="rId6"/>
            </p:custDataLst>
          </p:nvPr>
        </p:nvSpPr>
        <p:spPr>
          <a:xfrm>
            <a:off x="4719956" y="2440941"/>
            <a:ext cx="2780030" cy="442595"/>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2"/>
                </a:solidFill>
                <a:latin typeface="+mn-ea"/>
                <a:cs typeface="+mn-ea"/>
              </a:rPr>
              <a:t>高股息策略</a:t>
            </a:r>
            <a:r>
              <a:rPr lang="zh-CN" altLang="en-US" sz="2400" b="1" kern="0">
                <a:solidFill>
                  <a:schemeClr val="accent2"/>
                </a:solidFill>
                <a:latin typeface="+mn-ea"/>
                <a:cs typeface="+mn-ea"/>
              </a:rPr>
              <a:t>的银行股</a:t>
            </a:r>
            <a:endParaRPr lang="zh-CN" altLang="en-US" sz="2400" b="1" kern="0">
              <a:solidFill>
                <a:schemeClr val="accent2"/>
              </a:solidFill>
              <a:latin typeface="+mn-ea"/>
              <a:cs typeface="+mn-ea"/>
            </a:endParaRPr>
          </a:p>
        </p:txBody>
      </p:sp>
      <p:sp>
        <p:nvSpPr>
          <p:cNvPr id="32" name="圆角矩形 31"/>
          <p:cNvSpPr/>
          <p:nvPr>
            <p:custDataLst>
              <p:tags r:id="rId7"/>
            </p:custDataLst>
          </p:nvPr>
        </p:nvSpPr>
        <p:spPr>
          <a:xfrm>
            <a:off x="8226426" y="1760221"/>
            <a:ext cx="3235960" cy="4197350"/>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33" name="矩形 32"/>
          <p:cNvSpPr/>
          <p:nvPr>
            <p:custDataLst>
              <p:tags r:id="rId8"/>
            </p:custDataLst>
          </p:nvPr>
        </p:nvSpPr>
        <p:spPr>
          <a:xfrm>
            <a:off x="8550911" y="3065146"/>
            <a:ext cx="2607310" cy="2335530"/>
          </a:xfrm>
          <a:prstGeom prst="rect">
            <a:avLst/>
          </a:prstGeom>
        </p:spPr>
        <p:txBody>
          <a:bodyPr wrap="square" lIns="0" tIns="0" rIns="0" bIns="0">
            <a:noAutofit/>
          </a:bodyPr>
          <a:p>
            <a:pPr algn="ctr">
              <a:lnSpc>
                <a:spcPct val="150000"/>
              </a:lnSpc>
              <a:spcBef>
                <a:spcPct val="0"/>
              </a:spcBef>
              <a:spcAft>
                <a:spcPct val="0"/>
              </a:spcAft>
            </a:pPr>
            <a:r>
              <a:rPr lang="en-US" sz="1400">
                <a:ln>
                  <a:noFill/>
                  <a:prstDash val="sysDot"/>
                </a:ln>
                <a:solidFill>
                  <a:schemeClr val="tx1">
                    <a:lumMod val="85000"/>
                    <a:lumOff val="15000"/>
                  </a:schemeClr>
                </a:solidFill>
                <a:latin typeface="+mn-ea"/>
                <a:cs typeface="+mn-ea"/>
              </a:rPr>
              <a:t>1</a:t>
            </a:r>
            <a:r>
              <a:rPr lang="zh-CN" altLang="en-US" sz="1400">
                <a:ln>
                  <a:noFill/>
                  <a:prstDash val="sysDot"/>
                </a:ln>
                <a:solidFill>
                  <a:schemeClr val="tx1">
                    <a:lumMod val="85000"/>
                    <a:lumOff val="15000"/>
                  </a:schemeClr>
                </a:solidFill>
                <a:latin typeface="+mn-ea"/>
                <a:cs typeface="+mn-ea"/>
              </a:rPr>
              <a:t>，金融</a:t>
            </a:r>
            <a:r>
              <a:rPr lang="zh-CN" altLang="en-US" sz="1400">
                <a:ln>
                  <a:noFill/>
                  <a:prstDash val="sysDot"/>
                </a:ln>
                <a:solidFill>
                  <a:schemeClr val="tx1">
                    <a:lumMod val="85000"/>
                    <a:lumOff val="15000"/>
                  </a:schemeClr>
                </a:solidFill>
                <a:latin typeface="+mn-ea"/>
                <a:cs typeface="+mn-ea"/>
              </a:rPr>
              <a:t>属性</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en-US" altLang="zh-CN" sz="1400">
                <a:ln>
                  <a:noFill/>
                  <a:prstDash val="sysDot"/>
                </a:ln>
                <a:solidFill>
                  <a:schemeClr val="tx1">
                    <a:lumMod val="85000"/>
                    <a:lumOff val="15000"/>
                  </a:schemeClr>
                </a:solidFill>
                <a:latin typeface="+mn-ea"/>
                <a:cs typeface="+mn-ea"/>
              </a:rPr>
              <a:t>2</a:t>
            </a:r>
            <a:r>
              <a:rPr lang="zh-CN" altLang="en-US" sz="1400">
                <a:ln>
                  <a:noFill/>
                  <a:prstDash val="sysDot"/>
                </a:ln>
                <a:solidFill>
                  <a:schemeClr val="tx1">
                    <a:lumMod val="85000"/>
                    <a:lumOff val="15000"/>
                  </a:schemeClr>
                </a:solidFill>
                <a:latin typeface="+mn-ea"/>
                <a:cs typeface="+mn-ea"/>
              </a:rPr>
              <a:t>，科技</a:t>
            </a:r>
            <a:r>
              <a:rPr lang="zh-CN" altLang="en-US" sz="1400">
                <a:ln>
                  <a:noFill/>
                  <a:prstDash val="sysDot"/>
                </a:ln>
                <a:solidFill>
                  <a:schemeClr val="tx1">
                    <a:lumMod val="85000"/>
                    <a:lumOff val="15000"/>
                  </a:schemeClr>
                </a:solidFill>
                <a:latin typeface="+mn-ea"/>
                <a:cs typeface="+mn-ea"/>
              </a:rPr>
              <a:t>龙头</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en-US" altLang="zh-CN" sz="1400">
                <a:ln>
                  <a:noFill/>
                  <a:prstDash val="sysDot"/>
                </a:ln>
                <a:solidFill>
                  <a:schemeClr val="tx1">
                    <a:lumMod val="85000"/>
                    <a:lumOff val="15000"/>
                  </a:schemeClr>
                </a:solidFill>
                <a:latin typeface="+mn-ea"/>
                <a:cs typeface="+mn-ea"/>
              </a:rPr>
              <a:t>3</a:t>
            </a:r>
            <a:r>
              <a:rPr lang="zh-CN" altLang="en-US" sz="1400">
                <a:ln>
                  <a:noFill/>
                  <a:prstDash val="sysDot"/>
                </a:ln>
                <a:solidFill>
                  <a:schemeClr val="tx1">
                    <a:lumMod val="85000"/>
                    <a:lumOff val="15000"/>
                  </a:schemeClr>
                </a:solidFill>
                <a:latin typeface="+mn-ea"/>
                <a:cs typeface="+mn-ea"/>
              </a:rPr>
              <a:t>，能源</a:t>
            </a:r>
            <a:r>
              <a:rPr lang="zh-CN" altLang="en-US" sz="1400">
                <a:ln>
                  <a:noFill/>
                  <a:prstDash val="sysDot"/>
                </a:ln>
                <a:solidFill>
                  <a:schemeClr val="tx1">
                    <a:lumMod val="85000"/>
                    <a:lumOff val="15000"/>
                  </a:schemeClr>
                </a:solidFill>
                <a:latin typeface="+mn-ea"/>
                <a:cs typeface="+mn-ea"/>
              </a:rPr>
              <a:t>转型</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en-US" altLang="zh-CN" sz="1400">
                <a:ln>
                  <a:noFill/>
                  <a:prstDash val="sysDot"/>
                </a:ln>
                <a:solidFill>
                  <a:schemeClr val="tx1">
                    <a:lumMod val="85000"/>
                    <a:lumOff val="15000"/>
                  </a:schemeClr>
                </a:solidFill>
                <a:latin typeface="+mn-ea"/>
                <a:cs typeface="+mn-ea"/>
              </a:rPr>
              <a:t>4</a:t>
            </a:r>
            <a:r>
              <a:rPr lang="zh-CN" altLang="en-US" sz="1400">
                <a:ln>
                  <a:noFill/>
                  <a:prstDash val="sysDot"/>
                </a:ln>
                <a:solidFill>
                  <a:schemeClr val="tx1">
                    <a:lumMod val="85000"/>
                    <a:lumOff val="15000"/>
                  </a:schemeClr>
                </a:solidFill>
                <a:latin typeface="+mn-ea"/>
                <a:cs typeface="+mn-ea"/>
              </a:rPr>
              <a:t>，</a:t>
            </a:r>
            <a:r>
              <a:rPr lang="zh-CN" altLang="en-US" sz="1400">
                <a:ln>
                  <a:noFill/>
                  <a:prstDash val="sysDot"/>
                </a:ln>
                <a:solidFill>
                  <a:schemeClr val="tx1">
                    <a:lumMod val="85000"/>
                    <a:lumOff val="15000"/>
                  </a:schemeClr>
                </a:solidFill>
                <a:latin typeface="+mn-ea"/>
                <a:cs typeface="+mn-ea"/>
              </a:rPr>
              <a:t>高端制造</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en-US" altLang="zh-CN" sz="1400">
                <a:ln>
                  <a:noFill/>
                  <a:prstDash val="sysDot"/>
                </a:ln>
                <a:solidFill>
                  <a:schemeClr val="tx1">
                    <a:lumMod val="85000"/>
                    <a:lumOff val="15000"/>
                  </a:schemeClr>
                </a:solidFill>
                <a:latin typeface="+mn-ea"/>
                <a:cs typeface="+mn-ea"/>
              </a:rPr>
              <a:t>5</a:t>
            </a:r>
            <a:r>
              <a:rPr lang="zh-CN" altLang="en-US" sz="1400">
                <a:ln>
                  <a:noFill/>
                  <a:prstDash val="sysDot"/>
                </a:ln>
                <a:solidFill>
                  <a:schemeClr val="tx1">
                    <a:lumMod val="85000"/>
                    <a:lumOff val="15000"/>
                  </a:schemeClr>
                </a:solidFill>
                <a:latin typeface="+mn-ea"/>
                <a:cs typeface="+mn-ea"/>
              </a:rPr>
              <a:t>，养老</a:t>
            </a:r>
            <a:r>
              <a:rPr lang="zh-CN" altLang="en-US" sz="1400">
                <a:ln>
                  <a:noFill/>
                  <a:prstDash val="sysDot"/>
                </a:ln>
                <a:solidFill>
                  <a:schemeClr val="tx1">
                    <a:lumMod val="85000"/>
                    <a:lumOff val="15000"/>
                  </a:schemeClr>
                </a:solidFill>
                <a:latin typeface="+mn-ea"/>
                <a:cs typeface="+mn-ea"/>
              </a:rPr>
              <a:t>创新</a:t>
            </a:r>
            <a:endParaRPr lang="zh-CN" altLang="en-US" sz="1400">
              <a:ln>
                <a:noFill/>
                <a:prstDash val="sysDot"/>
              </a:ln>
              <a:solidFill>
                <a:schemeClr val="tx1">
                  <a:lumMod val="85000"/>
                  <a:lumOff val="15000"/>
                </a:schemeClr>
              </a:solidFill>
              <a:latin typeface="+mn-ea"/>
              <a:cs typeface="+mn-ea"/>
            </a:endParaRPr>
          </a:p>
        </p:txBody>
      </p:sp>
      <p:sp>
        <p:nvSpPr>
          <p:cNvPr id="34" name="矩形 33"/>
          <p:cNvSpPr/>
          <p:nvPr>
            <p:custDataLst>
              <p:tags r:id="rId9"/>
            </p:custDataLst>
          </p:nvPr>
        </p:nvSpPr>
        <p:spPr>
          <a:xfrm>
            <a:off x="8454391" y="2440941"/>
            <a:ext cx="2780030" cy="442595"/>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1"/>
                </a:solidFill>
                <a:latin typeface="+mn-ea"/>
                <a:cs typeface="+mn-ea"/>
              </a:rPr>
              <a:t>策略</a:t>
            </a:r>
            <a:r>
              <a:rPr lang="zh-CN" altLang="en-US" sz="2400" b="1" kern="0">
                <a:solidFill>
                  <a:schemeClr val="accent1"/>
                </a:solidFill>
                <a:latin typeface="+mn-ea"/>
                <a:cs typeface="+mn-ea"/>
              </a:rPr>
              <a:t>配置</a:t>
            </a:r>
            <a:endParaRPr lang="zh-CN" altLang="en-US" sz="2400" b="1" kern="0">
              <a:solidFill>
                <a:schemeClr val="accent1"/>
              </a:solidFill>
              <a:latin typeface="+mn-ea"/>
              <a:cs typeface="+mn-ea"/>
            </a:endParaRPr>
          </a:p>
        </p:txBody>
      </p:sp>
      <p:cxnSp>
        <p:nvCxnSpPr>
          <p:cNvPr id="35" name="直接连接符 34"/>
          <p:cNvCxnSpPr/>
          <p:nvPr>
            <p:custDataLst>
              <p:tags r:id="rId10"/>
            </p:custDataLst>
          </p:nvPr>
        </p:nvCxnSpPr>
        <p:spPr>
          <a:xfrm>
            <a:off x="2273301" y="5639436"/>
            <a:ext cx="337820"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cxnSp>
        <p:nvCxnSpPr>
          <p:cNvPr id="36" name="直接连接符 35"/>
          <p:cNvCxnSpPr/>
          <p:nvPr>
            <p:custDataLst>
              <p:tags r:id="rId11"/>
            </p:custDataLst>
          </p:nvPr>
        </p:nvCxnSpPr>
        <p:spPr>
          <a:xfrm>
            <a:off x="5941061" y="5639436"/>
            <a:ext cx="337820" cy="0"/>
          </a:xfrm>
          <a:prstGeom prst="line">
            <a:avLst/>
          </a:prstGeom>
          <a:ln w="47625" cap="rnd">
            <a:solidFill>
              <a:schemeClr val="accent2"/>
            </a:solidFill>
          </a:ln>
        </p:spPr>
        <p:style>
          <a:lnRef idx="2">
            <a:schemeClr val="accent1"/>
          </a:lnRef>
          <a:fillRef idx="0">
            <a:srgbClr val="FFFFFF"/>
          </a:fillRef>
          <a:effectRef idx="0">
            <a:srgbClr val="FFFFFF"/>
          </a:effectRef>
          <a:fontRef idx="minor">
            <a:schemeClr val="tx1"/>
          </a:fontRef>
        </p:style>
      </p:cxnSp>
      <p:cxnSp>
        <p:nvCxnSpPr>
          <p:cNvPr id="37" name="直接连接符 36"/>
          <p:cNvCxnSpPr/>
          <p:nvPr>
            <p:custDataLst>
              <p:tags r:id="rId12"/>
            </p:custDataLst>
          </p:nvPr>
        </p:nvCxnSpPr>
        <p:spPr>
          <a:xfrm>
            <a:off x="9675496" y="5639436"/>
            <a:ext cx="337820"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sp>
        <p:nvSpPr>
          <p:cNvPr id="38" name="椭圆 37"/>
          <p:cNvSpPr/>
          <p:nvPr>
            <p:custDataLst>
              <p:tags r:id="rId13"/>
            </p:custDataLst>
          </p:nvPr>
        </p:nvSpPr>
        <p:spPr>
          <a:xfrm>
            <a:off x="2034540" y="1333500"/>
            <a:ext cx="890270" cy="890270"/>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39" name="椭圆 38"/>
          <p:cNvSpPr/>
          <p:nvPr>
            <p:custDataLst>
              <p:tags r:id="rId14"/>
            </p:custDataLst>
          </p:nvPr>
        </p:nvSpPr>
        <p:spPr>
          <a:xfrm>
            <a:off x="2064385" y="1332865"/>
            <a:ext cx="829945" cy="829945"/>
          </a:xfrm>
          <a:prstGeom prst="ellipse">
            <a:avLst/>
          </a:prstGeom>
          <a:solidFill>
            <a:schemeClr val="accent1"/>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40" name="椭圆 39"/>
          <p:cNvSpPr/>
          <p:nvPr>
            <p:custDataLst>
              <p:tags r:id="rId15"/>
            </p:custDataLst>
          </p:nvPr>
        </p:nvSpPr>
        <p:spPr>
          <a:xfrm>
            <a:off x="5664836" y="1333500"/>
            <a:ext cx="890270" cy="890270"/>
          </a:xfrm>
          <a:prstGeom prst="ellipse">
            <a:avLst/>
          </a:prstGeom>
          <a:solidFill>
            <a:schemeClr val="accent2">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41" name="椭圆 40"/>
          <p:cNvSpPr/>
          <p:nvPr>
            <p:custDataLst>
              <p:tags r:id="rId16"/>
            </p:custDataLst>
          </p:nvPr>
        </p:nvSpPr>
        <p:spPr>
          <a:xfrm>
            <a:off x="5694681" y="1332865"/>
            <a:ext cx="829945" cy="829945"/>
          </a:xfrm>
          <a:prstGeom prst="ellipse">
            <a:avLst/>
          </a:prstGeom>
          <a:solidFill>
            <a:schemeClr val="accent2"/>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42" name="椭圆 41"/>
          <p:cNvSpPr/>
          <p:nvPr>
            <p:custDataLst>
              <p:tags r:id="rId17"/>
            </p:custDataLst>
          </p:nvPr>
        </p:nvSpPr>
        <p:spPr>
          <a:xfrm>
            <a:off x="9399271" y="1333500"/>
            <a:ext cx="890270" cy="890270"/>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43" name="椭圆 42"/>
          <p:cNvSpPr/>
          <p:nvPr>
            <p:custDataLst>
              <p:tags r:id="rId18"/>
            </p:custDataLst>
          </p:nvPr>
        </p:nvSpPr>
        <p:spPr>
          <a:xfrm>
            <a:off x="9429116" y="1333500"/>
            <a:ext cx="829945" cy="829945"/>
          </a:xfrm>
          <a:prstGeom prst="ellipse">
            <a:avLst/>
          </a:prstGeom>
          <a:solidFill>
            <a:schemeClr val="accent1"/>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44" name="图形 23" descr="333438303937363b333438313038303bd7e9d6afbcdcb9b9"/>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2317116" y="1585596"/>
            <a:ext cx="324485" cy="324485"/>
          </a:xfrm>
          <a:prstGeom prst="rect">
            <a:avLst/>
          </a:prstGeom>
        </p:spPr>
      </p:pic>
      <p:pic>
        <p:nvPicPr>
          <p:cNvPr id="45" name="图形 25" descr="333438303937363b333438313039323bcfeec4bfbcc6bbae"/>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5947411" y="1585596"/>
            <a:ext cx="323850" cy="323850"/>
          </a:xfrm>
          <a:prstGeom prst="rect">
            <a:avLst/>
          </a:prstGeom>
        </p:spPr>
      </p:pic>
      <p:pic>
        <p:nvPicPr>
          <p:cNvPr id="46" name="图形 26" descr="333438303937363b333438313037333bcad0b3a1bebad5f9"/>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9698991" y="1604011"/>
            <a:ext cx="289560" cy="289560"/>
          </a:xfrm>
          <a:prstGeom prst="rect">
            <a:avLst/>
          </a:prstGeom>
        </p:spPr>
      </p:pic>
    </p:spTree>
    <p:custDataLst>
      <p:tags r:id="rId2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nvPicPr>
        <p:blipFill>
          <a:blip r:embed="rId2"/>
          <a:stretch>
            <a:fillRect/>
          </a:stretch>
        </p:blipFill>
        <p:spPr>
          <a:xfrm>
            <a:off x="0" y="0"/>
            <a:ext cx="12192000" cy="6864985"/>
          </a:xfrm>
          <a:prstGeom prst="rect">
            <a:avLst/>
          </a:prstGeom>
        </p:spPr>
      </p:pic>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pic>
        <p:nvPicPr>
          <p:cNvPr id="6" name="图片 5"/>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nvPicPr>
        <p:blipFill>
          <a:blip r:embed="rId2"/>
          <a:stretch>
            <a:fillRect/>
          </a:stretch>
        </p:blipFill>
        <p:spPr>
          <a:xfrm>
            <a:off x="0" y="0"/>
            <a:ext cx="12191365" cy="6858000"/>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688580"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做大做强，</a:t>
            </a:r>
            <a:r>
              <a:rPr lang="zh-CN" altLang="en-US" sz="2800" b="1">
                <a:solidFill>
                  <a:schemeClr val="bg1"/>
                </a:solidFill>
              </a:rPr>
              <a:t>再创辉煌</a:t>
            </a:r>
            <a:endParaRPr lang="zh-CN" altLang="en-US" sz="2800" b="1">
              <a:solidFill>
                <a:schemeClr val="bg1"/>
              </a:solidFill>
            </a:endParaRPr>
          </a:p>
        </p:txBody>
      </p:sp>
      <p:sp useBgFill="1">
        <p:nvSpPr>
          <p:cNvPr id="45" name="单圆角矩形 5"/>
          <p:cNvSpPr/>
          <p:nvPr>
            <p:custDataLst>
              <p:tags r:id="rId1"/>
            </p:custDataLst>
          </p:nvPr>
        </p:nvSpPr>
        <p:spPr>
          <a:xfrm>
            <a:off x="677228" y="1351597"/>
            <a:ext cx="10810875" cy="1415415"/>
          </a:xfrm>
          <a:prstGeom prst="round1Rect">
            <a:avLst>
              <a:gd name="adj" fmla="val 0"/>
            </a:avLst>
          </a:prstGeom>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9" name="单圆角矩形 5"/>
          <p:cNvSpPr/>
          <p:nvPr>
            <p:custDataLst>
              <p:tags r:id="rId2"/>
            </p:custDataLst>
          </p:nvPr>
        </p:nvSpPr>
        <p:spPr>
          <a:xfrm>
            <a:off x="677228" y="1096962"/>
            <a:ext cx="10810875" cy="1415415"/>
          </a:xfrm>
          <a:prstGeom prst="round1Rect">
            <a:avLst>
              <a:gd name="adj" fmla="val 0"/>
            </a:avLst>
          </a:prstGeom>
          <a:solidFill>
            <a:schemeClr val="lt1">
              <a:lumMod val="100000"/>
              <a:alpha val="20000"/>
            </a:schemeClr>
          </a:solidFill>
          <a:ln>
            <a:solidFill>
              <a:schemeClr val="accent1">
                <a:lumMod val="60000"/>
                <a:lumOff val="40000"/>
                <a:alpha val="35000"/>
              </a:schemeClr>
            </a:solid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lvl="0" algn="ctr">
              <a:buClrTx/>
              <a:buSzTx/>
              <a:buFontTx/>
            </a:pPr>
            <a:endParaRPr lang="zh-CN" altLang="en-US" sz="2400" b="1" spc="300">
              <a:solidFill>
                <a:schemeClr val="lt1">
                  <a:lumMod val="100000"/>
                </a:schemeClr>
              </a:solidFill>
              <a:latin typeface="+mj-ea"/>
              <a:ea typeface="+mj-ea"/>
              <a:sym typeface="+mn-ea"/>
            </a:endParaRPr>
          </a:p>
        </p:txBody>
      </p:sp>
      <p:sp>
        <p:nvSpPr>
          <p:cNvPr id="4" name="矩形 3"/>
          <p:cNvSpPr/>
          <p:nvPr>
            <p:custDataLst>
              <p:tags r:id="rId3"/>
            </p:custDataLst>
          </p:nvPr>
        </p:nvSpPr>
        <p:spPr>
          <a:xfrm>
            <a:off x="1362393" y="1461452"/>
            <a:ext cx="9838690" cy="435610"/>
          </a:xfrm>
          <a:prstGeom prst="rect">
            <a:avLst/>
          </a:prstGeom>
          <a:noFill/>
        </p:spPr>
        <p:txBody>
          <a:bodyPr wrap="square" lIns="0" tIns="0" rIns="0" bIns="0" rtlCol="0" anchor="b">
            <a:noAutofit/>
          </a:bodyPr>
          <a:p>
            <a:pPr>
              <a:spcBef>
                <a:spcPct val="0"/>
              </a:spcBef>
              <a:spcAft>
                <a:spcPct val="0"/>
              </a:spcAft>
            </a:pPr>
            <a:r>
              <a:rPr lang="zh-CN" altLang="en-US" sz="2400" b="1">
                <a:solidFill>
                  <a:schemeClr val="accent1"/>
                </a:solidFill>
                <a:latin typeface="+mn-ea"/>
                <a:cs typeface="+mn-ea"/>
              </a:rPr>
              <a:t>中国船舶与中国重工</a:t>
            </a:r>
            <a:endParaRPr lang="zh-CN" altLang="en-US" sz="2400" b="1">
              <a:solidFill>
                <a:schemeClr val="accent1"/>
              </a:solidFill>
              <a:latin typeface="+mn-ea"/>
              <a:cs typeface="+mn-ea"/>
            </a:endParaRPr>
          </a:p>
        </p:txBody>
      </p:sp>
      <p:sp>
        <p:nvSpPr>
          <p:cNvPr id="5" name="矩形 4"/>
          <p:cNvSpPr/>
          <p:nvPr>
            <p:custDataLst>
              <p:tags r:id="rId4"/>
            </p:custDataLst>
          </p:nvPr>
        </p:nvSpPr>
        <p:spPr>
          <a:xfrm>
            <a:off x="1362710" y="1905634"/>
            <a:ext cx="9838690" cy="651510"/>
          </a:xfrm>
          <a:prstGeom prst="rect">
            <a:avLst/>
          </a:prstGeom>
          <a:noFill/>
        </p:spPr>
        <p:txBody>
          <a:bodyPr wrap="square" lIns="0" tIns="0" rIns="0" bIns="0" rtlCol="0" anchor="t" anchorCtr="0">
            <a:noAutofit/>
          </a:bodyPr>
          <a:p>
            <a:pPr indent="0" fontAlgn="auto">
              <a:lnSpc>
                <a:spcPct val="135000"/>
              </a:lnSpc>
              <a:spcBef>
                <a:spcPct val="0"/>
              </a:spcBef>
              <a:spcAft>
                <a:spcPct val="0"/>
              </a:spcAft>
            </a:pPr>
            <a:r>
              <a:rPr lang="en-US" altLang="zh-CN" sz="1600" dirty="0">
                <a:solidFill>
                  <a:schemeClr val="tx1">
                    <a:lumMod val="85000"/>
                    <a:lumOff val="15000"/>
                  </a:schemeClr>
                </a:solidFill>
                <a:latin typeface="+mn-ea"/>
                <a:cs typeface="+mn-ea"/>
                <a:sym typeface="+mn-ea"/>
              </a:rPr>
              <a:t>7</a:t>
            </a:r>
            <a:r>
              <a:rPr lang="zh-CN" altLang="en-US" sz="1600" dirty="0">
                <a:solidFill>
                  <a:schemeClr val="tx1">
                    <a:lumMod val="85000"/>
                    <a:lumOff val="15000"/>
                  </a:schemeClr>
                </a:solidFill>
                <a:latin typeface="+mn-ea"/>
                <a:cs typeface="+mn-ea"/>
                <a:sym typeface="+mn-ea"/>
              </a:rPr>
              <a:t>月</a:t>
            </a:r>
            <a:r>
              <a:rPr lang="en-US" altLang="zh-CN" sz="1600" dirty="0">
                <a:solidFill>
                  <a:schemeClr val="tx1">
                    <a:lumMod val="85000"/>
                    <a:lumOff val="15000"/>
                  </a:schemeClr>
                </a:solidFill>
                <a:latin typeface="+mn-ea"/>
                <a:cs typeface="+mn-ea"/>
                <a:sym typeface="+mn-ea"/>
              </a:rPr>
              <a:t>18</a:t>
            </a:r>
            <a:r>
              <a:rPr lang="zh-CN" altLang="en-US" sz="1600" dirty="0">
                <a:solidFill>
                  <a:schemeClr val="tx1">
                    <a:lumMod val="85000"/>
                    <a:lumOff val="15000"/>
                  </a:schemeClr>
                </a:solidFill>
                <a:latin typeface="+mn-ea"/>
                <a:cs typeface="+mn-ea"/>
                <a:sym typeface="+mn-ea"/>
              </a:rPr>
              <a:t>日晚间，中国船舶发布公告称，公司吸收合并中国重工事项已获得中国证监会同意注册批复。这标志着中国造船工业史上规模最大的资本市场运作进入最后的收官阶段。</a:t>
            </a:r>
            <a:endParaRPr lang="zh-CN" altLang="en-US" sz="1600" dirty="0">
              <a:solidFill>
                <a:schemeClr val="tx1">
                  <a:lumMod val="85000"/>
                  <a:lumOff val="15000"/>
                </a:schemeClr>
              </a:solidFill>
              <a:latin typeface="+mn-ea"/>
              <a:cs typeface="+mn-ea"/>
              <a:sym typeface="+mn-ea"/>
            </a:endParaRPr>
          </a:p>
        </p:txBody>
      </p:sp>
      <p:sp>
        <p:nvSpPr>
          <p:cNvPr id="48" name="圆角矩形 19"/>
          <p:cNvSpPr/>
          <p:nvPr>
            <p:custDataLst>
              <p:tags r:id="rId5"/>
            </p:custDataLst>
          </p:nvPr>
        </p:nvSpPr>
        <p:spPr>
          <a:xfrm rot="5400000">
            <a:off x="679768" y="1651317"/>
            <a:ext cx="434340" cy="438785"/>
          </a:xfrm>
          <a:prstGeom prst="roundRect">
            <a:avLst>
              <a:gd name="adj" fmla="val 0"/>
            </a:avLst>
          </a:prstGeom>
          <a:gradFill flip="none" rotWithShape="1">
            <a:gsLst>
              <a:gs pos="100000">
                <a:schemeClr val="accent1">
                  <a:alpha val="100000"/>
                </a:schemeClr>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49" name="燕尾形 20"/>
          <p:cNvSpPr/>
          <p:nvPr>
            <p:custDataLst>
              <p:tags r:id="rId6"/>
            </p:custDataLst>
          </p:nvPr>
        </p:nvSpPr>
        <p:spPr>
          <a:xfrm>
            <a:off x="839788" y="1786572"/>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 useBgFill="1">
        <p:nvSpPr>
          <p:cNvPr id="80" name="单圆角矩形 5"/>
          <p:cNvSpPr/>
          <p:nvPr>
            <p:custDataLst>
              <p:tags r:id="rId7"/>
            </p:custDataLst>
          </p:nvPr>
        </p:nvSpPr>
        <p:spPr>
          <a:xfrm>
            <a:off x="677228" y="2991167"/>
            <a:ext cx="10810875" cy="1452245"/>
          </a:xfrm>
          <a:prstGeom prst="round1Rect">
            <a:avLst>
              <a:gd name="adj" fmla="val 0"/>
            </a:avLst>
          </a:prstGeom>
          <a:ln>
            <a:no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10" name="单圆角矩形 5"/>
          <p:cNvSpPr/>
          <p:nvPr>
            <p:custDataLst>
              <p:tags r:id="rId8"/>
            </p:custDataLst>
          </p:nvPr>
        </p:nvSpPr>
        <p:spPr>
          <a:xfrm>
            <a:off x="677228" y="3001327"/>
            <a:ext cx="10810875" cy="1443990"/>
          </a:xfrm>
          <a:prstGeom prst="round1Rect">
            <a:avLst>
              <a:gd name="adj" fmla="val 0"/>
            </a:avLst>
          </a:prstGeom>
          <a:solidFill>
            <a:schemeClr val="lt1">
              <a:lumMod val="100000"/>
              <a:alpha val="20000"/>
            </a:schemeClr>
          </a:solidFill>
          <a:ln>
            <a:solidFill>
              <a:schemeClr val="accent2">
                <a:lumMod val="60000"/>
                <a:lumOff val="40000"/>
                <a:alpha val="35000"/>
              </a:schemeClr>
            </a:solid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lvl="0" algn="ctr">
              <a:buClrTx/>
              <a:buSzTx/>
              <a:buFontTx/>
            </a:pPr>
            <a:endParaRPr lang="zh-CN" altLang="en-US" sz="2400" b="1" spc="300">
              <a:solidFill>
                <a:schemeClr val="lt1">
                  <a:lumMod val="100000"/>
                </a:schemeClr>
              </a:solidFill>
              <a:latin typeface="+mj-ea"/>
              <a:ea typeface="+mj-ea"/>
              <a:sym typeface="+mn-ea"/>
            </a:endParaRPr>
          </a:p>
        </p:txBody>
      </p:sp>
      <p:sp>
        <p:nvSpPr>
          <p:cNvPr id="7" name="矩形 6"/>
          <p:cNvSpPr/>
          <p:nvPr>
            <p:custDataLst>
              <p:tags r:id="rId9"/>
            </p:custDataLst>
          </p:nvPr>
        </p:nvSpPr>
        <p:spPr>
          <a:xfrm>
            <a:off x="1361123" y="3088322"/>
            <a:ext cx="9838690" cy="435610"/>
          </a:xfrm>
          <a:prstGeom prst="rect">
            <a:avLst/>
          </a:prstGeom>
          <a:noFill/>
        </p:spPr>
        <p:txBody>
          <a:bodyPr wrap="square" lIns="0" tIns="0" rIns="0" bIns="0" rtlCol="0" anchor="b">
            <a:noAutofit/>
          </a:bodyPr>
          <a:p>
            <a:pPr>
              <a:spcBef>
                <a:spcPct val="0"/>
              </a:spcBef>
              <a:spcAft>
                <a:spcPct val="0"/>
              </a:spcAft>
            </a:pPr>
            <a:r>
              <a:rPr lang="zh-CN" altLang="en-US" sz="2400" b="1">
                <a:solidFill>
                  <a:schemeClr val="accent2"/>
                </a:solidFill>
                <a:latin typeface="+mn-ea"/>
                <a:cs typeface="+mn-ea"/>
              </a:rPr>
              <a:t>湘财股份换股吸收合并大智慧</a:t>
            </a:r>
            <a:endParaRPr lang="zh-CN" altLang="en-US" sz="2400" b="1">
              <a:solidFill>
                <a:schemeClr val="accent2"/>
              </a:solidFill>
              <a:latin typeface="+mn-ea"/>
              <a:cs typeface="+mn-ea"/>
            </a:endParaRPr>
          </a:p>
        </p:txBody>
      </p:sp>
      <p:sp>
        <p:nvSpPr>
          <p:cNvPr id="8" name="矩形 7"/>
          <p:cNvSpPr/>
          <p:nvPr>
            <p:custDataLst>
              <p:tags r:id="rId10"/>
            </p:custDataLst>
          </p:nvPr>
        </p:nvSpPr>
        <p:spPr>
          <a:xfrm>
            <a:off x="1362710" y="3592829"/>
            <a:ext cx="9837420" cy="773430"/>
          </a:xfrm>
          <a:prstGeom prst="rect">
            <a:avLst/>
          </a:prstGeom>
          <a:noFill/>
        </p:spPr>
        <p:txBody>
          <a:bodyPr wrap="square" lIns="0" tIns="0" rIns="0" bIns="0" rtlCol="0" anchor="t" anchorCtr="0">
            <a:noAutofit/>
          </a:bodyPr>
          <a:p>
            <a:pPr indent="0" fontAlgn="auto">
              <a:lnSpc>
                <a:spcPct val="135000"/>
              </a:lnSpc>
              <a:spcBef>
                <a:spcPct val="0"/>
              </a:spcBef>
              <a:spcAft>
                <a:spcPct val="0"/>
              </a:spcAft>
            </a:pPr>
            <a:r>
              <a:rPr lang="zh-CN" altLang="en-US" dirty="0">
                <a:solidFill>
                  <a:schemeClr val="tx1">
                    <a:lumMod val="85000"/>
                    <a:lumOff val="15000"/>
                  </a:schemeClr>
                </a:solidFill>
                <a:latin typeface="+mn-ea"/>
                <a:cs typeface="+mn-ea"/>
                <a:sym typeface="+mn-ea"/>
              </a:rPr>
              <a:t>此次合并旨在结合大智慧的金融科技能力和湘财证券的券商牌照，探索</a:t>
            </a:r>
            <a:r>
              <a:rPr lang="en-US" altLang="zh-CN" dirty="0">
                <a:solidFill>
                  <a:schemeClr val="tx1">
                    <a:lumMod val="85000"/>
                    <a:lumOff val="15000"/>
                  </a:schemeClr>
                </a:solidFill>
                <a:latin typeface="+mn-ea"/>
                <a:cs typeface="+mn-ea"/>
                <a:sym typeface="+mn-ea"/>
              </a:rPr>
              <a:t>“</a:t>
            </a:r>
            <a:r>
              <a:rPr lang="zh-CN" altLang="en-US" dirty="0">
                <a:solidFill>
                  <a:schemeClr val="tx1">
                    <a:lumMod val="85000"/>
                    <a:lumOff val="15000"/>
                  </a:schemeClr>
                </a:solidFill>
                <a:latin typeface="+mn-ea"/>
                <a:cs typeface="+mn-ea"/>
                <a:sym typeface="+mn-ea"/>
              </a:rPr>
              <a:t>流量</a:t>
            </a:r>
            <a:r>
              <a:rPr lang="en-US" altLang="zh-CN" dirty="0">
                <a:solidFill>
                  <a:schemeClr val="tx1">
                    <a:lumMod val="85000"/>
                    <a:lumOff val="15000"/>
                  </a:schemeClr>
                </a:solidFill>
                <a:latin typeface="+mn-ea"/>
                <a:cs typeface="+mn-ea"/>
                <a:sym typeface="+mn-ea"/>
              </a:rPr>
              <a:t>+</a:t>
            </a:r>
            <a:r>
              <a:rPr lang="zh-CN" altLang="en-US" dirty="0">
                <a:solidFill>
                  <a:schemeClr val="tx1">
                    <a:lumMod val="85000"/>
                    <a:lumOff val="15000"/>
                  </a:schemeClr>
                </a:solidFill>
                <a:latin typeface="+mn-ea"/>
                <a:cs typeface="+mn-ea"/>
                <a:sym typeface="+mn-ea"/>
              </a:rPr>
              <a:t>牌照</a:t>
            </a:r>
            <a:r>
              <a:rPr lang="en-US" altLang="zh-CN" dirty="0">
                <a:solidFill>
                  <a:schemeClr val="tx1">
                    <a:lumMod val="85000"/>
                    <a:lumOff val="15000"/>
                  </a:schemeClr>
                </a:solidFill>
                <a:latin typeface="+mn-ea"/>
                <a:cs typeface="+mn-ea"/>
                <a:sym typeface="+mn-ea"/>
              </a:rPr>
              <a:t>”</a:t>
            </a:r>
            <a:r>
              <a:rPr lang="zh-CN" altLang="en-US" dirty="0">
                <a:solidFill>
                  <a:schemeClr val="tx1">
                    <a:lumMod val="85000"/>
                    <a:lumOff val="15000"/>
                  </a:schemeClr>
                </a:solidFill>
                <a:latin typeface="+mn-ea"/>
                <a:cs typeface="+mn-ea"/>
                <a:sym typeface="+mn-ea"/>
              </a:rPr>
              <a:t>的互联网券商模式，类似于东方财富的生态闭环</a:t>
            </a:r>
            <a:endParaRPr lang="zh-CN" altLang="en-US" dirty="0">
              <a:solidFill>
                <a:schemeClr val="tx1">
                  <a:lumMod val="85000"/>
                  <a:lumOff val="15000"/>
                </a:schemeClr>
              </a:solidFill>
              <a:latin typeface="+mn-ea"/>
              <a:cs typeface="+mn-ea"/>
              <a:sym typeface="+mn-ea"/>
            </a:endParaRPr>
          </a:p>
        </p:txBody>
      </p:sp>
      <p:sp>
        <p:nvSpPr>
          <p:cNvPr id="83" name="圆角矩形 19"/>
          <p:cNvSpPr/>
          <p:nvPr>
            <p:custDataLst>
              <p:tags r:id="rId11"/>
            </p:custDataLst>
          </p:nvPr>
        </p:nvSpPr>
        <p:spPr>
          <a:xfrm rot="5400000">
            <a:off x="679768" y="3290887"/>
            <a:ext cx="434340" cy="438785"/>
          </a:xfrm>
          <a:prstGeom prst="roundRect">
            <a:avLst>
              <a:gd name="adj" fmla="val 0"/>
            </a:avLst>
          </a:prstGeom>
          <a:gradFill flip="none" rotWithShape="1">
            <a:gsLst>
              <a:gs pos="100000">
                <a:schemeClr val="accent2">
                  <a:alpha val="100000"/>
                </a:schemeClr>
              </a:gs>
              <a:gs pos="0">
                <a:schemeClr val="accent2">
                  <a:lumMod val="70000"/>
                  <a:lumOff val="30000"/>
                  <a:alpha val="100000"/>
                </a:schemeClr>
              </a:gs>
            </a:gsLst>
            <a:lin ang="13200000" scaled="0"/>
            <a:tileRect/>
          </a:gradFill>
          <a:ln>
            <a:no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84" name="燕尾形 20"/>
          <p:cNvSpPr/>
          <p:nvPr>
            <p:custDataLst>
              <p:tags r:id="rId12"/>
            </p:custDataLst>
          </p:nvPr>
        </p:nvSpPr>
        <p:spPr>
          <a:xfrm>
            <a:off x="839788" y="3426142"/>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 useBgFill="1">
        <p:nvSpPr>
          <p:cNvPr id="91" name="单圆角矩形 5"/>
          <p:cNvSpPr/>
          <p:nvPr>
            <p:custDataLst>
              <p:tags r:id="rId13"/>
            </p:custDataLst>
          </p:nvPr>
        </p:nvSpPr>
        <p:spPr>
          <a:xfrm>
            <a:off x="677228" y="4670107"/>
            <a:ext cx="10810875" cy="1417955"/>
          </a:xfrm>
          <a:prstGeom prst="round1Rect">
            <a:avLst>
              <a:gd name="adj" fmla="val 0"/>
            </a:avLst>
          </a:prstGeom>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11" name="单圆角矩形 5"/>
          <p:cNvSpPr/>
          <p:nvPr>
            <p:custDataLst>
              <p:tags r:id="rId14"/>
            </p:custDataLst>
          </p:nvPr>
        </p:nvSpPr>
        <p:spPr>
          <a:xfrm>
            <a:off x="677228" y="4671377"/>
            <a:ext cx="10810875" cy="1415415"/>
          </a:xfrm>
          <a:prstGeom prst="round1Rect">
            <a:avLst>
              <a:gd name="adj" fmla="val 0"/>
            </a:avLst>
          </a:prstGeom>
          <a:solidFill>
            <a:schemeClr val="lt1">
              <a:lumMod val="100000"/>
              <a:alpha val="20000"/>
            </a:schemeClr>
          </a:solidFill>
          <a:ln>
            <a:solidFill>
              <a:schemeClr val="accent1">
                <a:lumMod val="60000"/>
                <a:lumOff val="40000"/>
                <a:alpha val="35000"/>
              </a:schemeClr>
            </a:solid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lvl="0" algn="ctr">
              <a:buClrTx/>
              <a:buSzTx/>
              <a:buFontTx/>
            </a:pPr>
            <a:endParaRPr lang="zh-CN" altLang="en-US" sz="2400" b="1" spc="300">
              <a:solidFill>
                <a:schemeClr val="lt1">
                  <a:lumMod val="100000"/>
                </a:schemeClr>
              </a:solidFill>
              <a:latin typeface="+mj-ea"/>
              <a:ea typeface="+mj-ea"/>
              <a:sym typeface="+mn-ea"/>
            </a:endParaRPr>
          </a:p>
        </p:txBody>
      </p:sp>
      <p:sp>
        <p:nvSpPr>
          <p:cNvPr id="12" name="矩形 11"/>
          <p:cNvSpPr/>
          <p:nvPr>
            <p:custDataLst>
              <p:tags r:id="rId15"/>
            </p:custDataLst>
          </p:nvPr>
        </p:nvSpPr>
        <p:spPr>
          <a:xfrm>
            <a:off x="1362393" y="4739957"/>
            <a:ext cx="9838690" cy="435610"/>
          </a:xfrm>
          <a:prstGeom prst="rect">
            <a:avLst/>
          </a:prstGeom>
          <a:noFill/>
        </p:spPr>
        <p:txBody>
          <a:bodyPr wrap="square" lIns="0" tIns="0" rIns="0" bIns="0" rtlCol="0" anchor="b">
            <a:noAutofit/>
          </a:bodyPr>
          <a:p>
            <a:pPr>
              <a:spcBef>
                <a:spcPct val="0"/>
              </a:spcBef>
              <a:spcAft>
                <a:spcPct val="0"/>
              </a:spcAft>
            </a:pPr>
            <a:r>
              <a:rPr lang="zh-CN" altLang="en-US" sz="2400" b="1">
                <a:solidFill>
                  <a:schemeClr val="accent1"/>
                </a:solidFill>
                <a:latin typeface="+mn-ea"/>
                <a:cs typeface="+mn-ea"/>
              </a:rPr>
              <a:t>万亿券商</a:t>
            </a:r>
            <a:r>
              <a:rPr lang="en-US" altLang="zh-CN" sz="2400" b="1">
                <a:solidFill>
                  <a:schemeClr val="accent1"/>
                </a:solidFill>
                <a:latin typeface="+mn-ea"/>
                <a:cs typeface="+mn-ea"/>
              </a:rPr>
              <a:t>“</a:t>
            </a:r>
            <a:r>
              <a:rPr lang="zh-CN" altLang="en-US" sz="2400" b="1">
                <a:solidFill>
                  <a:schemeClr val="accent1"/>
                </a:solidFill>
                <a:latin typeface="+mn-ea"/>
                <a:cs typeface="+mn-ea"/>
              </a:rPr>
              <a:t>航母</a:t>
            </a:r>
            <a:r>
              <a:rPr lang="en-US" altLang="zh-CN" sz="2400" b="1">
                <a:solidFill>
                  <a:schemeClr val="accent1"/>
                </a:solidFill>
                <a:latin typeface="+mn-ea"/>
                <a:cs typeface="+mn-ea"/>
              </a:rPr>
              <a:t>”</a:t>
            </a:r>
            <a:r>
              <a:rPr lang="zh-CN" altLang="en-US" sz="2400" b="1">
                <a:solidFill>
                  <a:schemeClr val="accent1"/>
                </a:solidFill>
                <a:latin typeface="+mn-ea"/>
                <a:cs typeface="+mn-ea"/>
              </a:rPr>
              <a:t>正式启航</a:t>
            </a:r>
            <a:r>
              <a:rPr lang="en-US" altLang="zh-CN" sz="2400" b="1">
                <a:solidFill>
                  <a:schemeClr val="accent1"/>
                </a:solidFill>
                <a:latin typeface="+mn-ea"/>
                <a:cs typeface="+mn-ea"/>
              </a:rPr>
              <a:t> </a:t>
            </a:r>
            <a:r>
              <a:rPr lang="zh-CN" altLang="en-US" sz="2400" b="1">
                <a:solidFill>
                  <a:schemeClr val="accent1"/>
                </a:solidFill>
                <a:latin typeface="+mn-ea"/>
                <a:cs typeface="+mn-ea"/>
              </a:rPr>
              <a:t>国泰海通重组更名上市</a:t>
            </a:r>
            <a:endParaRPr lang="zh-CN" altLang="en-US" sz="2400" b="1">
              <a:solidFill>
                <a:schemeClr val="accent1"/>
              </a:solidFill>
              <a:latin typeface="+mn-ea"/>
              <a:cs typeface="+mn-ea"/>
            </a:endParaRPr>
          </a:p>
        </p:txBody>
      </p:sp>
      <p:sp>
        <p:nvSpPr>
          <p:cNvPr id="13" name="矩形 12"/>
          <p:cNvSpPr/>
          <p:nvPr>
            <p:custDataLst>
              <p:tags r:id="rId16"/>
            </p:custDataLst>
          </p:nvPr>
        </p:nvSpPr>
        <p:spPr>
          <a:xfrm>
            <a:off x="1362393" y="5303202"/>
            <a:ext cx="9838690" cy="474980"/>
          </a:xfrm>
          <a:prstGeom prst="rect">
            <a:avLst/>
          </a:prstGeom>
          <a:noFill/>
        </p:spPr>
        <p:txBody>
          <a:bodyPr wrap="square" lIns="0" tIns="0" rIns="0" bIns="0" rtlCol="0" anchor="t" anchorCtr="0">
            <a:noAutofit/>
          </a:bodyPr>
          <a:p>
            <a:pPr indent="0" fontAlgn="auto">
              <a:lnSpc>
                <a:spcPct val="135000"/>
              </a:lnSpc>
              <a:spcBef>
                <a:spcPct val="0"/>
              </a:spcBef>
              <a:spcAft>
                <a:spcPct val="0"/>
              </a:spcAft>
            </a:pPr>
            <a:r>
              <a:rPr lang="zh-CN" altLang="en-US" dirty="0">
                <a:solidFill>
                  <a:schemeClr val="tx1">
                    <a:lumMod val="85000"/>
                    <a:lumOff val="15000"/>
                  </a:schemeClr>
                </a:solidFill>
                <a:latin typeface="+mn-ea"/>
                <a:cs typeface="+mn-ea"/>
                <a:sym typeface="+mn-ea"/>
              </a:rPr>
              <a:t>对于助力金融强国建设、增强上海国际金融中心的竞争力和影响力、更好引领证券行业创新发展具有里程碑意义</a:t>
            </a:r>
            <a:endParaRPr lang="zh-CN" altLang="en-US" dirty="0">
              <a:solidFill>
                <a:schemeClr val="tx1">
                  <a:lumMod val="85000"/>
                  <a:lumOff val="15000"/>
                </a:schemeClr>
              </a:solidFill>
              <a:latin typeface="+mn-ea"/>
              <a:cs typeface="+mn-ea"/>
              <a:sym typeface="+mn-ea"/>
            </a:endParaRPr>
          </a:p>
        </p:txBody>
      </p:sp>
      <p:sp>
        <p:nvSpPr>
          <p:cNvPr id="94" name="圆角矩形 19"/>
          <p:cNvSpPr/>
          <p:nvPr>
            <p:custDataLst>
              <p:tags r:id="rId17"/>
            </p:custDataLst>
          </p:nvPr>
        </p:nvSpPr>
        <p:spPr>
          <a:xfrm rot="5400000">
            <a:off x="679768" y="4866322"/>
            <a:ext cx="434340" cy="438785"/>
          </a:xfrm>
          <a:prstGeom prst="roundRect">
            <a:avLst>
              <a:gd name="adj" fmla="val 0"/>
            </a:avLst>
          </a:prstGeom>
          <a:gradFill flip="none" rotWithShape="1">
            <a:gsLst>
              <a:gs pos="100000">
                <a:schemeClr val="accent1">
                  <a:alpha val="100000"/>
                </a:schemeClr>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95" name="燕尾形 20"/>
          <p:cNvSpPr/>
          <p:nvPr>
            <p:custDataLst>
              <p:tags r:id="rId18"/>
            </p:custDataLst>
          </p:nvPr>
        </p:nvSpPr>
        <p:spPr>
          <a:xfrm>
            <a:off x="839788" y="5001577"/>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Tree>
    <p:custDataLst>
      <p:tags r:id="rId19"/>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短线难做，中线潜伏有</a:t>
            </a:r>
            <a:r>
              <a:rPr lang="zh-CN" altLang="en-US" sz="2800" b="1">
                <a:solidFill>
                  <a:schemeClr val="bg1"/>
                </a:solidFill>
              </a:rPr>
              <a:t>优势</a:t>
            </a:r>
            <a:endParaRPr lang="zh-CN" altLang="en-US" sz="2800" b="1">
              <a:solidFill>
                <a:schemeClr val="bg1"/>
              </a:solidFill>
            </a:endParaRPr>
          </a:p>
        </p:txBody>
      </p:sp>
      <p:pic>
        <p:nvPicPr>
          <p:cNvPr id="2" name="图片 1"/>
          <p:cNvPicPr>
            <a:picLocks noChangeAspect="1"/>
          </p:cNvPicPr>
          <p:nvPr/>
        </p:nvPicPr>
        <p:blipFill>
          <a:blip r:embed="rId1"/>
          <a:stretch>
            <a:fillRect/>
          </a:stretch>
        </p:blipFill>
        <p:spPr>
          <a:xfrm>
            <a:off x="493395" y="761365"/>
            <a:ext cx="10709275" cy="5723255"/>
          </a:xfrm>
          <a:prstGeom prst="rect">
            <a:avLst/>
          </a:prstGeom>
        </p:spPr>
      </p:pic>
      <p:sp>
        <p:nvSpPr>
          <p:cNvPr id="4" name="矩形 3"/>
          <p:cNvSpPr/>
          <p:nvPr/>
        </p:nvSpPr>
        <p:spPr>
          <a:xfrm>
            <a:off x="2971165" y="3880485"/>
            <a:ext cx="5516880" cy="953135"/>
          </a:xfrm>
          <a:prstGeom prst="rect">
            <a:avLst/>
          </a:prstGeom>
          <a:noFill/>
          <a:ln>
            <a:noFill/>
          </a:ln>
        </p:spPr>
        <p:txBody>
          <a:bodyPr wrap="none" rtlCol="0" anchor="t">
            <a:spAutoFit/>
          </a:bodyPr>
          <a:p>
            <a:pPr algn="ctr"/>
            <a:r>
              <a:rPr lang="zh-CN" altLang="en-US" sz="2800" b="1">
                <a:ln w="15875"/>
                <a:gradFill>
                  <a:gsLst>
                    <a:gs pos="0">
                      <a:schemeClr val="accent1"/>
                    </a:gs>
                    <a:gs pos="100000">
                      <a:schemeClr val="accent6"/>
                    </a:gs>
                  </a:gsLst>
                  <a:lin ang="2700000" scaled="0"/>
                </a:gradFill>
                <a:effectLst/>
              </a:rPr>
              <a:t>中线上攻远大于短线</a:t>
            </a:r>
            <a:r>
              <a:rPr lang="zh-CN" altLang="en-US" sz="2800" b="1">
                <a:ln w="15875"/>
                <a:gradFill>
                  <a:gsLst>
                    <a:gs pos="0">
                      <a:schemeClr val="accent1"/>
                    </a:gs>
                    <a:gs pos="100000">
                      <a:schemeClr val="accent6"/>
                    </a:gs>
                  </a:gsLst>
                  <a:lin ang="2700000" scaled="0"/>
                </a:gradFill>
                <a:effectLst/>
              </a:rPr>
              <a:t>上攻</a:t>
            </a:r>
            <a:endParaRPr lang="zh-CN" altLang="en-US" sz="2800" b="1">
              <a:ln w="15875"/>
              <a:gradFill>
                <a:gsLst>
                  <a:gs pos="0">
                    <a:schemeClr val="accent1"/>
                  </a:gs>
                  <a:gs pos="100000">
                    <a:schemeClr val="accent6"/>
                  </a:gs>
                </a:gsLst>
                <a:lin ang="2700000" scaled="0"/>
              </a:gradFill>
              <a:effectLst/>
            </a:endParaRPr>
          </a:p>
          <a:p>
            <a:pPr algn="ctr"/>
            <a:r>
              <a:rPr lang="zh-CN" altLang="en-US" sz="2800" b="1">
                <a:ln w="15875"/>
                <a:gradFill>
                  <a:gsLst>
                    <a:gs pos="0">
                      <a:schemeClr val="accent1"/>
                    </a:gs>
                    <a:gs pos="100000">
                      <a:schemeClr val="accent6"/>
                    </a:gs>
                  </a:gsLst>
                  <a:lin ang="2700000" scaled="0"/>
                </a:gradFill>
                <a:effectLst/>
              </a:rPr>
              <a:t>控盘形成大趋势中线品种</a:t>
            </a:r>
            <a:r>
              <a:rPr lang="zh-CN" altLang="en-US" sz="2800" b="1">
                <a:ln w="15875"/>
                <a:gradFill>
                  <a:gsLst>
                    <a:gs pos="0">
                      <a:schemeClr val="accent1"/>
                    </a:gs>
                    <a:gs pos="100000">
                      <a:schemeClr val="accent6"/>
                    </a:gs>
                  </a:gsLst>
                  <a:lin ang="2700000" scaled="0"/>
                </a:gradFill>
                <a:effectLst/>
              </a:rPr>
              <a:t>越来越多</a:t>
            </a:r>
            <a:endParaRPr lang="zh-CN" altLang="en-US" sz="2800" b="1">
              <a:ln w="15875"/>
              <a:gradFill>
                <a:gsLst>
                  <a:gs pos="0">
                    <a:schemeClr val="accent1"/>
                  </a:gs>
                  <a:gs pos="100000">
                    <a:schemeClr val="accent6"/>
                  </a:gs>
                </a:gsLst>
                <a:lin ang="2700000" scaled="0"/>
              </a:gradFill>
              <a:effectLst/>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41550" y="86360"/>
            <a:ext cx="7951470"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做核心股的</a:t>
            </a:r>
            <a:r>
              <a:rPr lang="zh-CN" altLang="en-US" sz="2800" b="1">
                <a:solidFill>
                  <a:schemeClr val="bg1"/>
                </a:solidFill>
              </a:rPr>
              <a:t>意义</a:t>
            </a:r>
            <a:endParaRPr lang="zh-CN" altLang="en-US" sz="2800" b="1">
              <a:solidFill>
                <a:schemeClr val="bg1"/>
              </a:solidFill>
            </a:endParaRPr>
          </a:p>
        </p:txBody>
      </p:sp>
      <p:sp>
        <p:nvSpPr>
          <p:cNvPr id="10" name="任意多边形: 形状 9"/>
          <p:cNvSpPr/>
          <p:nvPr>
            <p:custDataLst>
              <p:tags r:id="rId1"/>
            </p:custDataLst>
          </p:nvPr>
        </p:nvSpPr>
        <p:spPr>
          <a:xfrm>
            <a:off x="4043998" y="1626870"/>
            <a:ext cx="3999586" cy="4000038"/>
          </a:xfrm>
          <a:custGeom>
            <a:avLst/>
            <a:gdLst>
              <a:gd name="connsiteX0" fmla="*/ 4618815 w 4733323"/>
              <a:gd name="connsiteY0" fmla="*/ 2091189 h 4733860"/>
              <a:gd name="connsiteX1" fmla="*/ 2642059 w 4733323"/>
              <a:gd name="connsiteY1" fmla="*/ 114433 h 4733860"/>
              <a:gd name="connsiteX2" fmla="*/ 2090576 w 4733323"/>
              <a:gd name="connsiteY2" fmla="*/ 114433 h 4733860"/>
              <a:gd name="connsiteX3" fmla="*/ 114433 w 4733323"/>
              <a:gd name="connsiteY3" fmla="*/ 2091189 h 4733860"/>
              <a:gd name="connsiteX4" fmla="*/ 114433 w 4733323"/>
              <a:gd name="connsiteY4" fmla="*/ 2642671 h 4733860"/>
              <a:gd name="connsiteX5" fmla="*/ 2091189 w 4733323"/>
              <a:gd name="connsiteY5" fmla="*/ 4619428 h 4733860"/>
              <a:gd name="connsiteX6" fmla="*/ 2642671 w 4733323"/>
              <a:gd name="connsiteY6" fmla="*/ 4619428 h 4733860"/>
              <a:gd name="connsiteX7" fmla="*/ 4619428 w 4733323"/>
              <a:gd name="connsiteY7" fmla="*/ 2642671 h 4733860"/>
              <a:gd name="connsiteX8" fmla="*/ 4618815 w 4733323"/>
              <a:gd name="connsiteY8" fmla="*/ 2091189 h 4733860"/>
              <a:gd name="connsiteX9" fmla="*/ 3781175 w 4733323"/>
              <a:gd name="connsiteY9" fmla="*/ 2517056 h 4733860"/>
              <a:gd name="connsiteX10" fmla="*/ 2516443 w 4733323"/>
              <a:gd name="connsiteY10" fmla="*/ 3781788 h 4733860"/>
              <a:gd name="connsiteX11" fmla="*/ 2216192 w 4733323"/>
              <a:gd name="connsiteY11" fmla="*/ 3781788 h 4733860"/>
              <a:gd name="connsiteX12" fmla="*/ 952072 w 4733323"/>
              <a:gd name="connsiteY12" fmla="*/ 2517056 h 4733860"/>
              <a:gd name="connsiteX13" fmla="*/ 952072 w 4733323"/>
              <a:gd name="connsiteY13" fmla="*/ 2216805 h 4733860"/>
              <a:gd name="connsiteX14" fmla="*/ 2216804 w 4733323"/>
              <a:gd name="connsiteY14" fmla="*/ 952072 h 4733860"/>
              <a:gd name="connsiteX15" fmla="*/ 2517056 w 4733323"/>
              <a:gd name="connsiteY15" fmla="*/ 952072 h 4733860"/>
              <a:gd name="connsiteX16" fmla="*/ 3781788 w 4733323"/>
              <a:gd name="connsiteY16" fmla="*/ 2216805 h 4733860"/>
              <a:gd name="connsiteX17" fmla="*/ 3781175 w 4733323"/>
              <a:gd name="connsiteY17" fmla="*/ 2517056 h 473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3323" h="4733860">
                <a:moveTo>
                  <a:pt x="4618815" y="2091189"/>
                </a:moveTo>
                <a:lnTo>
                  <a:pt x="2642059" y="114433"/>
                </a:lnTo>
                <a:cubicBezTo>
                  <a:pt x="2489482" y="-38144"/>
                  <a:pt x="2242540" y="-38144"/>
                  <a:pt x="2090576" y="114433"/>
                </a:cubicBezTo>
                <a:lnTo>
                  <a:pt x="114433" y="2091189"/>
                </a:lnTo>
                <a:cubicBezTo>
                  <a:pt x="-38144" y="2243766"/>
                  <a:pt x="-38144" y="2490707"/>
                  <a:pt x="114433" y="2642671"/>
                </a:cubicBezTo>
                <a:lnTo>
                  <a:pt x="2091189" y="4619428"/>
                </a:lnTo>
                <a:cubicBezTo>
                  <a:pt x="2243766" y="4772005"/>
                  <a:pt x="2490707" y="4772005"/>
                  <a:pt x="2642671" y="4619428"/>
                </a:cubicBezTo>
                <a:lnTo>
                  <a:pt x="4619428" y="2642671"/>
                </a:lnTo>
                <a:cubicBezTo>
                  <a:pt x="4771391" y="2490707"/>
                  <a:pt x="4771391" y="2243766"/>
                  <a:pt x="4618815" y="2091189"/>
                </a:cubicBezTo>
                <a:close/>
                <a:moveTo>
                  <a:pt x="3781175" y="2517056"/>
                </a:moveTo>
                <a:lnTo>
                  <a:pt x="2516443" y="3781788"/>
                </a:lnTo>
                <a:cubicBezTo>
                  <a:pt x="2433721" y="3864510"/>
                  <a:pt x="2299527" y="3864510"/>
                  <a:pt x="2216192" y="3781788"/>
                </a:cubicBezTo>
                <a:lnTo>
                  <a:pt x="952072" y="2517056"/>
                </a:lnTo>
                <a:cubicBezTo>
                  <a:pt x="869350" y="2434334"/>
                  <a:pt x="869350" y="2300140"/>
                  <a:pt x="952072" y="2216805"/>
                </a:cubicBezTo>
                <a:lnTo>
                  <a:pt x="2216804" y="952072"/>
                </a:lnTo>
                <a:cubicBezTo>
                  <a:pt x="2299527" y="869350"/>
                  <a:pt x="2433721" y="869350"/>
                  <a:pt x="2517056" y="952072"/>
                </a:cubicBezTo>
                <a:lnTo>
                  <a:pt x="3781788" y="2216805"/>
                </a:lnTo>
                <a:cubicBezTo>
                  <a:pt x="3863897" y="2300140"/>
                  <a:pt x="3863897" y="2434334"/>
                  <a:pt x="3781175" y="2517056"/>
                </a:cubicBezTo>
                <a:close/>
              </a:path>
            </a:pathLst>
          </a:custGeom>
          <a:solidFill>
            <a:schemeClr val="tx1">
              <a:lumMod val="40000"/>
              <a:lumOff val="60000"/>
              <a:alpha val="15000"/>
            </a:schemeClr>
          </a:solidFill>
          <a:ln w="6120" cap="flat">
            <a:noFill/>
            <a:prstDash val="solid"/>
            <a:miter/>
          </a:ln>
        </p:spPr>
        <p:txBody>
          <a:bodyPr rtlCol="0" anchor="ctr"/>
          <a:p>
            <a:endParaRPr lang="zh-CN" altLang="en-US" dirty="0">
              <a:solidFill>
                <a:schemeClr val="tx1"/>
              </a:solidFill>
            </a:endParaRPr>
          </a:p>
        </p:txBody>
      </p:sp>
      <p:sp>
        <p:nvSpPr>
          <p:cNvPr id="9" name="任意多边形: 形状 8"/>
          <p:cNvSpPr/>
          <p:nvPr>
            <p:custDataLst>
              <p:tags r:id="rId2"/>
            </p:custDataLst>
          </p:nvPr>
        </p:nvSpPr>
        <p:spPr>
          <a:xfrm>
            <a:off x="5223828" y="1626870"/>
            <a:ext cx="1639262" cy="868538"/>
          </a:xfrm>
          <a:custGeom>
            <a:avLst/>
            <a:gdLst>
              <a:gd name="connsiteX0" fmla="*/ 1939991 w 1939991"/>
              <a:gd name="connsiteY0" fmla="*/ 803785 h 1027875"/>
              <a:gd name="connsiteX1" fmla="*/ 1250639 w 1939991"/>
              <a:gd name="connsiteY1" fmla="*/ 114433 h 1027875"/>
              <a:gd name="connsiteX2" fmla="*/ 699157 w 1939991"/>
              <a:gd name="connsiteY2" fmla="*/ 114433 h 1027875"/>
              <a:gd name="connsiteX3" fmla="*/ 0 w 1939991"/>
              <a:gd name="connsiteY3" fmla="*/ 812976 h 1027875"/>
              <a:gd name="connsiteX4" fmla="*/ 938132 w 1939991"/>
              <a:gd name="connsiteY4" fmla="*/ 812976 h 1027875"/>
              <a:gd name="connsiteX5" fmla="*/ 1939991 w 1939991"/>
              <a:gd name="connsiteY5" fmla="*/ 803785 h 10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9991" h="1027875">
                <a:moveTo>
                  <a:pt x="1939991" y="803785"/>
                </a:moveTo>
                <a:lnTo>
                  <a:pt x="1250639" y="114433"/>
                </a:lnTo>
                <a:cubicBezTo>
                  <a:pt x="1098062" y="-38144"/>
                  <a:pt x="851121" y="-38144"/>
                  <a:pt x="699157" y="114433"/>
                </a:cubicBezTo>
                <a:lnTo>
                  <a:pt x="0" y="812976"/>
                </a:lnTo>
                <a:cubicBezTo>
                  <a:pt x="0" y="812976"/>
                  <a:pt x="417288" y="512112"/>
                  <a:pt x="938132" y="812976"/>
                </a:cubicBezTo>
                <a:cubicBezTo>
                  <a:pt x="938132" y="812976"/>
                  <a:pt x="1618906" y="1302570"/>
                  <a:pt x="1939991" y="803785"/>
                </a:cubicBezTo>
                <a:close/>
              </a:path>
            </a:pathLst>
          </a:custGeom>
          <a:solidFill>
            <a:schemeClr val="accent2">
              <a:lumMod val="70000"/>
              <a:lumOff val="30000"/>
            </a:schemeClr>
          </a:solidFill>
          <a:ln w="6120" cap="flat">
            <a:noFill/>
            <a:prstDash val="solid"/>
            <a:miter/>
          </a:ln>
          <a:effectLst>
            <a:outerShdw blurRad="50800" dist="38100" dir="5400000" algn="t" rotWithShape="0">
              <a:schemeClr val="accent2">
                <a:lumMod val="60000"/>
                <a:lumOff val="40000"/>
                <a:alpha val="30000"/>
              </a:schemeClr>
            </a:outerShdw>
          </a:effectLst>
        </p:spPr>
        <p:txBody>
          <a:bodyPr wrap="none" lIns="0" tIns="0" rIns="0" bIns="108000" rtlCol="0" anchor="ctr">
            <a:normAutofit/>
          </a:bodyPr>
          <a:p>
            <a:pPr algn="ctr"/>
            <a:r>
              <a:rPr lang="en-US" altLang="zh-CN" b="1" dirty="0">
                <a:solidFill>
                  <a:srgbClr val="FFFFFF"/>
                </a:solidFill>
              </a:rPr>
              <a:t>02</a:t>
            </a:r>
            <a:endParaRPr lang="en-US" altLang="zh-CN" b="1" dirty="0">
              <a:solidFill>
                <a:srgbClr val="FFFFFF"/>
              </a:solidFill>
            </a:endParaRPr>
          </a:p>
        </p:txBody>
      </p:sp>
      <p:sp>
        <p:nvSpPr>
          <p:cNvPr id="19" name="任意多边形: 形状 18"/>
          <p:cNvSpPr/>
          <p:nvPr>
            <p:custDataLst>
              <p:tags r:id="rId3"/>
            </p:custDataLst>
          </p:nvPr>
        </p:nvSpPr>
        <p:spPr>
          <a:xfrm>
            <a:off x="5223828" y="4758690"/>
            <a:ext cx="1639262" cy="868539"/>
          </a:xfrm>
          <a:custGeom>
            <a:avLst/>
            <a:gdLst>
              <a:gd name="connsiteX0" fmla="*/ 275173 w 1424913"/>
              <a:gd name="connsiteY0" fmla="*/ 691 h 754970"/>
              <a:gd name="connsiteX1" fmla="*/ 735860 w 1424913"/>
              <a:gd name="connsiteY1" fmla="*/ 157843 h 754970"/>
              <a:gd name="connsiteX2" fmla="*/ 1424913 w 1424913"/>
              <a:gd name="connsiteY2" fmla="*/ 157843 h 754970"/>
              <a:gd name="connsiteX3" fmla="*/ 911386 w 1424913"/>
              <a:gd name="connsiteY3" fmla="*/ 670920 h 754970"/>
              <a:gd name="connsiteX4" fmla="*/ 506325 w 1424913"/>
              <a:gd name="connsiteY4" fmla="*/ 670920 h 754970"/>
              <a:gd name="connsiteX5" fmla="*/ 0 w 1424913"/>
              <a:gd name="connsiteY5" fmla="*/ 164594 h 754970"/>
              <a:gd name="connsiteX6" fmla="*/ 275173 w 1424913"/>
              <a:gd name="connsiteY6" fmla="*/ 691 h 7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4913" h="754970">
                <a:moveTo>
                  <a:pt x="275173" y="691"/>
                </a:moveTo>
                <a:cubicBezTo>
                  <a:pt x="499520" y="-12126"/>
                  <a:pt x="735860" y="157843"/>
                  <a:pt x="735860" y="157843"/>
                </a:cubicBezTo>
                <a:cubicBezTo>
                  <a:pt x="1118417" y="378827"/>
                  <a:pt x="1424913" y="157843"/>
                  <a:pt x="1424913" y="157843"/>
                </a:cubicBezTo>
                <a:lnTo>
                  <a:pt x="911386" y="670920"/>
                </a:lnTo>
                <a:cubicBezTo>
                  <a:pt x="799769" y="782987"/>
                  <a:pt x="618392" y="782987"/>
                  <a:pt x="506325" y="670920"/>
                </a:cubicBezTo>
                <a:lnTo>
                  <a:pt x="0" y="164594"/>
                </a:lnTo>
                <a:cubicBezTo>
                  <a:pt x="73699" y="50108"/>
                  <a:pt x="173197" y="6517"/>
                  <a:pt x="275173" y="691"/>
                </a:cubicBezTo>
                <a:close/>
              </a:path>
            </a:pathLst>
          </a:custGeom>
          <a:solidFill>
            <a:schemeClr val="accent2">
              <a:lumMod val="70000"/>
              <a:lumOff val="30000"/>
            </a:schemeClr>
          </a:solidFill>
          <a:ln w="6120" cap="flat">
            <a:noFill/>
            <a:prstDash val="solid"/>
            <a:miter/>
          </a:ln>
          <a:effectLst>
            <a:outerShdw blurRad="50800" dist="38100" dir="16200000" algn="t" rotWithShape="0">
              <a:schemeClr val="accent2">
                <a:lumMod val="60000"/>
                <a:lumOff val="40000"/>
                <a:alpha val="30000"/>
              </a:schemeClr>
            </a:outerShdw>
          </a:effectLst>
        </p:spPr>
        <p:txBody>
          <a:bodyPr rot="0" spcFirstLastPara="0" vertOverflow="overflow" horzOverflow="overflow" vert="horz" wrap="none" lIns="0" tIns="0" rIns="0" bIns="108000" numCol="1" spcCol="0" rtlCol="0" fromWordArt="0" anchor="ctr" anchorCtr="0" forceAA="0" compatLnSpc="1">
            <a:normAutofit/>
          </a:bodyPr>
          <a:p>
            <a:pPr algn="ctr"/>
            <a:r>
              <a:rPr lang="en-US" altLang="zh-CN" b="1" dirty="0">
                <a:solidFill>
                  <a:srgbClr val="FFFFFF"/>
                </a:solidFill>
              </a:rPr>
              <a:t>04</a:t>
            </a:r>
            <a:endParaRPr lang="en-US" altLang="zh-CN" b="1" dirty="0">
              <a:solidFill>
                <a:srgbClr val="FFFFFF"/>
              </a:solidFill>
            </a:endParaRPr>
          </a:p>
        </p:txBody>
      </p:sp>
      <p:sp>
        <p:nvSpPr>
          <p:cNvPr id="23" name="任意多边形: 形状 22"/>
          <p:cNvSpPr/>
          <p:nvPr>
            <p:custDataLst>
              <p:tags r:id="rId4"/>
            </p:custDataLst>
          </p:nvPr>
        </p:nvSpPr>
        <p:spPr>
          <a:xfrm>
            <a:off x="4046538" y="2807335"/>
            <a:ext cx="868540" cy="1639262"/>
          </a:xfrm>
          <a:custGeom>
            <a:avLst/>
            <a:gdLst>
              <a:gd name="connsiteX0" fmla="*/ 590377 w 754970"/>
              <a:gd name="connsiteY0" fmla="*/ 0 h 1424913"/>
              <a:gd name="connsiteX1" fmla="*/ 597128 w 754970"/>
              <a:gd name="connsiteY1" fmla="*/ 735860 h 1424913"/>
              <a:gd name="connsiteX2" fmla="*/ 597128 w 754970"/>
              <a:gd name="connsiteY2" fmla="*/ 1424913 h 1424913"/>
              <a:gd name="connsiteX3" fmla="*/ 84051 w 754970"/>
              <a:gd name="connsiteY3" fmla="*/ 911386 h 1424913"/>
              <a:gd name="connsiteX4" fmla="*/ 84051 w 754970"/>
              <a:gd name="connsiteY4" fmla="*/ 506326 h 1424913"/>
              <a:gd name="connsiteX5" fmla="*/ 590377 w 754970"/>
              <a:gd name="connsiteY5" fmla="*/ 0 h 14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970" h="1424913">
                <a:moveTo>
                  <a:pt x="590377" y="0"/>
                </a:moveTo>
                <a:cubicBezTo>
                  <a:pt x="956732" y="235835"/>
                  <a:pt x="597128" y="735860"/>
                  <a:pt x="597128" y="735860"/>
                </a:cubicBezTo>
                <a:cubicBezTo>
                  <a:pt x="376145" y="1118417"/>
                  <a:pt x="597128" y="1424913"/>
                  <a:pt x="597128" y="1424913"/>
                </a:cubicBezTo>
                <a:lnTo>
                  <a:pt x="84051" y="911386"/>
                </a:lnTo>
                <a:cubicBezTo>
                  <a:pt x="-28016" y="799769"/>
                  <a:pt x="-28016" y="618392"/>
                  <a:pt x="84051" y="506326"/>
                </a:cubicBezTo>
                <a:lnTo>
                  <a:pt x="590377" y="0"/>
                </a:lnTo>
                <a:close/>
              </a:path>
            </a:pathLst>
          </a:custGeom>
          <a:solidFill>
            <a:schemeClr val="accent1"/>
          </a:solidFill>
          <a:ln w="6120" cap="flat">
            <a:noFill/>
            <a:prstDash val="solid"/>
            <a:miter/>
          </a:ln>
          <a:effectLst>
            <a:outerShdw blurRad="50800" dist="38100" algn="l" rotWithShape="0">
              <a:schemeClr val="accent1">
                <a:lumMod val="60000"/>
                <a:lumOff val="40000"/>
                <a:alpha val="30000"/>
              </a:schemeClr>
            </a:outerShdw>
          </a:effectLst>
        </p:spPr>
        <p:txBody>
          <a:bodyPr rot="0" spcFirstLastPara="0" vertOverflow="overflow" horzOverflow="overflow" vert="horz" wrap="none" lIns="0" tIns="0" rIns="108000" bIns="0" numCol="1" spcCol="0" rtlCol="0" fromWordArt="0" anchor="ctr" anchorCtr="0" forceAA="0" compatLnSpc="1">
            <a:normAutofit/>
          </a:bodyPr>
          <a:p>
            <a:pPr algn="ctr"/>
            <a:r>
              <a:rPr lang="en-US" altLang="zh-CN" b="1" dirty="0">
                <a:solidFill>
                  <a:srgbClr val="FFFFFF"/>
                </a:solidFill>
              </a:rPr>
              <a:t>01</a:t>
            </a:r>
            <a:endParaRPr lang="en-US" altLang="zh-CN" b="1" dirty="0">
              <a:solidFill>
                <a:srgbClr val="FFFFFF"/>
              </a:solidFill>
            </a:endParaRPr>
          </a:p>
        </p:txBody>
      </p:sp>
      <p:sp>
        <p:nvSpPr>
          <p:cNvPr id="26" name="任意多边形: 形状 25"/>
          <p:cNvSpPr/>
          <p:nvPr>
            <p:custDataLst>
              <p:tags r:id="rId5"/>
            </p:custDataLst>
          </p:nvPr>
        </p:nvSpPr>
        <p:spPr>
          <a:xfrm>
            <a:off x="7174548" y="2807335"/>
            <a:ext cx="868540" cy="1639262"/>
          </a:xfrm>
          <a:custGeom>
            <a:avLst/>
            <a:gdLst>
              <a:gd name="connsiteX0" fmla="*/ 157843 w 754970"/>
              <a:gd name="connsiteY0" fmla="*/ 0 h 1424913"/>
              <a:gd name="connsiteX1" fmla="*/ 670920 w 754970"/>
              <a:gd name="connsiteY1" fmla="*/ 513527 h 1424913"/>
              <a:gd name="connsiteX2" fmla="*/ 670920 w 754970"/>
              <a:gd name="connsiteY2" fmla="*/ 918588 h 1424913"/>
              <a:gd name="connsiteX3" fmla="*/ 164594 w 754970"/>
              <a:gd name="connsiteY3" fmla="*/ 1424913 h 1424913"/>
              <a:gd name="connsiteX4" fmla="*/ 157843 w 754970"/>
              <a:gd name="connsiteY4" fmla="*/ 689053 h 1424913"/>
              <a:gd name="connsiteX5" fmla="*/ 157843 w 754970"/>
              <a:gd name="connsiteY5" fmla="*/ 0 h 14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970" h="1424913">
                <a:moveTo>
                  <a:pt x="157843" y="0"/>
                </a:moveTo>
                <a:lnTo>
                  <a:pt x="670920" y="513527"/>
                </a:lnTo>
                <a:cubicBezTo>
                  <a:pt x="782987" y="625144"/>
                  <a:pt x="782987" y="806521"/>
                  <a:pt x="670920" y="918588"/>
                </a:cubicBezTo>
                <a:lnTo>
                  <a:pt x="164594" y="1424913"/>
                </a:lnTo>
                <a:cubicBezTo>
                  <a:pt x="-201761" y="1189078"/>
                  <a:pt x="157843" y="689053"/>
                  <a:pt x="157843" y="689053"/>
                </a:cubicBezTo>
                <a:cubicBezTo>
                  <a:pt x="378826" y="306496"/>
                  <a:pt x="157843" y="0"/>
                  <a:pt x="157843" y="0"/>
                </a:cubicBezTo>
                <a:close/>
              </a:path>
            </a:pathLst>
          </a:custGeom>
          <a:solidFill>
            <a:schemeClr val="accent1"/>
          </a:solidFill>
          <a:ln w="6120" cap="flat">
            <a:noFill/>
            <a:prstDash val="solid"/>
            <a:miter/>
          </a:ln>
          <a:effectLst>
            <a:outerShdw blurRad="50800" dist="38100" dir="10800000" algn="r" rotWithShape="0">
              <a:schemeClr val="accent1">
                <a:lumMod val="60000"/>
                <a:lumOff val="40000"/>
                <a:alpha val="30000"/>
              </a:schemeClr>
            </a:outerShdw>
          </a:effectLst>
        </p:spPr>
        <p:txBody>
          <a:bodyPr rot="0" spcFirstLastPara="0" vertOverflow="overflow" horzOverflow="overflow" vert="horz" wrap="none" lIns="108000" tIns="0" rIns="0" bIns="0" numCol="1" spcCol="0" rtlCol="0" fromWordArt="0" anchor="ctr" anchorCtr="0" forceAA="0" compatLnSpc="1">
            <a:normAutofit/>
          </a:bodyPr>
          <a:p>
            <a:pPr algn="ctr"/>
            <a:r>
              <a:rPr lang="en-US" altLang="zh-CN" b="1" dirty="0">
                <a:solidFill>
                  <a:srgbClr val="FFFFFF"/>
                </a:solidFill>
              </a:rPr>
              <a:t>03</a:t>
            </a:r>
            <a:endParaRPr lang="en-US" altLang="zh-CN" b="1" dirty="0">
              <a:solidFill>
                <a:srgbClr val="FFFFFF"/>
              </a:solidFill>
            </a:endParaRPr>
          </a:p>
        </p:txBody>
      </p:sp>
      <p:pic>
        <p:nvPicPr>
          <p:cNvPr id="2" name="图片 5" descr="343435383036303b343532343134393bcdb7c4d4b7e7b1a9"/>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5586413" y="3177540"/>
            <a:ext cx="914398" cy="914398"/>
          </a:xfrm>
          <a:prstGeom prst="rect">
            <a:avLst/>
          </a:prstGeom>
        </p:spPr>
      </p:pic>
      <p:sp>
        <p:nvSpPr>
          <p:cNvPr id="41" name="矩形 40"/>
          <p:cNvSpPr/>
          <p:nvPr>
            <p:custDataLst>
              <p:tags r:id="rId9"/>
            </p:custDataLst>
          </p:nvPr>
        </p:nvSpPr>
        <p:spPr>
          <a:xfrm>
            <a:off x="8461058" y="2946400"/>
            <a:ext cx="2446073" cy="5784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p>
            <a:r>
              <a:rPr lang="zh-CN" altLang="en-US" b="1" kern="0" dirty="0">
                <a:solidFill>
                  <a:schemeClr val="accent1"/>
                </a:solidFill>
                <a:latin typeface="Arial" panose="020B0604020202020204" pitchFamily="34" charset="0"/>
              </a:rPr>
              <a:t>财务优势</a:t>
            </a:r>
            <a:endParaRPr lang="zh-CN" altLang="en-US" b="1" kern="0" dirty="0">
              <a:solidFill>
                <a:schemeClr val="accent1"/>
              </a:solidFill>
              <a:latin typeface="Arial" panose="020B0604020202020204" pitchFamily="34" charset="0"/>
            </a:endParaRPr>
          </a:p>
        </p:txBody>
      </p:sp>
      <p:sp>
        <p:nvSpPr>
          <p:cNvPr id="43" name="矩形 42"/>
          <p:cNvSpPr/>
          <p:nvPr>
            <p:custDataLst>
              <p:tags r:id="rId10"/>
            </p:custDataLst>
          </p:nvPr>
        </p:nvSpPr>
        <p:spPr>
          <a:xfrm>
            <a:off x="8461375" y="3596640"/>
            <a:ext cx="2446020" cy="1273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30000"/>
              </a:lnSpc>
            </a:pPr>
            <a:r>
              <a:rPr lang="zh-CN" altLang="en-US" sz="1400" kern="0" dirty="0">
                <a:solidFill>
                  <a:schemeClr val="tx1">
                    <a:lumMod val="85000"/>
                    <a:lumOff val="15000"/>
                  </a:schemeClr>
                </a:solidFill>
                <a:latin typeface="Arial" panose="020B0604020202020204" pitchFamily="34" charset="0"/>
                <a:sym typeface="+mn-ea"/>
              </a:rPr>
              <a:t>强大的盈利能力使大市值公司更可能进行稳定分红，信息披露要求严格，内部治理结构完善，能有效保护股东利益</a:t>
            </a:r>
            <a:r>
              <a:rPr lang="en-US" altLang="zh-CN" sz="1400" kern="0" dirty="0">
                <a:solidFill>
                  <a:schemeClr val="tx1">
                    <a:lumMod val="85000"/>
                    <a:lumOff val="15000"/>
                  </a:schemeClr>
                </a:solidFill>
                <a:latin typeface="Arial" panose="020B0604020202020204" pitchFamily="34" charset="0"/>
                <a:sym typeface="+mn-ea"/>
              </a:rPr>
              <a:t>‌</a:t>
            </a:r>
            <a:endParaRPr lang="en-US" altLang="zh-CN" sz="1400" kern="0" dirty="0">
              <a:solidFill>
                <a:schemeClr val="tx1">
                  <a:lumMod val="85000"/>
                  <a:lumOff val="15000"/>
                </a:schemeClr>
              </a:solidFill>
              <a:latin typeface="Arial" panose="020B0604020202020204" pitchFamily="34" charset="0"/>
              <a:sym typeface="+mn-ea"/>
            </a:endParaRPr>
          </a:p>
        </p:txBody>
      </p:sp>
      <p:sp>
        <p:nvSpPr>
          <p:cNvPr id="45" name="矩形 44"/>
          <p:cNvSpPr/>
          <p:nvPr>
            <p:custDataLst>
              <p:tags r:id="rId11"/>
            </p:custDataLst>
          </p:nvPr>
        </p:nvSpPr>
        <p:spPr>
          <a:xfrm>
            <a:off x="1179513" y="2614295"/>
            <a:ext cx="2446073" cy="5784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p>
            <a:pPr algn="r"/>
            <a:r>
              <a:rPr lang="zh-CN" altLang="en-US" b="1" kern="0" dirty="0">
                <a:solidFill>
                  <a:schemeClr val="accent1"/>
                </a:solidFill>
                <a:latin typeface="Arial" panose="020B0604020202020204" pitchFamily="34" charset="0"/>
              </a:rPr>
              <a:t>资本运作潜力</a:t>
            </a:r>
            <a:endParaRPr lang="zh-CN" altLang="en-US" b="1" kern="0" dirty="0">
              <a:solidFill>
                <a:schemeClr val="accent1"/>
              </a:solidFill>
              <a:latin typeface="Arial" panose="020B0604020202020204" pitchFamily="34" charset="0"/>
            </a:endParaRPr>
          </a:p>
        </p:txBody>
      </p:sp>
      <p:sp>
        <p:nvSpPr>
          <p:cNvPr id="46" name="矩形 45"/>
          <p:cNvSpPr/>
          <p:nvPr>
            <p:custDataLst>
              <p:tags r:id="rId12"/>
            </p:custDataLst>
          </p:nvPr>
        </p:nvSpPr>
        <p:spPr>
          <a:xfrm>
            <a:off x="1243965" y="3315335"/>
            <a:ext cx="2446020" cy="11620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gn="r">
              <a:lnSpc>
                <a:spcPct val="130000"/>
              </a:lnSpc>
            </a:pPr>
            <a:r>
              <a:rPr lang="en-US" altLang="zh-CN" sz="1400" kern="0" dirty="0">
                <a:solidFill>
                  <a:schemeClr val="tx1">
                    <a:lumMod val="85000"/>
                    <a:lumOff val="15000"/>
                  </a:schemeClr>
                </a:solidFill>
                <a:latin typeface="Arial" panose="020B0604020202020204" pitchFamily="34" charset="0"/>
                <a:sym typeface="+mn-ea"/>
              </a:rPr>
              <a:t>‌</a:t>
            </a:r>
            <a:r>
              <a:rPr lang="zh-CN" altLang="en-US" sz="1400" kern="0" dirty="0">
                <a:solidFill>
                  <a:schemeClr val="tx1">
                    <a:lumMod val="85000"/>
                    <a:lumOff val="15000"/>
                  </a:schemeClr>
                </a:solidFill>
                <a:latin typeface="Arial" panose="020B0604020202020204" pitchFamily="34" charset="0"/>
                <a:sym typeface="+mn-ea"/>
              </a:rPr>
              <a:t>并购优势</a:t>
            </a:r>
            <a:r>
              <a:rPr lang="en-US" altLang="zh-CN" sz="1400" kern="0" dirty="0">
                <a:solidFill>
                  <a:schemeClr val="tx1">
                    <a:lumMod val="85000"/>
                    <a:lumOff val="15000"/>
                  </a:schemeClr>
                </a:solidFill>
                <a:latin typeface="Arial" panose="020B0604020202020204" pitchFamily="34" charset="0"/>
                <a:sym typeface="+mn-ea"/>
              </a:rPr>
              <a:t>‌</a:t>
            </a:r>
            <a:r>
              <a:rPr lang="zh-CN" altLang="en-US" sz="1400" kern="0" dirty="0">
                <a:solidFill>
                  <a:schemeClr val="tx1">
                    <a:lumMod val="85000"/>
                    <a:lumOff val="15000"/>
                  </a:schemeClr>
                </a:solidFill>
                <a:latin typeface="Arial" panose="020B0604020202020204" pitchFamily="34" charset="0"/>
                <a:sym typeface="+mn-ea"/>
              </a:rPr>
              <a:t>：高市值公司在换股并购中更具议价能力</a:t>
            </a:r>
            <a:r>
              <a:rPr lang="en-US" altLang="zh-CN" sz="1400" kern="0" dirty="0">
                <a:solidFill>
                  <a:schemeClr val="tx1">
                    <a:lumMod val="85000"/>
                    <a:lumOff val="15000"/>
                  </a:schemeClr>
                </a:solidFill>
                <a:latin typeface="Arial" panose="020B0604020202020204" pitchFamily="34" charset="0"/>
                <a:sym typeface="+mn-ea"/>
              </a:rPr>
              <a:t>‌</a:t>
            </a:r>
            <a:r>
              <a:rPr lang="zh-CN" altLang="en-US" sz="1400" kern="0" dirty="0">
                <a:solidFill>
                  <a:schemeClr val="tx1">
                    <a:lumMod val="85000"/>
                    <a:lumOff val="15000"/>
                  </a:schemeClr>
                </a:solidFill>
                <a:latin typeface="Arial" panose="020B0604020202020204" pitchFamily="34" charset="0"/>
                <a:sym typeface="+mn-ea"/>
              </a:rPr>
              <a:t>，资源整合</a:t>
            </a:r>
            <a:r>
              <a:rPr lang="en-US" altLang="zh-CN" sz="1400" kern="0" dirty="0">
                <a:solidFill>
                  <a:schemeClr val="tx1">
                    <a:lumMod val="85000"/>
                    <a:lumOff val="15000"/>
                  </a:schemeClr>
                </a:solidFill>
                <a:latin typeface="Arial" panose="020B0604020202020204" pitchFamily="34" charset="0"/>
                <a:sym typeface="+mn-ea"/>
              </a:rPr>
              <a:t>‌</a:t>
            </a:r>
            <a:r>
              <a:rPr lang="zh-CN" altLang="en-US" sz="1400" kern="0" dirty="0">
                <a:solidFill>
                  <a:schemeClr val="tx1">
                    <a:lumMod val="85000"/>
                    <a:lumOff val="15000"/>
                  </a:schemeClr>
                </a:solidFill>
                <a:latin typeface="Arial" panose="020B0604020202020204" pitchFamily="34" charset="0"/>
                <a:sym typeface="+mn-ea"/>
              </a:rPr>
              <a:t>：在产业链中影响力大，便于开展战略合作</a:t>
            </a:r>
            <a:r>
              <a:rPr lang="en-US" altLang="zh-CN" sz="1400" kern="0" dirty="0">
                <a:solidFill>
                  <a:schemeClr val="tx1">
                    <a:lumMod val="85000"/>
                    <a:lumOff val="15000"/>
                  </a:schemeClr>
                </a:solidFill>
                <a:latin typeface="Arial" panose="020B0604020202020204" pitchFamily="34" charset="0"/>
                <a:sym typeface="+mn-ea"/>
              </a:rPr>
              <a:t>‌</a:t>
            </a:r>
            <a:endParaRPr lang="en-US" altLang="zh-CN" sz="1400" kern="0" dirty="0">
              <a:solidFill>
                <a:schemeClr val="tx1">
                  <a:lumMod val="85000"/>
                  <a:lumOff val="15000"/>
                </a:schemeClr>
              </a:solidFill>
              <a:latin typeface="Arial" panose="020B0604020202020204" pitchFamily="34" charset="0"/>
              <a:sym typeface="+mn-ea"/>
            </a:endParaRPr>
          </a:p>
        </p:txBody>
      </p:sp>
      <p:sp>
        <p:nvSpPr>
          <p:cNvPr id="32" name="矩形 31"/>
          <p:cNvSpPr/>
          <p:nvPr>
            <p:custDataLst>
              <p:tags r:id="rId13"/>
            </p:custDataLst>
          </p:nvPr>
        </p:nvSpPr>
        <p:spPr>
          <a:xfrm>
            <a:off x="7379653" y="1189990"/>
            <a:ext cx="2446073" cy="5784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p>
            <a:r>
              <a:rPr lang="zh-CN" altLang="en-US" b="1" kern="0" dirty="0">
                <a:solidFill>
                  <a:schemeClr val="accent2">
                    <a:lumMod val="70000"/>
                    <a:lumOff val="30000"/>
                  </a:schemeClr>
                </a:solidFill>
                <a:latin typeface="Arial" panose="020B0604020202020204" pitchFamily="34" charset="0"/>
              </a:rPr>
              <a:t>核心</a:t>
            </a:r>
            <a:r>
              <a:rPr lang="zh-CN" altLang="en-US" b="1" kern="0" dirty="0">
                <a:solidFill>
                  <a:schemeClr val="accent2">
                    <a:lumMod val="70000"/>
                    <a:lumOff val="30000"/>
                  </a:schemeClr>
                </a:solidFill>
                <a:latin typeface="Arial" panose="020B0604020202020204" pitchFamily="34" charset="0"/>
              </a:rPr>
              <a:t>地位</a:t>
            </a:r>
            <a:endParaRPr lang="zh-CN" altLang="en-US" b="1" kern="0" dirty="0">
              <a:solidFill>
                <a:schemeClr val="accent2">
                  <a:lumMod val="70000"/>
                  <a:lumOff val="30000"/>
                </a:schemeClr>
              </a:solidFill>
              <a:latin typeface="Arial" panose="020B0604020202020204" pitchFamily="34" charset="0"/>
            </a:endParaRPr>
          </a:p>
        </p:txBody>
      </p:sp>
      <p:sp>
        <p:nvSpPr>
          <p:cNvPr id="33" name="矩形 32"/>
          <p:cNvSpPr/>
          <p:nvPr>
            <p:custDataLst>
              <p:tags r:id="rId14"/>
            </p:custDataLst>
          </p:nvPr>
        </p:nvSpPr>
        <p:spPr>
          <a:xfrm>
            <a:off x="7379970" y="1840230"/>
            <a:ext cx="3157220" cy="711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nSpc>
                <a:spcPct val="130000"/>
              </a:lnSpc>
            </a:pPr>
            <a:r>
              <a:rPr lang="zh-CN" altLang="en-US" sz="1400" kern="0" dirty="0">
                <a:solidFill>
                  <a:schemeClr val="tx1">
                    <a:lumMod val="85000"/>
                    <a:lumOff val="15000"/>
                  </a:schemeClr>
                </a:solidFill>
                <a:latin typeface="Arial" panose="020B0604020202020204" pitchFamily="34" charset="0"/>
                <a:sym typeface="+mn-ea"/>
              </a:rPr>
              <a:t>大市值公司通常是行业领军企业，具有广泛业务布局和强大资源整合能力</a:t>
            </a:r>
            <a:r>
              <a:rPr lang="en-US" altLang="zh-CN" sz="1400" kern="0" dirty="0">
                <a:solidFill>
                  <a:schemeClr val="tx1">
                    <a:lumMod val="85000"/>
                    <a:lumOff val="15000"/>
                  </a:schemeClr>
                </a:solidFill>
                <a:latin typeface="Arial" panose="020B0604020202020204" pitchFamily="34" charset="0"/>
                <a:sym typeface="+mn-ea"/>
              </a:rPr>
              <a:t>‌</a:t>
            </a:r>
            <a:endParaRPr lang="en-US" altLang="zh-CN" sz="1400" kern="0" dirty="0">
              <a:solidFill>
                <a:schemeClr val="tx1">
                  <a:lumMod val="85000"/>
                  <a:lumOff val="15000"/>
                </a:schemeClr>
              </a:solidFill>
              <a:latin typeface="Arial" panose="020B0604020202020204" pitchFamily="34" charset="0"/>
              <a:sym typeface="+mn-ea"/>
            </a:endParaRPr>
          </a:p>
        </p:txBody>
      </p:sp>
      <p:sp>
        <p:nvSpPr>
          <p:cNvPr id="48" name="矩形 47"/>
          <p:cNvSpPr/>
          <p:nvPr>
            <p:custDataLst>
              <p:tags r:id="rId15"/>
            </p:custDataLst>
          </p:nvPr>
        </p:nvSpPr>
        <p:spPr>
          <a:xfrm>
            <a:off x="2267268" y="4549140"/>
            <a:ext cx="2446073" cy="5784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p>
            <a:pPr algn="r"/>
            <a:r>
              <a:rPr lang="zh-CN" altLang="en-US" b="1" kern="0" dirty="0">
                <a:solidFill>
                  <a:schemeClr val="accent2">
                    <a:lumMod val="70000"/>
                    <a:lumOff val="30000"/>
                  </a:schemeClr>
                </a:solidFill>
                <a:latin typeface="Arial" panose="020B0604020202020204" pitchFamily="34" charset="0"/>
              </a:rPr>
              <a:t>投资组合价值</a:t>
            </a:r>
            <a:endParaRPr lang="zh-CN" altLang="en-US" b="1" kern="0" dirty="0">
              <a:solidFill>
                <a:schemeClr val="accent2">
                  <a:lumMod val="70000"/>
                  <a:lumOff val="30000"/>
                </a:schemeClr>
              </a:solidFill>
              <a:latin typeface="Arial" panose="020B0604020202020204" pitchFamily="34" charset="0"/>
            </a:endParaRPr>
          </a:p>
        </p:txBody>
      </p:sp>
      <p:sp>
        <p:nvSpPr>
          <p:cNvPr id="49" name="矩形 48"/>
          <p:cNvSpPr/>
          <p:nvPr>
            <p:custDataLst>
              <p:tags r:id="rId16"/>
            </p:custDataLst>
          </p:nvPr>
        </p:nvSpPr>
        <p:spPr>
          <a:xfrm>
            <a:off x="1243965" y="5199380"/>
            <a:ext cx="3469640" cy="711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
            <a:pPr algn="r">
              <a:lnSpc>
                <a:spcPct val="130000"/>
              </a:lnSpc>
            </a:pPr>
            <a:r>
              <a:rPr lang="zh-CN" altLang="en-US" sz="1400" kern="0" dirty="0">
                <a:solidFill>
                  <a:schemeClr val="tx1">
                    <a:lumMod val="85000"/>
                    <a:lumOff val="15000"/>
                  </a:schemeClr>
                </a:solidFill>
                <a:latin typeface="Arial" panose="020B0604020202020204" pitchFamily="34" charset="0"/>
                <a:sym typeface="+mn-ea"/>
              </a:rPr>
              <a:t>流动性好、风险较低的特点使其成为机构投资者的主要配置对象，作为核心持股可创造永续现金流，实现长期财务目标</a:t>
            </a:r>
            <a:r>
              <a:rPr lang="en-US" altLang="zh-CN" sz="1400" kern="0" dirty="0">
                <a:solidFill>
                  <a:schemeClr val="tx1">
                    <a:lumMod val="85000"/>
                    <a:lumOff val="15000"/>
                  </a:schemeClr>
                </a:solidFill>
                <a:latin typeface="Arial" panose="020B0604020202020204" pitchFamily="34" charset="0"/>
                <a:sym typeface="+mn-ea"/>
              </a:rPr>
              <a:t>‌</a:t>
            </a:r>
            <a:r>
              <a:rPr lang="en-US" altLang="zh-CN" sz="1400" kern="0" dirty="0">
                <a:solidFill>
                  <a:schemeClr val="tx1">
                    <a:lumMod val="85000"/>
                    <a:lumOff val="15000"/>
                  </a:schemeClr>
                </a:solidFill>
                <a:latin typeface="Arial" panose="020B0604020202020204" pitchFamily="34" charset="0"/>
                <a:sym typeface="+mn-ea"/>
              </a:rPr>
              <a:t>‌</a:t>
            </a:r>
            <a:endParaRPr lang="en-US" altLang="zh-CN" sz="1400" kern="0" dirty="0">
              <a:solidFill>
                <a:schemeClr val="tx1">
                  <a:lumMod val="85000"/>
                  <a:lumOff val="15000"/>
                </a:schemeClr>
              </a:solidFill>
              <a:latin typeface="Arial" panose="020B0604020202020204" pitchFamily="34" charset="0"/>
              <a:sym typeface="+mn-ea"/>
            </a:endParaRPr>
          </a:p>
        </p:txBody>
      </p:sp>
    </p:spTree>
    <p:custDataLst>
      <p:tags r:id="rId1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大鱼</a:t>
            </a:r>
            <a:r>
              <a:rPr lang="en-US" altLang="zh-CN" sz="2800" b="1">
                <a:solidFill>
                  <a:schemeClr val="bg1"/>
                </a:solidFill>
              </a:rPr>
              <a:t>PS</a:t>
            </a:r>
            <a:r>
              <a:rPr lang="zh-CN" altLang="en-US" sz="2800" b="1">
                <a:solidFill>
                  <a:schemeClr val="bg1"/>
                </a:solidFill>
              </a:rPr>
              <a:t>小鱼</a:t>
            </a:r>
            <a:endParaRPr lang="zh-CN" altLang="en-US" sz="2800" b="1">
              <a:solidFill>
                <a:schemeClr val="bg1"/>
              </a:solidFill>
            </a:endParaRPr>
          </a:p>
        </p:txBody>
      </p:sp>
      <p:pic>
        <p:nvPicPr>
          <p:cNvPr id="2" name="图片 1"/>
          <p:cNvPicPr>
            <a:picLocks noChangeAspect="1"/>
          </p:cNvPicPr>
          <p:nvPr/>
        </p:nvPicPr>
        <p:blipFill>
          <a:blip r:embed="rId1"/>
          <a:stretch>
            <a:fillRect/>
          </a:stretch>
        </p:blipFill>
        <p:spPr>
          <a:xfrm>
            <a:off x="51435" y="765810"/>
            <a:ext cx="12014835" cy="2970530"/>
          </a:xfrm>
          <a:prstGeom prst="rect">
            <a:avLst/>
          </a:prstGeom>
        </p:spPr>
      </p:pic>
      <p:pic>
        <p:nvPicPr>
          <p:cNvPr id="3" name="图片 2"/>
          <p:cNvPicPr>
            <a:picLocks noChangeAspect="1"/>
          </p:cNvPicPr>
          <p:nvPr/>
        </p:nvPicPr>
        <p:blipFill>
          <a:blip r:embed="rId2"/>
          <a:stretch>
            <a:fillRect/>
          </a:stretch>
        </p:blipFill>
        <p:spPr>
          <a:xfrm>
            <a:off x="0" y="3665220"/>
            <a:ext cx="12066270" cy="2849245"/>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大鱼</a:t>
            </a:r>
            <a:r>
              <a:rPr lang="en-US" altLang="zh-CN" sz="2800" b="1">
                <a:solidFill>
                  <a:schemeClr val="bg1"/>
                </a:solidFill>
              </a:rPr>
              <a:t>PS</a:t>
            </a:r>
            <a:r>
              <a:rPr lang="zh-CN" altLang="en-US" sz="2800" b="1">
                <a:solidFill>
                  <a:schemeClr val="bg1"/>
                </a:solidFill>
              </a:rPr>
              <a:t>小鱼</a:t>
            </a:r>
            <a:endParaRPr lang="zh-CN" altLang="en-US" sz="2800" b="1">
              <a:solidFill>
                <a:schemeClr val="bg1"/>
              </a:solidFill>
            </a:endParaRPr>
          </a:p>
        </p:txBody>
      </p:sp>
      <p:pic>
        <p:nvPicPr>
          <p:cNvPr id="4" name="图片 3"/>
          <p:cNvPicPr>
            <a:picLocks noChangeAspect="1"/>
          </p:cNvPicPr>
          <p:nvPr/>
        </p:nvPicPr>
        <p:blipFill>
          <a:blip r:embed="rId1"/>
          <a:stretch>
            <a:fillRect/>
          </a:stretch>
        </p:blipFill>
        <p:spPr>
          <a:xfrm>
            <a:off x="44450" y="694055"/>
            <a:ext cx="12146915" cy="2907665"/>
          </a:xfrm>
          <a:prstGeom prst="rect">
            <a:avLst/>
          </a:prstGeom>
        </p:spPr>
      </p:pic>
      <p:pic>
        <p:nvPicPr>
          <p:cNvPr id="5" name="图片 4"/>
          <p:cNvPicPr>
            <a:picLocks noChangeAspect="1"/>
          </p:cNvPicPr>
          <p:nvPr/>
        </p:nvPicPr>
        <p:blipFill>
          <a:blip r:embed="rId2"/>
          <a:stretch>
            <a:fillRect/>
          </a:stretch>
        </p:blipFill>
        <p:spPr>
          <a:xfrm>
            <a:off x="125730" y="3544570"/>
            <a:ext cx="12065000" cy="3081020"/>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主题</a:t>
            </a:r>
            <a:r>
              <a:rPr lang="en-US" altLang="zh-CN" sz="2800" b="1">
                <a:solidFill>
                  <a:schemeClr val="bg1"/>
                </a:solidFill>
              </a:rPr>
              <a:t>/</a:t>
            </a:r>
            <a:r>
              <a:rPr lang="zh-CN" altLang="en-US" sz="2800" b="1">
                <a:solidFill>
                  <a:schemeClr val="bg1"/>
                </a:solidFill>
              </a:rPr>
              <a:t>业绩</a:t>
            </a:r>
            <a:r>
              <a:rPr lang="en-US" altLang="zh-CN" sz="2800" b="1">
                <a:solidFill>
                  <a:schemeClr val="bg1"/>
                </a:solidFill>
              </a:rPr>
              <a:t>/</a:t>
            </a:r>
            <a:r>
              <a:rPr lang="zh-CN" altLang="en-US" sz="2800" b="1">
                <a:solidFill>
                  <a:schemeClr val="bg1"/>
                </a:solidFill>
              </a:rPr>
              <a:t>控盘</a:t>
            </a:r>
            <a:r>
              <a:rPr lang="en-US" altLang="zh-CN" sz="2800" b="1">
                <a:solidFill>
                  <a:schemeClr val="bg1"/>
                </a:solidFill>
              </a:rPr>
              <a:t>/</a:t>
            </a:r>
            <a:r>
              <a:rPr lang="zh-CN" altLang="en-US" sz="2800" b="1">
                <a:solidFill>
                  <a:schemeClr val="bg1"/>
                </a:solidFill>
              </a:rPr>
              <a:t>流动性</a:t>
            </a:r>
            <a:endParaRPr lang="zh-CN" altLang="en-US" sz="2800" b="1">
              <a:solidFill>
                <a:schemeClr val="bg1"/>
              </a:solidFill>
            </a:endParaRPr>
          </a:p>
        </p:txBody>
      </p:sp>
      <p:sp>
        <p:nvSpPr>
          <p:cNvPr id="18" name="肘形连接符 4"/>
          <p:cNvSpPr/>
          <p:nvPr>
            <p:custDataLst>
              <p:tags r:id="rId1"/>
            </p:custDataLst>
          </p:nvPr>
        </p:nvSpPr>
        <p:spPr>
          <a:xfrm flipH="1">
            <a:off x="1043623" y="1733868"/>
            <a:ext cx="3090545" cy="296545"/>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1"/>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3200" dirty="0">
              <a:solidFill>
                <a:schemeClr val="tx1"/>
              </a:solidFill>
              <a:latin typeface="MiSans" panose="00000500000000000000" charset="-122"/>
              <a:ea typeface="MiSans" panose="00000500000000000000" charset="-122"/>
              <a:cs typeface="MiSans" panose="00000500000000000000" charset="-122"/>
            </a:endParaRPr>
          </a:p>
        </p:txBody>
      </p:sp>
      <p:sp>
        <p:nvSpPr>
          <p:cNvPr id="7" name="肘形连接符 1"/>
          <p:cNvSpPr/>
          <p:nvPr>
            <p:custDataLst>
              <p:tags r:id="rId2"/>
            </p:custDataLst>
          </p:nvPr>
        </p:nvSpPr>
        <p:spPr>
          <a:xfrm flipH="1" flipV="1">
            <a:off x="1046798" y="4382453"/>
            <a:ext cx="3090545" cy="296545"/>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2"/>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3200" dirty="0">
              <a:solidFill>
                <a:schemeClr val="tx1"/>
              </a:solidFill>
              <a:latin typeface="MiSans" panose="00000500000000000000" charset="-122"/>
              <a:ea typeface="MiSans" panose="00000500000000000000" charset="-122"/>
              <a:cs typeface="MiSans" panose="00000500000000000000" charset="-122"/>
            </a:endParaRPr>
          </a:p>
        </p:txBody>
      </p:sp>
      <p:sp>
        <p:nvSpPr>
          <p:cNvPr id="34" name="肘形连接符 1"/>
          <p:cNvSpPr/>
          <p:nvPr>
            <p:custDataLst>
              <p:tags r:id="rId3"/>
            </p:custDataLst>
          </p:nvPr>
        </p:nvSpPr>
        <p:spPr>
          <a:xfrm flipV="1">
            <a:off x="8015288" y="4431983"/>
            <a:ext cx="3090545" cy="296545"/>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1"/>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3200" dirty="0">
              <a:solidFill>
                <a:schemeClr val="tx1"/>
              </a:solidFill>
              <a:latin typeface="MiSans" panose="00000500000000000000" charset="-122"/>
              <a:ea typeface="MiSans" panose="00000500000000000000" charset="-122"/>
              <a:cs typeface="MiSans" panose="00000500000000000000" charset="-122"/>
            </a:endParaRPr>
          </a:p>
        </p:txBody>
      </p:sp>
      <p:sp>
        <p:nvSpPr>
          <p:cNvPr id="33" name="肘形连接符 4"/>
          <p:cNvSpPr/>
          <p:nvPr>
            <p:custDataLst>
              <p:tags r:id="rId4"/>
            </p:custDataLst>
          </p:nvPr>
        </p:nvSpPr>
        <p:spPr>
          <a:xfrm>
            <a:off x="8015288" y="1724343"/>
            <a:ext cx="3090545" cy="296545"/>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2"/>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3200" dirty="0">
              <a:solidFill>
                <a:schemeClr val="tx1"/>
              </a:solidFill>
              <a:latin typeface="MiSans" panose="00000500000000000000" charset="-122"/>
              <a:ea typeface="MiSans" panose="00000500000000000000" charset="-122"/>
              <a:cs typeface="MiSans" panose="00000500000000000000" charset="-122"/>
            </a:endParaRPr>
          </a:p>
        </p:txBody>
      </p:sp>
      <p:sp>
        <p:nvSpPr>
          <p:cNvPr id="8" name="文本框 37"/>
          <p:cNvSpPr/>
          <p:nvPr>
            <p:custDataLst>
              <p:tags r:id="rId5"/>
            </p:custDataLst>
          </p:nvPr>
        </p:nvSpPr>
        <p:spPr bwMode="auto">
          <a:xfrm>
            <a:off x="1043623" y="1213803"/>
            <a:ext cx="2494280" cy="45402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0170" tIns="46990" rIns="90170" bIns="0" numCol="1" rtlCol="0" anchor="ctr"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l">
              <a:buClrTx/>
              <a:buSzTx/>
              <a:buFontTx/>
            </a:pPr>
            <a:r>
              <a:rPr lang="zh-CN" altLang="en-US" sz="2400" b="1" kern="0" spc="300">
                <a:solidFill>
                  <a:schemeClr val="accent1"/>
                </a:solidFill>
                <a:uFillTx/>
                <a:latin typeface="+mn-ea"/>
                <a:cs typeface="MiSans" panose="00000500000000000000" charset="-122"/>
                <a:sym typeface="+mn-lt"/>
              </a:rPr>
              <a:t>流动性看</a:t>
            </a:r>
            <a:r>
              <a:rPr lang="zh-CN" altLang="en-US" sz="2400" b="1" kern="0" spc="300">
                <a:solidFill>
                  <a:schemeClr val="accent1"/>
                </a:solidFill>
                <a:uFillTx/>
                <a:latin typeface="+mn-ea"/>
                <a:cs typeface="MiSans" panose="00000500000000000000" charset="-122"/>
                <a:sym typeface="+mn-lt"/>
              </a:rPr>
              <a:t>资金</a:t>
            </a:r>
            <a:endParaRPr lang="zh-CN" altLang="en-US" sz="2400" b="1" kern="0" spc="300">
              <a:solidFill>
                <a:schemeClr val="accent1"/>
              </a:solidFill>
              <a:uFillTx/>
              <a:latin typeface="+mn-ea"/>
              <a:cs typeface="MiSans" panose="00000500000000000000" charset="-122"/>
              <a:sym typeface="+mn-lt"/>
            </a:endParaRPr>
          </a:p>
        </p:txBody>
      </p:sp>
      <p:sp>
        <p:nvSpPr>
          <p:cNvPr id="11" name="文本框 37"/>
          <p:cNvSpPr/>
          <p:nvPr>
            <p:custDataLst>
              <p:tags r:id="rId6"/>
            </p:custDataLst>
          </p:nvPr>
        </p:nvSpPr>
        <p:spPr bwMode="auto">
          <a:xfrm>
            <a:off x="789305" y="4173855"/>
            <a:ext cx="2758440" cy="45402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0170" tIns="46990" rIns="90170" bIns="0" numCol="1" rtlCol="0" anchor="ctr"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l">
              <a:buClrTx/>
              <a:buSzTx/>
              <a:buFontTx/>
            </a:pPr>
            <a:r>
              <a:rPr lang="zh-CN" altLang="en-US" sz="2400" b="1" kern="0" spc="300">
                <a:solidFill>
                  <a:schemeClr val="accent2"/>
                </a:solidFill>
                <a:uFillTx/>
                <a:latin typeface="+mn-ea"/>
                <a:cs typeface="MiSans" panose="00000500000000000000" charset="-122"/>
                <a:sym typeface="+mn-lt"/>
              </a:rPr>
              <a:t>控盘决定</a:t>
            </a:r>
            <a:r>
              <a:rPr lang="zh-CN" altLang="en-US" sz="2400" b="1" kern="0" spc="300">
                <a:solidFill>
                  <a:schemeClr val="accent2"/>
                </a:solidFill>
                <a:uFillTx/>
                <a:latin typeface="+mn-ea"/>
                <a:cs typeface="MiSans" panose="00000500000000000000" charset="-122"/>
                <a:sym typeface="+mn-lt"/>
              </a:rPr>
              <a:t>持续性</a:t>
            </a:r>
            <a:endParaRPr lang="zh-CN" altLang="en-US" sz="2400" b="1" kern="0" spc="300">
              <a:solidFill>
                <a:schemeClr val="accent2"/>
              </a:solidFill>
              <a:uFillTx/>
              <a:latin typeface="+mn-ea"/>
              <a:cs typeface="MiSans" panose="00000500000000000000" charset="-122"/>
              <a:sym typeface="+mn-lt"/>
            </a:endParaRPr>
          </a:p>
        </p:txBody>
      </p:sp>
      <p:sp>
        <p:nvSpPr>
          <p:cNvPr id="29" name="圆角矩形 28"/>
          <p:cNvSpPr/>
          <p:nvPr>
            <p:custDataLst>
              <p:tags r:id="rId7"/>
            </p:custDataLst>
          </p:nvPr>
        </p:nvSpPr>
        <p:spPr>
          <a:xfrm>
            <a:off x="985203" y="1883093"/>
            <a:ext cx="2856865" cy="1255395"/>
          </a:xfrm>
          <a:prstGeom prst="round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indent="0" algn="ctr" fontAlgn="auto">
              <a:lnSpc>
                <a:spcPct val="150000"/>
              </a:lnSpc>
            </a:pPr>
            <a:r>
              <a:rPr lang="zh-CN" altLang="en-US" sz="1600" dirty="0">
                <a:solidFill>
                  <a:schemeClr val="tx1">
                    <a:lumMod val="85000"/>
                    <a:lumOff val="15000"/>
                  </a:schemeClr>
                </a:solidFill>
                <a:latin typeface="+mn-ea"/>
                <a:cs typeface="思源黑体 CN Regular" panose="020B0500000000000000" charset="-122"/>
                <a:sym typeface="+mn-ea"/>
              </a:rPr>
              <a:t>资金买卖情况决定短期的涨跌幅，比如流动资金，主力</a:t>
            </a:r>
            <a:r>
              <a:rPr lang="zh-CN" altLang="en-US" sz="1600" dirty="0">
                <a:solidFill>
                  <a:schemeClr val="tx1">
                    <a:lumMod val="85000"/>
                    <a:lumOff val="15000"/>
                  </a:schemeClr>
                </a:solidFill>
                <a:latin typeface="+mn-ea"/>
                <a:cs typeface="思源黑体 CN Regular" panose="020B0500000000000000" charset="-122"/>
                <a:sym typeface="+mn-ea"/>
              </a:rPr>
              <a:t>动向</a:t>
            </a:r>
            <a:endParaRPr lang="zh-CN" altLang="en-US" sz="1600" dirty="0">
              <a:solidFill>
                <a:schemeClr val="tx1">
                  <a:lumMod val="85000"/>
                  <a:lumOff val="15000"/>
                </a:schemeClr>
              </a:solidFill>
              <a:latin typeface="+mn-ea"/>
              <a:cs typeface="思源黑体 CN Regular" panose="020B0500000000000000" charset="-122"/>
              <a:sym typeface="+mn-ea"/>
            </a:endParaRPr>
          </a:p>
        </p:txBody>
      </p:sp>
      <p:sp>
        <p:nvSpPr>
          <p:cNvPr id="35" name="文本框 37"/>
          <p:cNvSpPr/>
          <p:nvPr>
            <p:custDataLst>
              <p:tags r:id="rId8"/>
            </p:custDataLst>
          </p:nvPr>
        </p:nvSpPr>
        <p:spPr bwMode="auto">
          <a:xfrm>
            <a:off x="8593138" y="1204278"/>
            <a:ext cx="2494280" cy="45402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0170" tIns="46990" rIns="90170" bIns="0" numCol="1" rtlCol="0" anchor="ctr"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l">
              <a:buClrTx/>
              <a:buSzTx/>
              <a:buFontTx/>
            </a:pPr>
            <a:r>
              <a:rPr lang="zh-CN" altLang="en-US" sz="2400" b="1" kern="0" spc="300">
                <a:solidFill>
                  <a:schemeClr val="accent2"/>
                </a:solidFill>
                <a:uFillTx/>
                <a:latin typeface="+mn-ea"/>
                <a:cs typeface="MiSans" panose="00000500000000000000" charset="-122"/>
                <a:sym typeface="+mn-lt"/>
              </a:rPr>
              <a:t>主题决定</a:t>
            </a:r>
            <a:r>
              <a:rPr lang="zh-CN" altLang="en-US" sz="2400" b="1" kern="0" spc="300">
                <a:solidFill>
                  <a:schemeClr val="accent2"/>
                </a:solidFill>
                <a:uFillTx/>
                <a:latin typeface="+mn-ea"/>
                <a:cs typeface="MiSans" panose="00000500000000000000" charset="-122"/>
                <a:sym typeface="+mn-lt"/>
              </a:rPr>
              <a:t>风向</a:t>
            </a:r>
            <a:endParaRPr lang="zh-CN" altLang="en-US" sz="2400" b="1" kern="0" spc="300">
              <a:solidFill>
                <a:schemeClr val="accent2"/>
              </a:solidFill>
              <a:uFillTx/>
              <a:latin typeface="+mn-ea"/>
              <a:cs typeface="MiSans" panose="00000500000000000000" charset="-122"/>
              <a:sym typeface="+mn-lt"/>
            </a:endParaRPr>
          </a:p>
        </p:txBody>
      </p:sp>
      <p:sp>
        <p:nvSpPr>
          <p:cNvPr id="36" name="文本框 37"/>
          <p:cNvSpPr/>
          <p:nvPr>
            <p:custDataLst>
              <p:tags r:id="rId9"/>
            </p:custDataLst>
          </p:nvPr>
        </p:nvSpPr>
        <p:spPr bwMode="auto">
          <a:xfrm>
            <a:off x="8532495" y="4178300"/>
            <a:ext cx="3077210" cy="45402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0170" tIns="46990" rIns="90170" bIns="0" numCol="1" rtlCol="0" anchor="ctr"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l">
              <a:buClrTx/>
              <a:buSzTx/>
              <a:buFontTx/>
            </a:pPr>
            <a:r>
              <a:rPr lang="zh-CN" altLang="en-US" sz="2400" b="1" kern="0" spc="300">
                <a:solidFill>
                  <a:schemeClr val="accent1"/>
                </a:solidFill>
                <a:uFillTx/>
                <a:latin typeface="+mn-ea"/>
                <a:cs typeface="MiSans" panose="00000500000000000000" charset="-122"/>
                <a:sym typeface="+mn-lt"/>
              </a:rPr>
              <a:t>业绩吸引长线资金</a:t>
            </a:r>
            <a:endParaRPr lang="zh-CN" altLang="en-US" sz="2400" b="1" kern="0" spc="300">
              <a:solidFill>
                <a:schemeClr val="accent1"/>
              </a:solidFill>
              <a:uFillTx/>
              <a:latin typeface="+mn-ea"/>
              <a:cs typeface="MiSans" panose="00000500000000000000" charset="-122"/>
              <a:sym typeface="+mn-lt"/>
            </a:endParaRPr>
          </a:p>
        </p:txBody>
      </p:sp>
      <p:sp>
        <p:nvSpPr>
          <p:cNvPr id="37" name="圆角矩形 36"/>
          <p:cNvSpPr/>
          <p:nvPr>
            <p:custDataLst>
              <p:tags r:id="rId10"/>
            </p:custDataLst>
          </p:nvPr>
        </p:nvSpPr>
        <p:spPr>
          <a:xfrm>
            <a:off x="8309928" y="1876743"/>
            <a:ext cx="2856865" cy="1255395"/>
          </a:xfrm>
          <a:prstGeom prst="round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lnSpc>
                <a:spcPct val="150000"/>
              </a:lnSpc>
              <a:buClrTx/>
              <a:buSzTx/>
              <a:buFontTx/>
            </a:pPr>
            <a:r>
              <a:rPr lang="zh-CN" altLang="en-US" sz="1600" dirty="0">
                <a:solidFill>
                  <a:schemeClr val="tx1">
                    <a:lumMod val="85000"/>
                    <a:lumOff val="15000"/>
                  </a:schemeClr>
                </a:solidFill>
                <a:latin typeface="+mn-ea"/>
                <a:cs typeface="思源黑体 CN Regular" panose="020B0500000000000000" charset="-122"/>
                <a:sym typeface="+mn-ea"/>
              </a:rPr>
              <a:t>主题风口决定方向，结构性牛市行情靠主题资金</a:t>
            </a:r>
            <a:r>
              <a:rPr lang="zh-CN" altLang="en-US" sz="1600" dirty="0">
                <a:solidFill>
                  <a:schemeClr val="tx1">
                    <a:lumMod val="85000"/>
                    <a:lumOff val="15000"/>
                  </a:schemeClr>
                </a:solidFill>
                <a:latin typeface="+mn-ea"/>
                <a:cs typeface="思源黑体 CN Regular" panose="020B0500000000000000" charset="-122"/>
                <a:sym typeface="+mn-ea"/>
              </a:rPr>
              <a:t>带动</a:t>
            </a:r>
            <a:endParaRPr lang="zh-CN" altLang="en-US" sz="1600" dirty="0">
              <a:solidFill>
                <a:schemeClr val="tx1">
                  <a:lumMod val="85000"/>
                  <a:lumOff val="15000"/>
                </a:schemeClr>
              </a:solidFill>
              <a:latin typeface="+mn-ea"/>
              <a:cs typeface="思源黑体 CN Regular" panose="020B0500000000000000" charset="-122"/>
              <a:sym typeface="+mn-ea"/>
            </a:endParaRPr>
          </a:p>
        </p:txBody>
      </p:sp>
      <p:sp>
        <p:nvSpPr>
          <p:cNvPr id="39" name="圆角矩形 38"/>
          <p:cNvSpPr/>
          <p:nvPr>
            <p:custDataLst>
              <p:tags r:id="rId11"/>
            </p:custDataLst>
          </p:nvPr>
        </p:nvSpPr>
        <p:spPr>
          <a:xfrm>
            <a:off x="8309928" y="4886008"/>
            <a:ext cx="2856865" cy="1255395"/>
          </a:xfrm>
          <a:prstGeom prst="round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lnSpc>
                <a:spcPct val="150000"/>
              </a:lnSpc>
              <a:buClrTx/>
              <a:buSzTx/>
              <a:buFontTx/>
            </a:pPr>
            <a:r>
              <a:rPr lang="zh-CN" altLang="en-US" sz="1600" dirty="0">
                <a:solidFill>
                  <a:schemeClr val="tx1">
                    <a:lumMod val="85000"/>
                    <a:lumOff val="15000"/>
                  </a:schemeClr>
                </a:solidFill>
                <a:latin typeface="+mn-ea"/>
                <a:cs typeface="思源黑体 CN Regular" panose="020B0500000000000000" charset="-122"/>
                <a:sym typeface="+mn-ea"/>
              </a:rPr>
              <a:t>外资，公募，养老金大资金布局业绩有优势，分红的</a:t>
            </a:r>
            <a:r>
              <a:rPr lang="zh-CN" altLang="en-US" sz="1600" dirty="0">
                <a:solidFill>
                  <a:schemeClr val="tx1">
                    <a:lumMod val="85000"/>
                    <a:lumOff val="15000"/>
                  </a:schemeClr>
                </a:solidFill>
                <a:latin typeface="+mn-ea"/>
                <a:cs typeface="思源黑体 CN Regular" panose="020B0500000000000000" charset="-122"/>
                <a:sym typeface="+mn-ea"/>
              </a:rPr>
              <a:t>绩优股</a:t>
            </a:r>
            <a:endParaRPr lang="zh-CN" altLang="en-US" sz="1600" dirty="0">
              <a:solidFill>
                <a:schemeClr val="tx1">
                  <a:lumMod val="85000"/>
                  <a:lumOff val="15000"/>
                </a:schemeClr>
              </a:solidFill>
              <a:latin typeface="+mn-ea"/>
              <a:cs typeface="思源黑体 CN Regular" panose="020B0500000000000000" charset="-122"/>
              <a:sym typeface="+mn-ea"/>
            </a:endParaRPr>
          </a:p>
        </p:txBody>
      </p:sp>
      <p:sp>
        <p:nvSpPr>
          <p:cNvPr id="4" name="任意多边形 4"/>
          <p:cNvSpPr/>
          <p:nvPr>
            <p:custDataLst>
              <p:tags r:id="rId12"/>
            </p:custDataLst>
          </p:nvPr>
        </p:nvSpPr>
        <p:spPr bwMode="auto">
          <a:xfrm>
            <a:off x="4111943" y="1333183"/>
            <a:ext cx="2842260" cy="1604010"/>
          </a:xfrm>
          <a:custGeom>
            <a:avLst/>
            <a:gdLst>
              <a:gd name="T0" fmla="*/ 1248 w 1248"/>
              <a:gd name="T1" fmla="*/ 705 h 705"/>
              <a:gd name="T2" fmla="*/ 1233 w 1248"/>
              <a:gd name="T3" fmla="*/ 519 h 705"/>
              <a:gd name="T4" fmla="*/ 1192 w 1248"/>
              <a:gd name="T5" fmla="*/ 567 h 705"/>
              <a:gd name="T6" fmla="*/ 1182 w 1248"/>
              <a:gd name="T7" fmla="*/ 542 h 705"/>
              <a:gd name="T8" fmla="*/ 623 w 1248"/>
              <a:gd name="T9" fmla="*/ 281 h 705"/>
              <a:gd name="T10" fmla="*/ 312 w 1248"/>
              <a:gd name="T11" fmla="*/ 0 h 705"/>
              <a:gd name="T12" fmla="*/ 0 w 1248"/>
              <a:gd name="T13" fmla="*/ 312 h 705"/>
              <a:gd name="T14" fmla="*/ 226 w 1248"/>
              <a:gd name="T15" fmla="*/ 612 h 705"/>
              <a:gd name="T16" fmla="*/ 226 w 1248"/>
              <a:gd name="T17" fmla="*/ 612 h 705"/>
              <a:gd name="T18" fmla="*/ 250 w 1248"/>
              <a:gd name="T19" fmla="*/ 618 h 705"/>
              <a:gd name="T20" fmla="*/ 251 w 1248"/>
              <a:gd name="T21" fmla="*/ 618 h 705"/>
              <a:gd name="T22" fmla="*/ 251 w 1248"/>
              <a:gd name="T23" fmla="*/ 618 h 705"/>
              <a:gd name="T24" fmla="*/ 511 w 1248"/>
              <a:gd name="T25" fmla="*/ 368 h 705"/>
              <a:gd name="T26" fmla="*/ 627 w 1248"/>
              <a:gd name="T27" fmla="*/ 328 h 705"/>
              <a:gd name="T28" fmla="*/ 1181 w 1248"/>
              <a:gd name="T29" fmla="*/ 571 h 705"/>
              <a:gd name="T30" fmla="*/ 1117 w 1248"/>
              <a:gd name="T31" fmla="*/ 572 h 705"/>
              <a:gd name="T32" fmla="*/ 1248 w 1248"/>
              <a:gd name="T33"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705">
                <a:moveTo>
                  <a:pt x="1248" y="705"/>
                </a:moveTo>
                <a:cubicBezTo>
                  <a:pt x="1233" y="519"/>
                  <a:pt x="1233" y="519"/>
                  <a:pt x="1233" y="519"/>
                </a:cubicBezTo>
                <a:cubicBezTo>
                  <a:pt x="1192" y="567"/>
                  <a:pt x="1192" y="567"/>
                  <a:pt x="1192" y="567"/>
                </a:cubicBezTo>
                <a:cubicBezTo>
                  <a:pt x="1188" y="556"/>
                  <a:pt x="1187" y="553"/>
                  <a:pt x="1182" y="542"/>
                </a:cubicBezTo>
                <a:cubicBezTo>
                  <a:pt x="1087" y="335"/>
                  <a:pt x="851" y="233"/>
                  <a:pt x="623" y="281"/>
                </a:cubicBezTo>
                <a:cubicBezTo>
                  <a:pt x="607" y="123"/>
                  <a:pt x="474" y="0"/>
                  <a:pt x="312" y="0"/>
                </a:cubicBezTo>
                <a:cubicBezTo>
                  <a:pt x="140" y="0"/>
                  <a:pt x="0" y="139"/>
                  <a:pt x="0" y="312"/>
                </a:cubicBezTo>
                <a:cubicBezTo>
                  <a:pt x="0" y="454"/>
                  <a:pt x="96" y="574"/>
                  <a:pt x="226" y="612"/>
                </a:cubicBezTo>
                <a:cubicBezTo>
                  <a:pt x="226" y="612"/>
                  <a:pt x="226" y="612"/>
                  <a:pt x="226" y="612"/>
                </a:cubicBezTo>
                <a:cubicBezTo>
                  <a:pt x="234" y="614"/>
                  <a:pt x="242" y="616"/>
                  <a:pt x="250" y="618"/>
                </a:cubicBezTo>
                <a:cubicBezTo>
                  <a:pt x="251" y="618"/>
                  <a:pt x="251" y="618"/>
                  <a:pt x="251" y="618"/>
                </a:cubicBezTo>
                <a:cubicBezTo>
                  <a:pt x="251" y="618"/>
                  <a:pt x="251" y="618"/>
                  <a:pt x="251" y="618"/>
                </a:cubicBezTo>
                <a:cubicBezTo>
                  <a:pt x="303" y="513"/>
                  <a:pt x="393" y="423"/>
                  <a:pt x="511" y="368"/>
                </a:cubicBezTo>
                <a:cubicBezTo>
                  <a:pt x="580" y="336"/>
                  <a:pt x="626" y="328"/>
                  <a:pt x="627" y="328"/>
                </a:cubicBezTo>
                <a:cubicBezTo>
                  <a:pt x="853" y="278"/>
                  <a:pt x="1082" y="370"/>
                  <a:pt x="1181" y="571"/>
                </a:cubicBezTo>
                <a:cubicBezTo>
                  <a:pt x="1117" y="572"/>
                  <a:pt x="1117" y="572"/>
                  <a:pt x="1117" y="572"/>
                </a:cubicBezTo>
                <a:lnTo>
                  <a:pt x="1248" y="705"/>
                </a:lnTo>
                <a:close/>
              </a:path>
            </a:pathLst>
          </a:custGeom>
          <a:gradFill>
            <a:gsLst>
              <a:gs pos="0">
                <a:schemeClr val="accent1">
                  <a:lumMod val="60000"/>
                  <a:lumOff val="40000"/>
                  <a:alpha val="100000"/>
                </a:schemeClr>
              </a:gs>
              <a:gs pos="75000">
                <a:schemeClr val="accent1">
                  <a:alpha val="100000"/>
                </a:schemeClr>
              </a:gs>
              <a:gs pos="100000">
                <a:schemeClr val="accent1">
                  <a:lumMod val="75000"/>
                  <a:alpha val="100000"/>
                </a:schemeClr>
              </a:gs>
            </a:gsLst>
            <a:lin ang="5400000" scaled="0"/>
          </a:gradFill>
          <a:ln>
            <a:noFill/>
          </a:ln>
          <a:effectLst>
            <a:outerShdw blurRad="165100" dist="38100" dir="2700000" algn="tl" rotWithShape="0">
              <a:schemeClr val="accent1">
                <a:lumMod val="75000"/>
                <a:alpha val="40000"/>
              </a:schemeClr>
            </a:outerShdw>
          </a:effectLst>
        </p:spPr>
        <p:txBody>
          <a:bodyPr vert="horz" wrap="square" lIns="365760" tIns="45720" rIns="91440" bIns="365760" numCol="1" anchor="ctr" anchorCtr="0" compatLnSpc="1">
            <a:normAutofit/>
          </a:bodyPr>
          <a:lstStyle/>
          <a:p>
            <a:endParaRPr lang="en-US" sz="4000" b="1" dirty="0">
              <a:solidFill>
                <a:srgbClr val="FFFFFF"/>
              </a:solidFill>
              <a:latin typeface="MiSans" panose="00000500000000000000" charset="-122"/>
              <a:ea typeface="MiSans" panose="00000500000000000000" charset="-122"/>
              <a:cs typeface="MiSans" panose="00000500000000000000" charset="-122"/>
            </a:endParaRPr>
          </a:p>
        </p:txBody>
      </p:sp>
      <p:sp>
        <p:nvSpPr>
          <p:cNvPr id="10" name="文本框 37"/>
          <p:cNvSpPr/>
          <p:nvPr>
            <p:custDataLst>
              <p:tags r:id="rId13"/>
            </p:custDataLst>
          </p:nvPr>
        </p:nvSpPr>
        <p:spPr bwMode="auto">
          <a:xfrm>
            <a:off x="4374833" y="1545273"/>
            <a:ext cx="842645" cy="90741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90170" tIns="46990" rIns="90170" bIns="0" numCol="1" rtlCol="0" anchor="ctr"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buClrTx/>
              <a:buSzTx/>
              <a:buFontTx/>
            </a:pPr>
            <a:r>
              <a:rPr lang="en-US" altLang="zh-CN" sz="4800" b="1" kern="0" spc="300" dirty="0">
                <a:ln>
                  <a:noFill/>
                </a:ln>
                <a:solidFill>
                  <a:srgbClr val="FFFFFF"/>
                </a:solidFill>
                <a:effectLst/>
                <a:uFillTx/>
                <a:latin typeface="+mn-ea"/>
                <a:cs typeface="MiSans" panose="00000500000000000000" charset="-122"/>
                <a:sym typeface="+mn-lt"/>
              </a:rPr>
              <a:t>P</a:t>
            </a:r>
            <a:endParaRPr lang="en-US" altLang="zh-CN" sz="4800" b="1" kern="0" spc="300" dirty="0">
              <a:ln>
                <a:noFill/>
              </a:ln>
              <a:solidFill>
                <a:srgbClr val="FFFFFF"/>
              </a:solidFill>
              <a:effectLst/>
              <a:uFillTx/>
              <a:latin typeface="+mn-ea"/>
              <a:cs typeface="MiSans" panose="00000500000000000000" charset="-122"/>
              <a:sym typeface="+mn-lt"/>
            </a:endParaRPr>
          </a:p>
        </p:txBody>
      </p:sp>
      <p:sp>
        <p:nvSpPr>
          <p:cNvPr id="15" name="任意多边形 3"/>
          <p:cNvSpPr/>
          <p:nvPr>
            <p:custDataLst>
              <p:tags r:id="rId14"/>
            </p:custDataLst>
          </p:nvPr>
        </p:nvSpPr>
        <p:spPr bwMode="auto">
          <a:xfrm>
            <a:off x="6446203" y="1333183"/>
            <a:ext cx="1605280" cy="2843530"/>
          </a:xfrm>
          <a:custGeom>
            <a:avLst/>
            <a:gdLst>
              <a:gd name="T0" fmla="*/ 0 w 705"/>
              <a:gd name="T1" fmla="*/ 1249 h 1249"/>
              <a:gd name="T2" fmla="*/ 186 w 705"/>
              <a:gd name="T3" fmla="*/ 1234 h 1249"/>
              <a:gd name="T4" fmla="*/ 139 w 705"/>
              <a:gd name="T5" fmla="*/ 1192 h 1249"/>
              <a:gd name="T6" fmla="*/ 164 w 705"/>
              <a:gd name="T7" fmla="*/ 1182 h 1249"/>
              <a:gd name="T8" fmla="*/ 424 w 705"/>
              <a:gd name="T9" fmla="*/ 623 h 1249"/>
              <a:gd name="T10" fmla="*/ 705 w 705"/>
              <a:gd name="T11" fmla="*/ 312 h 1249"/>
              <a:gd name="T12" fmla="*/ 393 w 705"/>
              <a:gd name="T13" fmla="*/ 0 h 1249"/>
              <a:gd name="T14" fmla="*/ 93 w 705"/>
              <a:gd name="T15" fmla="*/ 227 h 1249"/>
              <a:gd name="T16" fmla="*/ 93 w 705"/>
              <a:gd name="T17" fmla="*/ 227 h 1249"/>
              <a:gd name="T18" fmla="*/ 87 w 705"/>
              <a:gd name="T19" fmla="*/ 251 h 1249"/>
              <a:gd name="T20" fmla="*/ 87 w 705"/>
              <a:gd name="T21" fmla="*/ 251 h 1249"/>
              <a:gd name="T22" fmla="*/ 87 w 705"/>
              <a:gd name="T23" fmla="*/ 252 h 1249"/>
              <a:gd name="T24" fmla="*/ 337 w 705"/>
              <a:gd name="T25" fmla="*/ 512 h 1249"/>
              <a:gd name="T26" fmla="*/ 377 w 705"/>
              <a:gd name="T27" fmla="*/ 627 h 1249"/>
              <a:gd name="T28" fmla="*/ 135 w 705"/>
              <a:gd name="T29" fmla="*/ 1182 h 1249"/>
              <a:gd name="T30" fmla="*/ 133 w 705"/>
              <a:gd name="T31" fmla="*/ 1118 h 1249"/>
              <a:gd name="T32" fmla="*/ 0 w 705"/>
              <a:gd name="T33"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 h="1249">
                <a:moveTo>
                  <a:pt x="0" y="1249"/>
                </a:moveTo>
                <a:cubicBezTo>
                  <a:pt x="186" y="1234"/>
                  <a:pt x="186" y="1234"/>
                  <a:pt x="186" y="1234"/>
                </a:cubicBezTo>
                <a:cubicBezTo>
                  <a:pt x="139" y="1192"/>
                  <a:pt x="139" y="1192"/>
                  <a:pt x="139" y="1192"/>
                </a:cubicBezTo>
                <a:cubicBezTo>
                  <a:pt x="150" y="1188"/>
                  <a:pt x="153" y="1187"/>
                  <a:pt x="164" y="1182"/>
                </a:cubicBezTo>
                <a:cubicBezTo>
                  <a:pt x="370" y="1087"/>
                  <a:pt x="473" y="851"/>
                  <a:pt x="424" y="623"/>
                </a:cubicBezTo>
                <a:cubicBezTo>
                  <a:pt x="582" y="608"/>
                  <a:pt x="705" y="474"/>
                  <a:pt x="705" y="312"/>
                </a:cubicBezTo>
                <a:cubicBezTo>
                  <a:pt x="705" y="140"/>
                  <a:pt x="565" y="0"/>
                  <a:pt x="393" y="0"/>
                </a:cubicBezTo>
                <a:cubicBezTo>
                  <a:pt x="250" y="1"/>
                  <a:pt x="130" y="96"/>
                  <a:pt x="93" y="227"/>
                </a:cubicBezTo>
                <a:cubicBezTo>
                  <a:pt x="93" y="227"/>
                  <a:pt x="93" y="227"/>
                  <a:pt x="93" y="227"/>
                </a:cubicBezTo>
                <a:cubicBezTo>
                  <a:pt x="90" y="235"/>
                  <a:pt x="88" y="243"/>
                  <a:pt x="87" y="251"/>
                </a:cubicBezTo>
                <a:cubicBezTo>
                  <a:pt x="87" y="251"/>
                  <a:pt x="87" y="251"/>
                  <a:pt x="87" y="251"/>
                </a:cubicBezTo>
                <a:cubicBezTo>
                  <a:pt x="87" y="252"/>
                  <a:pt x="87" y="252"/>
                  <a:pt x="87" y="252"/>
                </a:cubicBezTo>
                <a:cubicBezTo>
                  <a:pt x="192" y="304"/>
                  <a:pt x="282" y="394"/>
                  <a:pt x="337" y="512"/>
                </a:cubicBezTo>
                <a:cubicBezTo>
                  <a:pt x="369" y="580"/>
                  <a:pt x="377" y="626"/>
                  <a:pt x="377" y="627"/>
                </a:cubicBezTo>
                <a:cubicBezTo>
                  <a:pt x="428" y="854"/>
                  <a:pt x="336" y="1083"/>
                  <a:pt x="135" y="1182"/>
                </a:cubicBezTo>
                <a:cubicBezTo>
                  <a:pt x="133" y="1118"/>
                  <a:pt x="133" y="1118"/>
                  <a:pt x="133" y="1118"/>
                </a:cubicBezTo>
                <a:lnTo>
                  <a:pt x="0" y="1249"/>
                </a:lnTo>
                <a:close/>
              </a:path>
            </a:pathLst>
          </a:custGeom>
          <a:gradFill>
            <a:gsLst>
              <a:gs pos="100000">
                <a:schemeClr val="accent2">
                  <a:lumMod val="75000"/>
                  <a:alpha val="100000"/>
                </a:schemeClr>
              </a:gs>
              <a:gs pos="0">
                <a:schemeClr val="accent2">
                  <a:lumMod val="60000"/>
                  <a:lumOff val="40000"/>
                  <a:alpha val="100000"/>
                </a:schemeClr>
              </a:gs>
              <a:gs pos="45000">
                <a:schemeClr val="accent2">
                  <a:alpha val="100000"/>
                </a:schemeClr>
              </a:gs>
            </a:gsLst>
            <a:lin ang="5400000" scaled="0"/>
          </a:gradFill>
          <a:ln>
            <a:noFill/>
          </a:ln>
          <a:effectLst>
            <a:outerShdw blurRad="165100" dist="38100" dir="2700000" algn="tl" rotWithShape="0">
              <a:schemeClr val="accent2">
                <a:lumMod val="75000"/>
                <a:alpha val="40000"/>
              </a:schemeClr>
            </a:outerShdw>
          </a:effectLst>
        </p:spPr>
        <p:txBody>
          <a:bodyPr vert="horz" wrap="square" lIns="365760" tIns="0" rIns="91440" bIns="1554480" numCol="1" anchor="ctr" anchorCtr="0" compatLnSpc="1">
            <a:normAutofit/>
          </a:bodyPr>
          <a:lstStyle/>
          <a:p>
            <a:pPr algn="ctr"/>
            <a:endParaRPr lang="en-US" sz="4000" b="1" dirty="0">
              <a:solidFill>
                <a:srgbClr val="FFFFFF"/>
              </a:solidFill>
              <a:latin typeface="MiSans" panose="00000500000000000000" charset="-122"/>
              <a:ea typeface="MiSans" panose="00000500000000000000" charset="-122"/>
              <a:cs typeface="MiSans" panose="00000500000000000000" charset="-122"/>
            </a:endParaRPr>
          </a:p>
        </p:txBody>
      </p:sp>
      <p:sp>
        <p:nvSpPr>
          <p:cNvPr id="43" name="文本框 37"/>
          <p:cNvSpPr/>
          <p:nvPr>
            <p:custDataLst>
              <p:tags r:id="rId15"/>
            </p:custDataLst>
          </p:nvPr>
        </p:nvSpPr>
        <p:spPr bwMode="auto">
          <a:xfrm>
            <a:off x="6968808" y="1545273"/>
            <a:ext cx="842645" cy="90741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90170" tIns="46990" rIns="90170" bIns="0" numCol="1" rtlCol="0" anchor="ctr"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buClrTx/>
              <a:buSzTx/>
              <a:buFontTx/>
            </a:pPr>
            <a:r>
              <a:rPr lang="en-US" altLang="zh-CN" sz="4800" b="1" kern="0" spc="300" dirty="0">
                <a:ln>
                  <a:noFill/>
                </a:ln>
                <a:solidFill>
                  <a:srgbClr val="FFFFFF"/>
                </a:solidFill>
                <a:effectLst/>
                <a:uFillTx/>
                <a:latin typeface="+mn-ea"/>
                <a:cs typeface="MiSans" panose="00000500000000000000" charset="-122"/>
                <a:sym typeface="+mn-lt"/>
              </a:rPr>
              <a:t>D</a:t>
            </a:r>
            <a:endParaRPr lang="en-US" altLang="zh-CN" sz="4800" b="1" kern="0" spc="300" dirty="0">
              <a:ln>
                <a:noFill/>
              </a:ln>
              <a:solidFill>
                <a:srgbClr val="FFFFFF"/>
              </a:solidFill>
              <a:effectLst/>
              <a:uFillTx/>
              <a:latin typeface="+mn-ea"/>
              <a:cs typeface="MiSans" panose="00000500000000000000" charset="-122"/>
              <a:sym typeface="+mn-lt"/>
            </a:endParaRPr>
          </a:p>
        </p:txBody>
      </p:sp>
      <p:sp>
        <p:nvSpPr>
          <p:cNvPr id="5" name="任意多边形 1"/>
          <p:cNvSpPr/>
          <p:nvPr>
            <p:custDataLst>
              <p:tags r:id="rId16"/>
            </p:custDataLst>
          </p:nvPr>
        </p:nvSpPr>
        <p:spPr bwMode="auto">
          <a:xfrm>
            <a:off x="4099243" y="2392363"/>
            <a:ext cx="1530350" cy="2893695"/>
          </a:xfrm>
          <a:custGeom>
            <a:avLst/>
            <a:gdLst>
              <a:gd name="T0" fmla="*/ 672 w 672"/>
              <a:gd name="T1" fmla="*/ 0 h 1271"/>
              <a:gd name="T2" fmla="*/ 487 w 672"/>
              <a:gd name="T3" fmla="*/ 23 h 1271"/>
              <a:gd name="T4" fmla="*/ 536 w 672"/>
              <a:gd name="T5" fmla="*/ 62 h 1271"/>
              <a:gd name="T6" fmla="*/ 511 w 672"/>
              <a:gd name="T7" fmla="*/ 73 h 1271"/>
              <a:gd name="T8" fmla="*/ 274 w 672"/>
              <a:gd name="T9" fmla="*/ 643 h 1271"/>
              <a:gd name="T10" fmla="*/ 6 w 672"/>
              <a:gd name="T11" fmla="*/ 965 h 1271"/>
              <a:gd name="T12" fmla="*/ 331 w 672"/>
              <a:gd name="T13" fmla="*/ 1264 h 1271"/>
              <a:gd name="T14" fmla="*/ 622 w 672"/>
              <a:gd name="T15" fmla="*/ 1025 h 1271"/>
              <a:gd name="T16" fmla="*/ 622 w 672"/>
              <a:gd name="T17" fmla="*/ 1025 h 1271"/>
              <a:gd name="T18" fmla="*/ 627 w 672"/>
              <a:gd name="T19" fmla="*/ 1000 h 1271"/>
              <a:gd name="T20" fmla="*/ 627 w 672"/>
              <a:gd name="T21" fmla="*/ 1000 h 1271"/>
              <a:gd name="T22" fmla="*/ 627 w 672"/>
              <a:gd name="T23" fmla="*/ 1000 h 1271"/>
              <a:gd name="T24" fmla="*/ 366 w 672"/>
              <a:gd name="T25" fmla="*/ 750 h 1271"/>
              <a:gd name="T26" fmla="*/ 321 w 672"/>
              <a:gd name="T27" fmla="*/ 637 h 1271"/>
              <a:gd name="T28" fmla="*/ 540 w 672"/>
              <a:gd name="T29" fmla="*/ 73 h 1271"/>
              <a:gd name="T30" fmla="*/ 545 w 672"/>
              <a:gd name="T31" fmla="*/ 137 h 1271"/>
              <a:gd name="T32" fmla="*/ 672 w 672"/>
              <a:gd name="T33"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2" h="1271">
                <a:moveTo>
                  <a:pt x="672" y="0"/>
                </a:moveTo>
                <a:cubicBezTo>
                  <a:pt x="487" y="23"/>
                  <a:pt x="487" y="23"/>
                  <a:pt x="487" y="23"/>
                </a:cubicBezTo>
                <a:cubicBezTo>
                  <a:pt x="536" y="62"/>
                  <a:pt x="536" y="62"/>
                  <a:pt x="536" y="62"/>
                </a:cubicBezTo>
                <a:cubicBezTo>
                  <a:pt x="525" y="67"/>
                  <a:pt x="522" y="68"/>
                  <a:pt x="511" y="73"/>
                </a:cubicBezTo>
                <a:cubicBezTo>
                  <a:pt x="309" y="177"/>
                  <a:pt x="216" y="417"/>
                  <a:pt x="274" y="643"/>
                </a:cubicBezTo>
                <a:cubicBezTo>
                  <a:pt x="117" y="665"/>
                  <a:pt x="0" y="803"/>
                  <a:pt x="6" y="965"/>
                </a:cubicBezTo>
                <a:cubicBezTo>
                  <a:pt x="14" y="1137"/>
                  <a:pt x="159" y="1271"/>
                  <a:pt x="331" y="1264"/>
                </a:cubicBezTo>
                <a:cubicBezTo>
                  <a:pt x="474" y="1258"/>
                  <a:pt x="590" y="1157"/>
                  <a:pt x="622" y="1025"/>
                </a:cubicBezTo>
                <a:cubicBezTo>
                  <a:pt x="622" y="1025"/>
                  <a:pt x="622" y="1025"/>
                  <a:pt x="622" y="1025"/>
                </a:cubicBezTo>
                <a:cubicBezTo>
                  <a:pt x="624" y="1017"/>
                  <a:pt x="625" y="1009"/>
                  <a:pt x="627" y="1000"/>
                </a:cubicBezTo>
                <a:cubicBezTo>
                  <a:pt x="627" y="1000"/>
                  <a:pt x="627" y="1000"/>
                  <a:pt x="627" y="1000"/>
                </a:cubicBezTo>
                <a:cubicBezTo>
                  <a:pt x="627" y="1000"/>
                  <a:pt x="627" y="1000"/>
                  <a:pt x="627" y="1000"/>
                </a:cubicBezTo>
                <a:cubicBezTo>
                  <a:pt x="520" y="952"/>
                  <a:pt x="426" y="866"/>
                  <a:pt x="366" y="750"/>
                </a:cubicBezTo>
                <a:cubicBezTo>
                  <a:pt x="331" y="683"/>
                  <a:pt x="322" y="638"/>
                  <a:pt x="321" y="637"/>
                </a:cubicBezTo>
                <a:cubicBezTo>
                  <a:pt x="261" y="413"/>
                  <a:pt x="344" y="180"/>
                  <a:pt x="540" y="73"/>
                </a:cubicBezTo>
                <a:cubicBezTo>
                  <a:pt x="545" y="137"/>
                  <a:pt x="545" y="137"/>
                  <a:pt x="545" y="137"/>
                </a:cubicBezTo>
                <a:lnTo>
                  <a:pt x="672" y="0"/>
                </a:lnTo>
                <a:close/>
              </a:path>
            </a:pathLst>
          </a:custGeom>
          <a:gradFill>
            <a:gsLst>
              <a:gs pos="0">
                <a:schemeClr val="accent2">
                  <a:lumMod val="60000"/>
                  <a:lumOff val="40000"/>
                  <a:alpha val="100000"/>
                </a:schemeClr>
              </a:gs>
              <a:gs pos="100000">
                <a:schemeClr val="accent2">
                  <a:lumMod val="75000"/>
                  <a:alpha val="100000"/>
                </a:schemeClr>
              </a:gs>
            </a:gsLst>
            <a:lin ang="5400000" scaled="0"/>
          </a:gradFill>
          <a:ln>
            <a:noFill/>
          </a:ln>
          <a:effectLst>
            <a:outerShdw blurRad="165100" dist="38100" dir="2700000" algn="tl" rotWithShape="0">
              <a:schemeClr val="accent2">
                <a:lumMod val="75000"/>
                <a:alpha val="40000"/>
              </a:schemeClr>
            </a:outerShdw>
          </a:effectLst>
        </p:spPr>
        <p:txBody>
          <a:bodyPr vert="horz" wrap="square" lIns="91440" tIns="45720" rIns="274320" bIns="365760" numCol="1" anchor="b" anchorCtr="0" compatLnSpc="1">
            <a:normAutofit/>
          </a:bodyPr>
          <a:lstStyle/>
          <a:p>
            <a:pPr algn="ctr"/>
            <a:endParaRPr lang="en-US" sz="4000" b="1" dirty="0">
              <a:solidFill>
                <a:srgbClr val="FFFFFF"/>
              </a:solidFill>
              <a:latin typeface="MiSans" panose="00000500000000000000" charset="-122"/>
              <a:ea typeface="MiSans" panose="00000500000000000000" charset="-122"/>
              <a:cs typeface="MiSans" panose="00000500000000000000" charset="-122"/>
            </a:endParaRPr>
          </a:p>
        </p:txBody>
      </p:sp>
      <p:sp>
        <p:nvSpPr>
          <p:cNvPr id="44" name="文本框 37"/>
          <p:cNvSpPr/>
          <p:nvPr>
            <p:custDataLst>
              <p:tags r:id="rId17"/>
            </p:custDataLst>
          </p:nvPr>
        </p:nvSpPr>
        <p:spPr bwMode="auto">
          <a:xfrm>
            <a:off x="4374833" y="4177983"/>
            <a:ext cx="842645" cy="90741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90170" tIns="46990" rIns="90170" bIns="0" numCol="1" rtlCol="0" anchor="ctr"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buClrTx/>
              <a:buSzTx/>
              <a:buFontTx/>
            </a:pPr>
            <a:r>
              <a:rPr lang="en-US" altLang="zh-CN" sz="4800" b="1" kern="0" spc="300" dirty="0">
                <a:ln>
                  <a:noFill/>
                </a:ln>
                <a:solidFill>
                  <a:srgbClr val="FFFFFF"/>
                </a:solidFill>
                <a:effectLst/>
                <a:uFillTx/>
                <a:latin typeface="+mn-ea"/>
                <a:cs typeface="MiSans" panose="00000500000000000000" charset="-122"/>
                <a:sym typeface="+mn-lt"/>
              </a:rPr>
              <a:t>A</a:t>
            </a:r>
            <a:endParaRPr lang="en-US" altLang="zh-CN" sz="4800" b="1" kern="0" spc="300" dirty="0">
              <a:ln>
                <a:noFill/>
              </a:ln>
              <a:solidFill>
                <a:srgbClr val="FFFFFF"/>
              </a:solidFill>
              <a:effectLst/>
              <a:uFillTx/>
              <a:latin typeface="+mn-ea"/>
              <a:cs typeface="MiSans" panose="00000500000000000000" charset="-122"/>
              <a:sym typeface="+mn-lt"/>
            </a:endParaRPr>
          </a:p>
        </p:txBody>
      </p:sp>
      <p:sp>
        <p:nvSpPr>
          <p:cNvPr id="16" name="任意多边形 2"/>
          <p:cNvSpPr/>
          <p:nvPr>
            <p:custDataLst>
              <p:tags r:id="rId18"/>
            </p:custDataLst>
          </p:nvPr>
        </p:nvSpPr>
        <p:spPr bwMode="auto">
          <a:xfrm>
            <a:off x="5173028" y="3753803"/>
            <a:ext cx="2891790" cy="1532255"/>
          </a:xfrm>
          <a:custGeom>
            <a:avLst/>
            <a:gdLst>
              <a:gd name="T0" fmla="*/ 0 w 1270"/>
              <a:gd name="T1" fmla="*/ 0 h 673"/>
              <a:gd name="T2" fmla="*/ 22 w 1270"/>
              <a:gd name="T3" fmla="*/ 185 h 673"/>
              <a:gd name="T4" fmla="*/ 62 w 1270"/>
              <a:gd name="T5" fmla="*/ 136 h 673"/>
              <a:gd name="T6" fmla="*/ 73 w 1270"/>
              <a:gd name="T7" fmla="*/ 161 h 673"/>
              <a:gd name="T8" fmla="*/ 642 w 1270"/>
              <a:gd name="T9" fmla="*/ 398 h 673"/>
              <a:gd name="T10" fmla="*/ 964 w 1270"/>
              <a:gd name="T11" fmla="*/ 666 h 673"/>
              <a:gd name="T12" fmla="*/ 1263 w 1270"/>
              <a:gd name="T13" fmla="*/ 342 h 673"/>
              <a:gd name="T14" fmla="*/ 1025 w 1270"/>
              <a:gd name="T15" fmla="*/ 51 h 673"/>
              <a:gd name="T16" fmla="*/ 1025 w 1270"/>
              <a:gd name="T17" fmla="*/ 51 h 673"/>
              <a:gd name="T18" fmla="*/ 1000 w 1270"/>
              <a:gd name="T19" fmla="*/ 46 h 673"/>
              <a:gd name="T20" fmla="*/ 1000 w 1270"/>
              <a:gd name="T21" fmla="*/ 46 h 673"/>
              <a:gd name="T22" fmla="*/ 999 w 1270"/>
              <a:gd name="T23" fmla="*/ 46 h 673"/>
              <a:gd name="T24" fmla="*/ 750 w 1270"/>
              <a:gd name="T25" fmla="*/ 306 h 673"/>
              <a:gd name="T26" fmla="*/ 636 w 1270"/>
              <a:gd name="T27" fmla="*/ 351 h 673"/>
              <a:gd name="T28" fmla="*/ 72 w 1270"/>
              <a:gd name="T29" fmla="*/ 131 h 673"/>
              <a:gd name="T30" fmla="*/ 136 w 1270"/>
              <a:gd name="T31" fmla="*/ 127 h 673"/>
              <a:gd name="T32" fmla="*/ 0 w 1270"/>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0" h="673">
                <a:moveTo>
                  <a:pt x="0" y="0"/>
                </a:moveTo>
                <a:cubicBezTo>
                  <a:pt x="22" y="185"/>
                  <a:pt x="22" y="185"/>
                  <a:pt x="22" y="185"/>
                </a:cubicBezTo>
                <a:cubicBezTo>
                  <a:pt x="62" y="136"/>
                  <a:pt x="62" y="136"/>
                  <a:pt x="62" y="136"/>
                </a:cubicBezTo>
                <a:cubicBezTo>
                  <a:pt x="66" y="147"/>
                  <a:pt x="67" y="150"/>
                  <a:pt x="73" y="161"/>
                </a:cubicBezTo>
                <a:cubicBezTo>
                  <a:pt x="176" y="363"/>
                  <a:pt x="416" y="456"/>
                  <a:pt x="642" y="398"/>
                </a:cubicBezTo>
                <a:cubicBezTo>
                  <a:pt x="664" y="555"/>
                  <a:pt x="802" y="673"/>
                  <a:pt x="964" y="666"/>
                </a:cubicBezTo>
                <a:cubicBezTo>
                  <a:pt x="1136" y="659"/>
                  <a:pt x="1270" y="514"/>
                  <a:pt x="1263" y="342"/>
                </a:cubicBezTo>
                <a:cubicBezTo>
                  <a:pt x="1257" y="199"/>
                  <a:pt x="1156" y="83"/>
                  <a:pt x="1025" y="51"/>
                </a:cubicBezTo>
                <a:cubicBezTo>
                  <a:pt x="1025" y="51"/>
                  <a:pt x="1025" y="51"/>
                  <a:pt x="1025" y="51"/>
                </a:cubicBezTo>
                <a:cubicBezTo>
                  <a:pt x="1017" y="49"/>
                  <a:pt x="1008" y="47"/>
                  <a:pt x="1000" y="46"/>
                </a:cubicBezTo>
                <a:cubicBezTo>
                  <a:pt x="1000" y="46"/>
                  <a:pt x="1000" y="46"/>
                  <a:pt x="1000" y="46"/>
                </a:cubicBezTo>
                <a:cubicBezTo>
                  <a:pt x="1000" y="46"/>
                  <a:pt x="999" y="46"/>
                  <a:pt x="999" y="46"/>
                </a:cubicBezTo>
                <a:cubicBezTo>
                  <a:pt x="951" y="153"/>
                  <a:pt x="865" y="247"/>
                  <a:pt x="750" y="306"/>
                </a:cubicBezTo>
                <a:cubicBezTo>
                  <a:pt x="682" y="341"/>
                  <a:pt x="637" y="351"/>
                  <a:pt x="636" y="351"/>
                </a:cubicBezTo>
                <a:cubicBezTo>
                  <a:pt x="412" y="411"/>
                  <a:pt x="179" y="328"/>
                  <a:pt x="72" y="131"/>
                </a:cubicBezTo>
                <a:cubicBezTo>
                  <a:pt x="136" y="127"/>
                  <a:pt x="136" y="127"/>
                  <a:pt x="136" y="127"/>
                </a:cubicBezTo>
                <a:lnTo>
                  <a:pt x="0" y="0"/>
                </a:lnTo>
                <a:close/>
              </a:path>
            </a:pathLst>
          </a:custGeom>
          <a:gradFill>
            <a:gsLst>
              <a:gs pos="0">
                <a:schemeClr val="accent1">
                  <a:alpha val="100000"/>
                </a:schemeClr>
              </a:gs>
              <a:gs pos="100000">
                <a:schemeClr val="accent1">
                  <a:lumMod val="75000"/>
                  <a:alpha val="100000"/>
                </a:schemeClr>
              </a:gs>
            </a:gsLst>
            <a:lin ang="5400000" scaled="0"/>
          </a:gradFill>
          <a:ln>
            <a:noFill/>
          </a:ln>
          <a:effectLst>
            <a:outerShdw blurRad="165100" dist="38100" dir="2700000" algn="tl" rotWithShape="0">
              <a:schemeClr val="accent1">
                <a:lumMod val="75000"/>
                <a:alpha val="40000"/>
              </a:schemeClr>
            </a:outerShdw>
          </a:effectLst>
        </p:spPr>
        <p:txBody>
          <a:bodyPr vert="horz" wrap="square" lIns="1645920" tIns="274320" rIns="91440" bIns="0" numCol="1" anchor="ctr" anchorCtr="0" compatLnSpc="1">
            <a:normAutofit/>
          </a:bodyPr>
          <a:lstStyle/>
          <a:p>
            <a:pPr algn="ctr"/>
            <a:endParaRPr lang="en-US" sz="4000" b="1" dirty="0">
              <a:solidFill>
                <a:srgbClr val="FFFFFF"/>
              </a:solidFill>
              <a:latin typeface="MiSans" panose="00000500000000000000" charset="-122"/>
              <a:ea typeface="MiSans" panose="00000500000000000000" charset="-122"/>
              <a:cs typeface="MiSans" panose="00000500000000000000" charset="-122"/>
            </a:endParaRPr>
          </a:p>
        </p:txBody>
      </p:sp>
      <p:sp>
        <p:nvSpPr>
          <p:cNvPr id="45" name="文本框 37"/>
          <p:cNvSpPr/>
          <p:nvPr>
            <p:custDataLst>
              <p:tags r:id="rId19"/>
            </p:custDataLst>
          </p:nvPr>
        </p:nvSpPr>
        <p:spPr bwMode="auto">
          <a:xfrm>
            <a:off x="6982143" y="4177983"/>
            <a:ext cx="842645" cy="90741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none" lIns="90170" tIns="46990" rIns="90170" bIns="0" numCol="1" rtlCol="0" anchor="ctr"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buClrTx/>
              <a:buSzTx/>
              <a:buFontTx/>
            </a:pPr>
            <a:r>
              <a:rPr lang="en-US" altLang="zh-CN" sz="4800" b="1" kern="0" spc="300" dirty="0">
                <a:ln>
                  <a:noFill/>
                </a:ln>
                <a:solidFill>
                  <a:srgbClr val="FFFFFF"/>
                </a:solidFill>
                <a:effectLst/>
                <a:uFillTx/>
                <a:latin typeface="+mn-ea"/>
                <a:cs typeface="MiSans" panose="00000500000000000000" charset="-122"/>
                <a:sym typeface="+mn-lt"/>
              </a:rPr>
              <a:t>C</a:t>
            </a:r>
            <a:endParaRPr lang="en-US" altLang="zh-CN" sz="4800" b="1" kern="0" spc="300" dirty="0">
              <a:ln>
                <a:noFill/>
              </a:ln>
              <a:solidFill>
                <a:srgbClr val="FFFFFF"/>
              </a:solidFill>
              <a:effectLst/>
              <a:uFillTx/>
              <a:latin typeface="+mn-ea"/>
              <a:cs typeface="MiSans" panose="00000500000000000000" charset="-122"/>
              <a:sym typeface="+mn-lt"/>
            </a:endParaRPr>
          </a:p>
        </p:txBody>
      </p:sp>
      <p:sp>
        <p:nvSpPr>
          <p:cNvPr id="9" name="矩形: 圆角 1"/>
          <p:cNvSpPr/>
          <p:nvPr>
            <p:custDataLst>
              <p:tags r:id="rId20"/>
            </p:custDataLst>
          </p:nvPr>
        </p:nvSpPr>
        <p:spPr>
          <a:xfrm>
            <a:off x="997903" y="4872673"/>
            <a:ext cx="2832100" cy="1263650"/>
          </a:xfrm>
          <a:prstGeom prst="roundRect">
            <a:avLst>
              <a:gd name="adj" fmla="val 16736"/>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lnSpc>
                <a:spcPct val="150000"/>
              </a:lnSpc>
              <a:buClrTx/>
              <a:buSzTx/>
              <a:buFontTx/>
            </a:pPr>
            <a:r>
              <a:rPr lang="zh-CN" altLang="en-US" sz="1600" dirty="0">
                <a:solidFill>
                  <a:schemeClr val="tx1">
                    <a:lumMod val="85000"/>
                    <a:lumOff val="15000"/>
                  </a:schemeClr>
                </a:solidFill>
                <a:latin typeface="+mn-ea"/>
                <a:cs typeface="思源黑体 CN Regular" panose="020B0500000000000000" charset="-122"/>
                <a:sym typeface="+mn-ea"/>
              </a:rPr>
              <a:t>持续控盘，反复控盘代表中线主力的持续看</a:t>
            </a:r>
            <a:r>
              <a:rPr lang="zh-CN" altLang="en-US" sz="1600" dirty="0">
                <a:solidFill>
                  <a:schemeClr val="tx1">
                    <a:lumMod val="85000"/>
                    <a:lumOff val="15000"/>
                  </a:schemeClr>
                </a:solidFill>
                <a:latin typeface="+mn-ea"/>
                <a:cs typeface="思源黑体 CN Regular" panose="020B0500000000000000" charset="-122"/>
                <a:sym typeface="+mn-ea"/>
              </a:rPr>
              <a:t>好</a:t>
            </a:r>
            <a:endParaRPr lang="zh-CN" altLang="en-US" sz="1600" dirty="0">
              <a:solidFill>
                <a:schemeClr val="tx1">
                  <a:lumMod val="85000"/>
                  <a:lumOff val="15000"/>
                </a:schemeClr>
              </a:solidFill>
              <a:latin typeface="+mn-ea"/>
              <a:cs typeface="思源黑体 CN Regular" panose="020B0500000000000000" charset="-122"/>
              <a:sym typeface="+mn-ea"/>
            </a:endParaRPr>
          </a:p>
        </p:txBody>
      </p:sp>
    </p:spTree>
    <p:custDataLst>
      <p:tags r:id="rId2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586990" y="86360"/>
            <a:ext cx="808037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趋势金叉</a:t>
            </a:r>
            <a:r>
              <a:rPr lang="en-US" altLang="zh-CN" sz="2800" b="1">
                <a:solidFill>
                  <a:schemeClr val="bg1"/>
                </a:solidFill>
              </a:rPr>
              <a:t>---</a:t>
            </a:r>
            <a:r>
              <a:rPr lang="zh-CN" altLang="en-US" sz="2800" b="1">
                <a:solidFill>
                  <a:schemeClr val="bg1"/>
                </a:solidFill>
              </a:rPr>
              <a:t>死叉调整</a:t>
            </a:r>
            <a:r>
              <a:rPr lang="en-US" altLang="zh-CN" sz="2800" b="1">
                <a:solidFill>
                  <a:schemeClr val="bg1"/>
                </a:solidFill>
              </a:rPr>
              <a:t>---</a:t>
            </a:r>
            <a:r>
              <a:rPr lang="zh-CN" altLang="en-US" sz="2800" b="1">
                <a:solidFill>
                  <a:schemeClr val="bg1"/>
                </a:solidFill>
              </a:rPr>
              <a:t>上升回档</a:t>
            </a:r>
            <a:r>
              <a:rPr lang="en-US" altLang="zh-CN" sz="2800" b="1">
                <a:solidFill>
                  <a:schemeClr val="bg1"/>
                </a:solidFill>
              </a:rPr>
              <a:t>---</a:t>
            </a:r>
            <a:r>
              <a:rPr lang="zh-CN" altLang="en-US" sz="2800" b="1">
                <a:solidFill>
                  <a:schemeClr val="bg1"/>
                </a:solidFill>
              </a:rPr>
              <a:t>破位</a:t>
            </a:r>
            <a:r>
              <a:rPr lang="zh-CN" altLang="en-US" sz="2800" b="1">
                <a:solidFill>
                  <a:schemeClr val="bg1"/>
                </a:solidFill>
              </a:rPr>
              <a:t>死叉</a:t>
            </a:r>
            <a:endParaRPr lang="zh-CN" altLang="en-US" sz="2800" b="1">
              <a:solidFill>
                <a:schemeClr val="bg1"/>
              </a:solidFill>
            </a:endParaRPr>
          </a:p>
        </p:txBody>
      </p:sp>
      <p:pic>
        <p:nvPicPr>
          <p:cNvPr id="3" name="图片 2"/>
          <p:cNvPicPr>
            <a:picLocks noChangeAspect="1"/>
          </p:cNvPicPr>
          <p:nvPr/>
        </p:nvPicPr>
        <p:blipFill>
          <a:blip r:embed="rId1"/>
          <a:stretch>
            <a:fillRect/>
          </a:stretch>
        </p:blipFill>
        <p:spPr>
          <a:xfrm>
            <a:off x="208280" y="1012190"/>
            <a:ext cx="4565650" cy="4927600"/>
          </a:xfrm>
          <a:prstGeom prst="rect">
            <a:avLst/>
          </a:prstGeom>
        </p:spPr>
      </p:pic>
      <p:pic>
        <p:nvPicPr>
          <p:cNvPr id="5" name="图片 4"/>
          <p:cNvPicPr>
            <a:picLocks noChangeAspect="1"/>
          </p:cNvPicPr>
          <p:nvPr/>
        </p:nvPicPr>
        <p:blipFill>
          <a:blip r:embed="rId2"/>
          <a:stretch>
            <a:fillRect/>
          </a:stretch>
        </p:blipFill>
        <p:spPr>
          <a:xfrm>
            <a:off x="4773930" y="1011555"/>
            <a:ext cx="3489325" cy="4928235"/>
          </a:xfrm>
          <a:prstGeom prst="rect">
            <a:avLst/>
          </a:prstGeom>
        </p:spPr>
      </p:pic>
      <p:pic>
        <p:nvPicPr>
          <p:cNvPr id="7" name="图片 6"/>
          <p:cNvPicPr>
            <a:picLocks noChangeAspect="1"/>
          </p:cNvPicPr>
          <p:nvPr/>
        </p:nvPicPr>
        <p:blipFill>
          <a:blip r:embed="rId3"/>
          <a:stretch>
            <a:fillRect/>
          </a:stretch>
        </p:blipFill>
        <p:spPr>
          <a:xfrm>
            <a:off x="8386445" y="967105"/>
            <a:ext cx="3805555" cy="4972685"/>
          </a:xfrm>
          <a:prstGeom prst="rect">
            <a:avLst/>
          </a:prstGeom>
        </p:spPr>
      </p:pic>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3"/>
  <p:tag name="KSO_WM_UNIT_ID" val="diagram20230187_1*q_h_i*1_4_3"/>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FILL_TYPE" val="3"/>
  <p:tag name="KSO_WM_DIAGRAM_MAX_ITEMCNT" val="4"/>
  <p:tag name="KSO_WM_DIAGRAM_MIN_ITEMCNT" val="4"/>
  <p:tag name="KSO_WM_DIAGRAM_COLOR_MATCH_VALUE" val="{&quot;shape&quot;:{&quot;fill&quot;:{&quot;gradient&quot;:[{&quot;brightness&quot;:0.4000000059604645,&quot;colorType&quot;:1,&quot;foreColorIndex&quot;:5,&quot;pos&quot;:0,&quot;transparency&quot;:0},{&quot;brightness&quot;:-0.25,&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ID" val="diagram20230187_1*q_h_i*1_4_1"/>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230187_1*q_h_i*1_3_3"/>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FILL_TYPE" val="3"/>
  <p:tag name="KSO_WM_DIAGRAM_MAX_ITEMCNT" val="4"/>
  <p:tag name="KSO_WM_DIAGRAM_MIN_ITEMCNT" val="4"/>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230187_1*q_h_i*1_3_1"/>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230187_1*q_h_f*1_4_1"/>
  <p:tag name="KSO_WM_TEMPLATE_CATEGORY" val="diagram"/>
  <p:tag name="KSO_WM_TEMPLATE_INDEX" val="20230187"/>
  <p:tag name="KSO_WM_UNIT_LAYERLEVEL" val="1_1_1"/>
  <p:tag name="KSO_WM_TAG_VERSION" val="3.0"/>
  <p:tag name="KSO_WM_BEAUTIFY_FLAG" val="#wm#"/>
  <p:tag name="KSO_WM_DIAGRAM_VERSION" val="3"/>
  <p:tag name="KSO_WM_DIAGRAM_COLOR_TRICK" val="1"/>
  <p:tag name="KSO_WM_DIAGRAM_COLOR_TEXT_CAN_REMOVE" val="n"/>
  <p:tag name="KSO_WM_UNIT_VALUE" val="39"/>
  <p:tag name="KSO_WM_UNIT_FILL_TYPE" val="1"/>
  <p:tag name="KSO_WM_UNIT_FILL_FORE_SCHEMECOLOR_INDEX" val="13"/>
  <p:tag name="KSO_WM_UNIT_FILL_FORE_SCHEMECOLOR_INDEX_BRIGHTNESS" val="0.5"/>
  <p:tag name="KSO_WM_UNIT_TEXT_FILL_FORE_SCHEMECOLOR_INDEX" val="1"/>
  <p:tag name="KSO_WM_UNIT_TEXT_FILL_TYPE" val="1"/>
  <p:tag name="KSO_WM_UNIT_PRESET_TEXT" val="单击此处添加文本具体内容，简明扼要地阐述您的观点。"/>
  <p:tag name="KSO_WM_UNIT_TEXT_TYPE" val="1"/>
  <p:tag name="KSO_WM_DIAGRAM_MAX_ITEMCNT" val="4"/>
  <p:tag name="KSO_WM_DIAGRAM_MIN_ITEMCNT" val="4"/>
  <p:tag name="KSO_WM_DIAGRAM_VIRTUALLY_FRAME" val="{&quot;height&quot;:388.76055908203125,&quot;left&quot;:62.15,&quot;top&quot;:94.81972045898438,&quot;width&quot;:852}"/>
  <p:tag name="KSO_WM_DIAGRAM_COLOR_MATCH_VALUE" val="{&quot;shape&quot;:{&quot;fill&quot;:{&quot;solid&quot;:{&quot;brightness&quot;:0.5,&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5.xml><?xml version="1.0" encoding="utf-8"?>
<p:tagLst xmlns:p="http://schemas.openxmlformats.org/presentationml/2006/main">
  <p:tag name="KSO_WM_SPECIAL_SOURCE" val="bdnull"/>
  <p:tag name="RESOURCE_RECORD_KEY" val="{&quot;70&quot;:[3322475]}"/>
  <p:tag name="resource_record_key" val="{&quot;70&quot;:[3322475,3333015]}"/>
</p:tagLst>
</file>

<file path=ppt/tags/tag106.xml><?xml version="1.0" encoding="utf-8"?>
<p:tagLst xmlns:p="http://schemas.openxmlformats.org/presentationml/2006/main">
  <p:tag name="KSO_WM_SPECIAL_SOURCE" val="bdnull"/>
  <p:tag name="RESOURCE_RECORD_KEY" val="{&quot;70&quot;:[3322475]}"/>
  <p:tag name="resource_record_key" val="{&quot;70&quot;:[3322475,3321638]}"/>
</p:tagLst>
</file>

<file path=ppt/tags/tag107.xml><?xml version="1.0" encoding="utf-8"?>
<p:tagLst xmlns:p="http://schemas.openxmlformats.org/presentationml/2006/main">
  <p:tag name="KSO_WM_SPECIAL_SOURCE" val="bdnull"/>
  <p:tag name="RESOURCE_RECORD_KEY" val="{&quot;70&quot;:[3322475]}"/>
  <p:tag name="resource_record_key" val="{&quot;70&quot;:[3322475,3322235]}"/>
</p:tagLst>
</file>

<file path=ppt/tags/tag108.xml><?xml version="1.0" encoding="utf-8"?>
<p:tagLst xmlns:p="http://schemas.openxmlformats.org/presentationml/2006/main">
  <p:tag name="KSO_WM_SPECIAL_SOURCE" val="bdnull"/>
  <p:tag name="RESOURCE_RECORD_KEY" val="{&quot;70&quot;:[3322475]}"/>
  <p:tag name="resource_record_key" val="{&quot;70&quot;:[3322475,3322235]}"/>
</p:tagLst>
</file>

<file path=ppt/tags/tag109.xml><?xml version="1.0" encoding="utf-8"?>
<p:tagLst xmlns:p="http://schemas.openxmlformats.org/presentationml/2006/main">
  <p:tag name="KSO_WM_SPECIAL_SOURCE" val="bdnull"/>
  <p:tag name="RESOURCE_RECORD_KEY" val="{&quot;70&quot;:[3322475]}"/>
  <p:tag name="resource_record_key" val="{&quot;70&quot;:[3322475,332223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0.xml><?xml version="1.0" encoding="utf-8"?>
<p:tagLst xmlns:p="http://schemas.openxmlformats.org/presentationml/2006/main">
  <p:tag name="KSO_WM_SPECIAL_SOURCE" val="bdnull"/>
  <p:tag name="RESOURCE_RECORD_KEY" val="{&quot;70&quot;:[3322475]}"/>
  <p:tag name="resource_record_key" val="{&quot;70&quot;:[3322475,3322235]}"/>
</p:tagLst>
</file>

<file path=ppt/tags/tag111.xml><?xml version="1.0" encoding="utf-8"?>
<p:tagLst xmlns:p="http://schemas.openxmlformats.org/presentationml/2006/main">
  <p:tag name="KSO_WM_SPECIAL_SOURCE" val="bdnull"/>
  <p:tag name="RESOURCE_RECORD_KEY" val="{&quot;70&quot;:[3322475]}"/>
  <p:tag name="resource_record_key" val="{&quot;70&quot;:[3322475,3322235]}"/>
</p:tagLst>
</file>

<file path=ppt/tags/tag112.xml><?xml version="1.0" encoding="utf-8"?>
<p:tagLst xmlns:p="http://schemas.openxmlformats.org/presentationml/2006/main">
  <p:tag name="KSO_WM_SPECIAL_SOURCE" val="bdnull"/>
  <p:tag name="RESOURCE_RECORD_KEY" val="{&quot;70&quot;:[3322475]}"/>
  <p:tag name="resource_record_key" val="{&quot;70&quot;:[3322475,3322235]}"/>
</p:tagLst>
</file>

<file path=ppt/tags/tag113.xml><?xml version="1.0" encoding="utf-8"?>
<p:tagLst xmlns:p="http://schemas.openxmlformats.org/presentationml/2006/main">
  <p:tag name="KSO_WM_SPECIAL_SOURCE" val="bdnull"/>
  <p:tag name="RESOURCE_RECORD_KEY" val="{&quot;70&quot;:[3322475]}"/>
  <p:tag name="resource_record_key" val="{&quot;70&quot;:[3322475,3315597]}"/>
</p:tagLst>
</file>

<file path=ppt/tags/tag114.xml><?xml version="1.0" encoding="utf-8"?>
<p:tagLst xmlns:p="http://schemas.openxmlformats.org/presentationml/2006/main">
  <p:tag name="KSO_WM_SPECIAL_SOURCE" val="bdnull"/>
  <p:tag name="RESOURCE_RECORD_KEY" val="{&quot;70&quot;:[3322475]}"/>
  <p:tag name="resource_record_key" val="{&quot;70&quot;:[3322475,3321642]}"/>
</p:tagLst>
</file>

<file path=ppt/tags/tag115.xml><?xml version="1.0" encoding="utf-8"?>
<p:tagLst xmlns:p="http://schemas.openxmlformats.org/presentationml/2006/main">
  <p:tag name="KSO_WM_SPECIAL_SOURCE" val="bdnull"/>
  <p:tag name="RESOURCE_RECORD_KEY" val="{&quot;70&quot;:[3322475]}"/>
  <p:tag name="resource_record_key" val="{&quot;70&quot;:[3322475,3321642]}"/>
</p:tagLst>
</file>

<file path=ppt/tags/tag116.xml><?xml version="1.0" encoding="utf-8"?>
<p:tagLst xmlns:p="http://schemas.openxmlformats.org/presentationml/2006/main">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636_1*n_h_h_f*1_2_1_1"/>
  <p:tag name="KSO_WM_TEMPLATE_CATEGORY" val="diagram"/>
  <p:tag name="KSO_WM_TEMPLATE_INDEX" val="20231636"/>
  <p:tag name="KSO_WM_UNIT_LAYERLEVEL" val="1_1_1_1"/>
  <p:tag name="KSO_WM_TAG_VERSION" val="3.0"/>
  <p:tag name="KSO_WM_BEAUTIFY_FLAG" val="#wm#"/>
  <p:tag name="KSO_WM_DIAGRAM_VERSION" val="3"/>
  <p:tag name="KSO_WM_UNIT_SUBTYPE" val="a"/>
  <p:tag name="KSO_WM_UNIT_NOCLEAR" val="0"/>
  <p:tag name="KSO_WM_DIAGRAM_MAX_ITEMCNT" val="6"/>
  <p:tag name="KSO_WM_DIAGRAM_MIN_ITEMCNT" val="2"/>
  <p:tag name="KSO_WM_DIAGRAM_VIRTUALLY_FRAME" val="{&quot;height&quot;:426.37489624023436,&quot;left&quot;:46.122161865234375,&quot;top&quot;:72.2625518798828,&quot;width&quot;:853.7556762695312}"/>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4"/>
  <p:tag name="KSO_WM_UNIT_FILL_TYPE" val="3"/>
  <p:tag name="KSO_WM_UNIT_TEXT_TYPE" val="1"/>
  <p:tag name="KSO_WM_UNIT_TEXT_LAYER_COUNT" val="1"/>
  <p:tag name="KSO_WM_UNIT_PRESET_TEXT" val="单击此处输入你的项正文，文字是您思想的提炼，请尽量言简意赅的阐述观点，单击此处输入你的项正文"/>
  <p:tag name="KSO_WM_UNIT_TEXT_FILL_FORE_SCHEMECOLOR_INDEX" val="1"/>
  <p:tag name="KSO_WM_UNIT_TEXT_FILL_TYPE" val="1"/>
  <p:tag name="KSO_WM_DIAGRAM_USE_COLOR_VALUE" val="{&quot;color_scheme&quot;:1,&quot;color_type&quot;:1,&quot;theme_color_indexes&quot;:[5,6,5,6,5,6]}"/>
</p:tagLst>
</file>

<file path=ppt/tags/tag117.xml><?xml version="1.0" encoding="utf-8"?>
<p:tagLst xmlns:p="http://schemas.openxmlformats.org/presentationml/2006/main">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636_1*n_h_h_f*1_2_2_1"/>
  <p:tag name="KSO_WM_TEMPLATE_CATEGORY" val="diagram"/>
  <p:tag name="KSO_WM_TEMPLATE_INDEX" val="20231636"/>
  <p:tag name="KSO_WM_UNIT_LAYERLEVEL" val="1_1_1_1"/>
  <p:tag name="KSO_WM_TAG_VERSION" val="3.0"/>
  <p:tag name="KSO_WM_BEAUTIFY_FLAG" val="#wm#"/>
  <p:tag name="KSO_WM_DIAGRAM_VERSION" val="3"/>
  <p:tag name="KSO_WM_DIAGRAM_MAX_ITEMCNT" val="6"/>
  <p:tag name="KSO_WM_DIAGRAM_MIN_ITEMCNT" val="2"/>
  <p:tag name="KSO_WM_DIAGRAM_VIRTUALLY_FRAME" val="{&quot;height&quot;:426.37489624023436,&quot;left&quot;:46.122161865234375,&quot;top&quot;:72.2625518798828,&quot;width&quot;:853.7556762695312}"/>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4"/>
  <p:tag name="KSO_WM_UNIT_FILL_TYPE" val="3"/>
  <p:tag name="KSO_WM_UNIT_TEXT_TYPE" val="1"/>
  <p:tag name="KSO_WM_UNIT_TEXT_LAYER_COUNT" val="1"/>
  <p:tag name="KSO_WM_UNIT_PRESET_TEXT" val="单击此处输入你的项正文，文字是您思想的提炼，请尽量言简意赅的阐述观点，单击此处输入你的项正文"/>
  <p:tag name="KSO_WM_UNIT_TEXT_FILL_FORE_SCHEMECOLOR_INDEX" val="1"/>
  <p:tag name="KSO_WM_UNIT_TEXT_FILL_TYPE" val="1"/>
  <p:tag name="KSO_WM_DIAGRAM_USE_COLOR_VALUE" val="{&quot;color_scheme&quot;:1,&quot;color_type&quot;:1,&quot;theme_color_indexes&quot;:[5,6,5,6,5,6]}"/>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36_1*n_h_h_i*1_2_1_1"/>
  <p:tag name="KSO_WM_TEMPLATE_CATEGORY" val="diagram"/>
  <p:tag name="KSO_WM_TEMPLATE_INDEX" val="20231636"/>
  <p:tag name="KSO_WM_UNIT_LAYERLEVEL" val="1_1_1_1"/>
  <p:tag name="KSO_WM_TAG_VERSION" val="3.0"/>
  <p:tag name="KSO_WM_BEAUTIFY_FLAG" val="#wm#"/>
  <p:tag name="KSO_WM_UNIT_TEXT_FILL_FORE_SCHEMECOLOR_INDEX_BRIGHTNESS" val="0.15"/>
  <p:tag name="KSO_WM_DIAGRAM_COLOR_TRICK" val="1"/>
  <p:tag name="KSO_WM_DIAGRAM_COLOR_TEXT_CAN_REMOVE" val="n"/>
  <p:tag name="KSO_WM_DIAGRAM_GROUP_CODE" val="n1-1"/>
  <p:tag name="KSO_WM_DIAGRAM_VERSION" val="3"/>
  <p:tag name="KSO_WM_DIAGRAM_MAX_ITEMCNT" val="6"/>
  <p:tag name="KSO_WM_DIAGRAM_MIN_ITEMCNT" val="2"/>
  <p:tag name="KSO_WM_DIAGRAM_VIRTUALLY_FRAME" val="{&quot;height&quot;:426.37489624023436,&quot;left&quot;:46.122161865234375,&quot;top&quot;:72.2625518798828,&quot;width&quot;:853.755676269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636_1*n_h_h_i*1_2_2_1"/>
  <p:tag name="KSO_WM_TEMPLATE_CATEGORY" val="diagram"/>
  <p:tag name="KSO_WM_TEMPLATE_INDEX" val="20231636"/>
  <p:tag name="KSO_WM_UNIT_LAYERLEVEL" val="1_1_1_1"/>
  <p:tag name="KSO_WM_TAG_VERSION" val="3.0"/>
  <p:tag name="KSO_WM_BEAUTIFY_FLAG" val="#wm#"/>
  <p:tag name="KSO_WM_UNIT_TEXT_FILL_FORE_SCHEMECOLOR_INDEX_BRIGHTNESS" val="0.15"/>
  <p:tag name="KSO_WM_DIAGRAM_COLOR_TRICK" val="1"/>
  <p:tag name="KSO_WM_DIAGRAM_COLOR_TEXT_CAN_REMOVE" val="n"/>
  <p:tag name="KSO_WM_DIAGRAM_GROUP_CODE" val="n1-1"/>
  <p:tag name="KSO_WM_DIAGRAM_VERSION" val="3"/>
  <p:tag name="KSO_WM_DIAGRAM_MAX_ITEMCNT" val="6"/>
  <p:tag name="KSO_WM_DIAGRAM_MIN_ITEMCNT" val="2"/>
  <p:tag name="KSO_WM_DIAGRAM_VIRTUALLY_FRAME" val="{&quot;height&quot;:426.37489624023436,&quot;left&quot;:46.122161865234375,&quot;top&quot;:72.2625518798828,&quot;width&quot;:853.755676269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2"/>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636_1*n_h_i*1_1_2"/>
  <p:tag name="KSO_WM_TEMPLATE_CATEGORY" val="diagram"/>
  <p:tag name="KSO_WM_TEMPLATE_INDEX" val="20231636"/>
  <p:tag name="KSO_WM_UNIT_LAYERLEVEL" val="1_1_1"/>
  <p:tag name="KSO_WM_TAG_VERSION" val="3.0"/>
  <p:tag name="KSO_WM_DIAGRAM_VERSION" val="3"/>
  <p:tag name="KSO_WM_DIAGRAM_MAX_ITEMCNT" val="6"/>
  <p:tag name="KSO_WM_DIAGRAM_MIN_ITEMCNT" val="2"/>
  <p:tag name="KSO_WM_DIAGRAM_VIRTUALLY_FRAME" val="{&quot;height&quot;:426.37489624023436,&quot;left&quot;:46.122161865234375,&quot;top&quot;:72.2625518798828,&quot;width&quot;:853.7556762695312}"/>
  <p:tag name="KSO_WM_DIAGRAM_COLOR_MATCH_VALUE" val="{&quot;shape&quot;:{&quot;fill&quot;:{&quot;solid&quot;:{&quot;brightness&quot;:0.699999988079071,&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7"/>
  <p:tag name="KSO_WM_DIAGRAM_USE_COLOR_VALUE" val="{&quot;color_scheme&quot;:1,&quot;color_type&quot;:1,&quot;theme_color_indexes&quot;:[5,6,5,6,5,6]}"/>
</p:tagLst>
</file>

<file path=ppt/tags/tag1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36_1*n_h_a*1_1_1"/>
  <p:tag name="KSO_WM_TEMPLATE_CATEGORY" val="diagram"/>
  <p:tag name="KSO_WM_TEMPLATE_INDEX" val="20231636"/>
  <p:tag name="KSO_WM_UNIT_LAYERLEVEL" val="1_1_1"/>
  <p:tag name="KSO_WM_TAG_VERSION" val="3.0"/>
  <p:tag name="KSO_WM_DIAGRAM_GROUP_CODE" val="n1-1"/>
  <p:tag name="KSO_WM_UNIT_TYPE" val="n_h_a"/>
  <p:tag name="KSO_WM_UNIT_INDEX" val="1_1_1"/>
  <p:tag name="KSO_WM_UNIT_ISCONTENTSTITLE" val="0"/>
  <p:tag name="KSO_WM_UNIT_ISNUMDGMTITLE" val="0"/>
  <p:tag name="KSO_WM_UNIT_NOCLEAR" val="0"/>
  <p:tag name="KSO_WM_DIAGRAM_VERSION" val="3"/>
  <p:tag name="KSO_WM_DIAGRAM_COLOR_TRICK" val="1"/>
  <p:tag name="KSO_WM_DIAGRAM_COLOR_TEXT_CAN_REMOVE" val="n"/>
  <p:tag name="KSO_WM_DIAGRAM_MAX_ITEMCNT" val="6"/>
  <p:tag name="KSO_WM_DIAGRAM_MIN_ITEMCNT" val="2"/>
  <p:tag name="KSO_WM_DIAGRAM_VIRTUALLY_FRAME" val="{&quot;height&quot;:426.37489624023436,&quot;left&quot;:46.122161865234375,&quot;top&quot;:72.2625518798828,&quot;width&quot;:853.7556762695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0"/>
  <p:tag name="KSO_WM_UNIT_TEXT_TYPE" val="1"/>
  <p:tag name="KSO_WM_UNIT_PRESET_TEXT" val="添加项标题"/>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122.xml><?xml version="1.0" encoding="utf-8"?>
<p:tagLst xmlns:p="http://schemas.openxmlformats.org/presentationml/2006/main">
  <p:tag name="KSO_WM_SPECIAL_SOURCE" val="bdnull"/>
  <p:tag name="RESOURCE_RECORD_KEY" val="{&quot;70&quot;:[3322475]}"/>
  <p:tag name="resource_record_key" val="{&quot;70&quot;:[3322475,3318865]}"/>
</p:tagLst>
</file>

<file path=ppt/tags/tag12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7.xml><?xml version="1.0" encoding="utf-8"?>
<p:tagLst xmlns:p="http://schemas.openxmlformats.org/presentationml/2006/main">
  <p:tag name="KSO_WPP_MARK_KEY" val="5d6e9262-ca8a-4070-8ad5-698f89e303ea"/>
  <p:tag name="COMMONDATA" val="eyJoZGlkIjoiZWRlYjNmNTQ1MzZkMTYyOWVmOTkwZmFjYjg5ZTRlZDgifQ=="/>
  <p:tag name="commondata" val="eyJoZGlkIjoiNDI1NGQ4MDY4NjMxYWVlMzc3ODM2NDE0MmU1ODUxYzYifQ=="/>
  <p:tag name="resource_record_key" val="{&quot;13&quot;:[19972048],&quot;19&quot;:[20342742],&quot;70&quot;:[3312563,3314338,3312530,3314312,3324109,3324630,3318477,3315857,3320071,3314290,3323785,3327011,3317789,3330155,3312140,3328082,3314398,3321989,3312345,3319356,3318903,3332761,3323868,3322475,3316230,3322005,3313621,3318990,3328119,3312479,3312419,3321780,3321442,3312142,3313566,3322195,3318988,3331400,3314227,3318475,3321480,3331402,3403044,3322133,3327686,3319360,3312417,3321782,3330472,3322019,3322421,3322227,3322235,3325561,3325743,3403048,3321642,3312455,3321638,3315597,3318865,3321502,3325978,3325394,3333015]}"/>
</p:tagLst>
</file>

<file path=ppt/tags/tag1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1_4"/>
  <p:tag name="KSO_WM_TEMPLATE_CATEGORY" val="diagram"/>
  <p:tag name="KSO_WM_TEMPLATE_INDEX" val="20233205"/>
  <p:tag name="KSO_WM_UNIT_LAYERLEVEL" val="1_1_1"/>
  <p:tag name="KSO_WM_TAG_VERSION" val="3.0"/>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27.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2_4"/>
  <p:tag name="KSO_WM_TEMPLATE_CATEGORY" val="diagram"/>
  <p:tag name="KSO_WM_TEMPLATE_INDEX" val="20233205"/>
  <p:tag name="KSO_WM_UNIT_LAYERLEVEL" val="1_1_1"/>
  <p:tag name="KSO_WM_TAG_VERSION" val="3.0"/>
  <p:tag name="KSO_WM_DIAGRAM_GROUP_CODE" val="l1-1"/>
  <p:tag name="KSO_WM_UNIT_TYPE" val="l_h_i"/>
  <p:tag name="KSO_WM_UNIT_INDEX" val="1_2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28.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f*1_1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1_1"/>
  <p:tag name="KSO_WM_UNIT_VALUE" val="14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DIAGRAM_USE_COLOR_VALUE" val="{&quot;color_scheme&quot;:1,&quot;color_type&quot;:1,&quot;theme_color_indexes&quot;:[5,6,5,6,5,6]}"/>
</p:tagLst>
</file>

<file path=ppt/tags/tag2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2*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60.475006103515625,&quot;top&quot;:98.77500610351562,&quot;width&quot;:846.5499877929688}"/>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f*1_2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VALUE" val="136"/>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DIAGRAM_USE_COLOR_VALUE" val="{&quot;color_scheme&quot;:1,&quot;color_type&quot;:1,&quot;theme_color_indexes&quot;:[5,6,5,6,5,6]}"/>
</p:tagLst>
</file>

<file path=ppt/tags/tag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5_2*l_h_a*1_2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60.475006103515625,&quot;top&quot;:98.77500610351562,&quot;width&quot;:846.5499877929688}"/>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32.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3_4"/>
  <p:tag name="KSO_WM_TEMPLATE_CATEGORY" val="diagram"/>
  <p:tag name="KSO_WM_TEMPLATE_INDEX" val="20233205"/>
  <p:tag name="KSO_WM_UNIT_LAYERLEVEL" val="1_1_1"/>
  <p:tag name="KSO_WM_TAG_VERSION" val="3.0"/>
  <p:tag name="KSO_WM_DIAGRAM_GROUP_CODE" val="l1-1"/>
  <p:tag name="KSO_WM_UNIT_TYPE" val="l_h_i"/>
  <p:tag name="KSO_WM_UNIT_INDEX" val="1_3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33.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f*1_3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VALUE" val="136"/>
  <p:tag name="KSO_WM_BEAUTIFY_FLAG" val="#wm#"/>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DIAGRAM_USE_COLOR_VALUE" val="{&quot;color_scheme&quot;:1,&quot;color_type&quot;:1,&quot;theme_color_indexes&quot;:[5,6,5,6,5,6]}"/>
</p:tagLst>
</file>

<file path=ppt/tags/tag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205_2*l_h_a*1_3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60.475006103515625,&quot;top&quot;:98.77500610351562,&quot;width&quot;:846.5499877929688}"/>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35.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1_1"/>
  <p:tag name="KSO_WM_TEMPLATE_CATEGORY" val="diagram"/>
  <p:tag name="KSO_WM_TEMPLATE_INDEX" val="20233205"/>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36.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2_1"/>
  <p:tag name="KSO_WM_TEMPLATE_CATEGORY" val="diagram"/>
  <p:tag name="KSO_WM_TEMPLATE_INDEX" val="20233205"/>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37.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3_1"/>
  <p:tag name="KSO_WM_TEMPLATE_CATEGORY" val="diagram"/>
  <p:tag name="KSO_WM_TEMPLATE_INDEX" val="20233205"/>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38.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1_3"/>
  <p:tag name="KSO_WM_TEMPLATE_CATEGORY" val="diagram"/>
  <p:tag name="KSO_WM_TEMPLATE_INDEX" val="20233205"/>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39.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1_2"/>
  <p:tag name="KSO_WM_TEMPLATE_CATEGORY" val="diagram"/>
  <p:tag name="KSO_WM_TEMPLATE_INDEX" val="20233205"/>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2_3"/>
  <p:tag name="KSO_WM_TEMPLATE_CATEGORY" val="diagram"/>
  <p:tag name="KSO_WM_TEMPLATE_INDEX" val="20233205"/>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1.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2_2"/>
  <p:tag name="KSO_WM_TEMPLATE_CATEGORY" val="diagram"/>
  <p:tag name="KSO_WM_TEMPLATE_INDEX" val="20233205"/>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2.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3_3"/>
  <p:tag name="KSO_WM_TEMPLATE_CATEGORY" val="diagram"/>
  <p:tag name="KSO_WM_TEMPLATE_INDEX" val="20233205"/>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3.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3_2"/>
  <p:tag name="KSO_WM_TEMPLATE_CATEGORY" val="diagram"/>
  <p:tag name="KSO_WM_TEMPLATE_INDEX" val="20233205"/>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4.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x*1_1_1"/>
  <p:tag name="KSO_WM_TEMPLATE_CATEGORY" val="diagram"/>
  <p:tag name="KSO_WM_TEMPLATE_INDEX" val="20233205"/>
  <p:tag name="KSO_WM_UNIT_LAYERLEVEL" val="1_1_1"/>
  <p:tag name="KSO_WM_TAG_VERSION" val="3.0"/>
  <p:tag name="KSO_WM_UNIT_VALUE" val="59*71"/>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45.xml><?xml version="1.0" encoding="utf-8"?>
<p:tagLst xmlns:p="http://schemas.openxmlformats.org/presentationml/2006/main">
  <p:tag name="KSO_WM_DIAGRAM_VIRTUALLY_FRAME" val="{&quot;height&quot;:376.54998779296875,&quot;left&quot;:60.475006103515625,&quot;top&quot;:98.77500610351562,&quot;width&quot;:846.5499877929688}"/>
  <p:tag name="KSO_WM_UNIT_VALUE" val="90*85"/>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05_2*l_h_x*1_2_1"/>
  <p:tag name="KSO_WM_TEMPLATE_CATEGORY" val="diagram"/>
  <p:tag name="KSO_WM_TEMPLATE_INDEX" val="20233205"/>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46.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x*1_3_1"/>
  <p:tag name="KSO_WM_TEMPLATE_CATEGORY" val="diagram"/>
  <p:tag name="KSO_WM_TEMPLATE_INDEX" val="20233205"/>
  <p:tag name="KSO_WM_UNIT_LAYERLEVEL" val="1_1_1"/>
  <p:tag name="KSO_WM_TAG_VERSION" val="3.0"/>
  <p:tag name="KSO_WM_UNIT_VALUE" val="22*22"/>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47.xml><?xml version="1.0" encoding="utf-8"?>
<p:tagLst xmlns:p="http://schemas.openxmlformats.org/presentationml/2006/main">
  <p:tag name="KSO_WM_SPECIAL_SOURCE" val="bdnull"/>
  <p:tag name="RESOURCE_RECORD_KEY" val="{&quot;70&quot;:[3322475]}"/>
  <p:tag name="resource_record_key" val="{&quot;70&quot;:[3322475,3322235]}"/>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3"/>
  <p:tag name="KSO_WM_TEMPLATE_CATEGORY" val="diagram"/>
  <p:tag name="KSO_WM_TEMPLATE_INDEX" val="20231976"/>
  <p:tag name="KSO_WM_UNIT_LAYERLEVEL" val="1_1_1"/>
  <p:tag name="KSO_WM_TAG_VERSION" val="3.0"/>
  <p:tag name="KSO_WM_DIAGRAM_GROUP_CODE" val="l1-1"/>
  <p:tag name="KSO_WM_UNIT_TYPE" val="l_h_i"/>
  <p:tag name="KSO_WM_UNIT_INDEX" val="1_1_3"/>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4"/>
  <p:tag name="KSO_WM_TEMPLATE_CATEGORY" val="diagram"/>
  <p:tag name="KSO_WM_TEMPLATE_INDEX" val="20231976"/>
  <p:tag name="KSO_WM_UNIT_LAYERLEVEL" val="1_1_1"/>
  <p:tag name="KSO_WM_TAG_VERSION" val="3.0"/>
  <p:tag name="KSO_WM_DIAGRAM_GROUP_CODE" val="l1-1"/>
  <p:tag name="KSO_WM_UNIT_TYPE" val="l_h_i"/>
  <p:tag name="KSO_WM_UNIT_INDEX" val="1_1_4"/>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solidLine&quot;:{&quot;brightness&quot;:0.4000000059604645,&quot;colorType&quot;:1,&quot;foreColorIndex&quot;:5,&quot;transparency&quot;:0.64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DIAGRAM_USE_COLOR_VALUE" val="{&quot;color_scheme&quot;:1,&quot;color_type&quot;:1,&quot;theme_color_indexes&quot;:[5,6,5,6,5,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976_1*l_h_a*1_1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此处编辑添加项目标题"/>
  <p:tag name="KSO_WM_UNIT_TEXT_FILL_FORE_SCHEMECOLOR_INDEX" val="1"/>
  <p:tag name="KSO_WM_UNIT_TEXT_FILL_TYPE" val="1"/>
  <p:tag name="KSO_WM_DIAGRAM_USE_COLOR_VALUE" val="{&quot;color_scheme&quot;:1,&quot;color_type&quot;:1,&quot;theme_color_indexes&quot;:[5,6,5,6,5,6]}"/>
</p:tagLst>
</file>

<file path=ppt/tags/tag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76_1*l_h_f*1_1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请单击此处输入你的正文具体内容，文字是您思想的重要提炼，为了最终演示发布的良好效果。"/>
  <p:tag name="KSO_WM_UNIT_TEXT_FILL_FORE_SCHEMECOLOR_INDEX" val="1"/>
  <p:tag name="KSO_WM_UNIT_TEXT_FILL_TYPE" val="1"/>
  <p:tag name="KSO_WM_DIAGRAM_USE_COLOR_VALUE" val="{&quot;color_scheme&quot;:1,&quot;color_type&quot;:1,&quot;theme_color_indexes&quot;:[5,6,5,6,5,6]}"/>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2"/>
  <p:tag name="KSO_WM_TEMPLATE_CATEGORY" val="diagram"/>
  <p:tag name="KSO_WM_TEMPLATE_INDEX" val="20231976"/>
  <p:tag name="KSO_WM_UNIT_LAYERLEVEL" val="1_1_1"/>
  <p:tag name="KSO_WM_TAG_VERSION" val="3.0"/>
  <p:tag name="KSO_WM_DIAGRAM_GROUP_CODE" val="l1-1"/>
  <p:tag name="KSO_WM_UNIT_TYPE" val="l_h_i"/>
  <p:tag name="KSO_WM_UNIT_INDEX" val="1_1_2"/>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DIAGRAM_USE_COLOR_VALUE" val="{&quot;color_scheme&quot;:1,&quot;color_type&quot;:1,&quot;theme_color_indexes&quot;:[5,6,5,6,5,6]}"/>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1"/>
  <p:tag name="KSO_WM_TEMPLATE_CATEGORY" val="diagram"/>
  <p:tag name="KSO_WM_TEMPLATE_INDEX" val="20231976"/>
  <p:tag name="KSO_WM_UNIT_LAYERLEVEL" val="1_1_1"/>
  <p:tag name="KSO_WM_TAG_VERSION" val="3.0"/>
  <p:tag name="KSO_WM_DIAGRAM_GROUP_CODE" val="l1-1"/>
  <p:tag name="KSO_WM_UNIT_TYPE" val="l_h_i"/>
  <p:tag name="KSO_WM_UNIT_INDEX" val="1_1_1"/>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3"/>
  <p:tag name="KSO_WM_TEMPLATE_CATEGORY" val="diagram"/>
  <p:tag name="KSO_WM_TEMPLATE_INDEX" val="20231976"/>
  <p:tag name="KSO_WM_UNIT_LAYERLEVEL" val="1_1_1"/>
  <p:tag name="KSO_WM_TAG_VERSION" val="3.0"/>
  <p:tag name="KSO_WM_DIAGRAM_GROUP_CODE" val="l1-1"/>
  <p:tag name="KSO_WM_UNIT_TYPE" val="l_h_i"/>
  <p:tag name="KSO_WM_UNIT_INDEX" val="1_2_3"/>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4"/>
  <p:tag name="KSO_WM_TEMPLATE_CATEGORY" val="diagram"/>
  <p:tag name="KSO_WM_TEMPLATE_INDEX" val="20231976"/>
  <p:tag name="KSO_WM_UNIT_LAYERLEVEL" val="1_1_1"/>
  <p:tag name="KSO_WM_TAG_VERSION" val="3.0"/>
  <p:tag name="KSO_WM_DIAGRAM_GROUP_CODE" val="l1-1"/>
  <p:tag name="KSO_WM_UNIT_TYPE" val="l_h_i"/>
  <p:tag name="KSO_WM_UNIT_INDEX" val="1_2_4"/>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solidLine&quot;:{&quot;brightness&quot;:0.4000000059604645,&quot;colorType&quot;:1,&quot;foreColorIndex&quot;:5,&quot;transparency&quot;:0.64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DIAGRAM_USE_COLOR_VALUE" val="{&quot;color_scheme&quot;:1,&quot;color_type&quot;:1,&quot;theme_color_indexes&quot;:[5,6,5,6,5,6]}"/>
</p:tagLst>
</file>

<file path=ppt/tags/tag5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976_1*l_h_a*1_2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此处编辑添加项目标题"/>
  <p:tag name="KSO_WM_UNIT_TEXT_FILL_FORE_SCHEMECOLOR_INDEX" val="1"/>
  <p:tag name="KSO_WM_UNIT_TEXT_FILL_TYPE" val="1"/>
  <p:tag name="KSO_WM_DIAGRAM_USE_COLOR_VALUE" val="{&quot;color_scheme&quot;:1,&quot;color_type&quot;:1,&quot;theme_color_indexes&quot;:[5,6,5,6,5,6]}"/>
</p:tagLst>
</file>

<file path=ppt/tags/tag5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976_1*l_h_f*1_2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请单击此处输入你的正文内容，文字是您思想的提炼，为了最终演示发布的良好效果。"/>
  <p:tag name="KSO_WM_UNIT_TEXT_FILL_FORE_SCHEMECOLOR_INDEX" val="1"/>
  <p:tag name="KSO_WM_UNIT_TEXT_FILL_TYPE" val="1"/>
  <p:tag name="KSO_WM_DIAGRAM_USE_COLOR_VALUE" val="{&quot;color_scheme&quot;:1,&quot;color_type&quot;:1,&quot;theme_color_indexes&quot;:[5,6,5,6,5,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2"/>
  <p:tag name="KSO_WM_TEMPLATE_CATEGORY" val="diagram"/>
  <p:tag name="KSO_WM_TEMPLATE_INDEX" val="20231976"/>
  <p:tag name="KSO_WM_UNIT_LAYERLEVEL" val="1_1_1"/>
  <p:tag name="KSO_WM_TAG_VERSION" val="3.0"/>
  <p:tag name="KSO_WM_DIAGRAM_GROUP_CODE" val="l1-1"/>
  <p:tag name="KSO_WM_UNIT_TYPE" val="l_h_i"/>
  <p:tag name="KSO_WM_UNIT_INDEX" val="1_2_2"/>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DIAGRAM_USE_COLOR_VALUE" val="{&quot;color_scheme&quot;:1,&quot;color_type&quot;:1,&quot;theme_color_indexes&quot;:[5,6,5,6,5,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1"/>
  <p:tag name="KSO_WM_TEMPLATE_CATEGORY" val="diagram"/>
  <p:tag name="KSO_WM_TEMPLATE_INDEX" val="20231976"/>
  <p:tag name="KSO_WM_UNIT_LAYERLEVEL" val="1_1_1"/>
  <p:tag name="KSO_WM_TAG_VERSION" val="3.0"/>
  <p:tag name="KSO_WM_DIAGRAM_GROUP_CODE" val="l1-1"/>
  <p:tag name="KSO_WM_UNIT_TYPE" val="l_h_i"/>
  <p:tag name="KSO_WM_UNIT_INDEX" val="1_2_1"/>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3"/>
  <p:tag name="KSO_WM_TEMPLATE_CATEGORY" val="diagram"/>
  <p:tag name="KSO_WM_TEMPLATE_INDEX" val="20231976"/>
  <p:tag name="KSO_WM_UNIT_LAYERLEVEL" val="1_1_1"/>
  <p:tag name="KSO_WM_TAG_VERSION" val="3.0"/>
  <p:tag name="KSO_WM_DIAGRAM_GROUP_CODE" val="l1-1"/>
  <p:tag name="KSO_WM_UNIT_TYPE" val="l_h_i"/>
  <p:tag name="KSO_WM_UNIT_INDEX" val="1_3_3"/>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4"/>
  <p:tag name="KSO_WM_TEMPLATE_CATEGORY" val="diagram"/>
  <p:tag name="KSO_WM_TEMPLATE_INDEX" val="20231976"/>
  <p:tag name="KSO_WM_UNIT_LAYERLEVEL" val="1_1_1"/>
  <p:tag name="KSO_WM_TAG_VERSION" val="3.0"/>
  <p:tag name="KSO_WM_DIAGRAM_GROUP_CODE" val="l1-1"/>
  <p:tag name="KSO_WM_UNIT_TYPE" val="l_h_i"/>
  <p:tag name="KSO_WM_UNIT_INDEX" val="1_3_4"/>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solidLine&quot;:{&quot;brightness&quot;:0.4000000059604645,&quot;colorType&quot;:1,&quot;foreColorIndex&quot;:5,&quot;transparency&quot;:0.64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DIAGRAM_USE_COLOR_VALUE" val="{&quot;color_scheme&quot;:1,&quot;color_type&quot;:1,&quot;theme_color_indexes&quot;:[5,6,5,6,5,6]}"/>
</p:tagLst>
</file>

<file path=ppt/tags/tag6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976_1*l_h_a*1_3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此处编辑添加项目标题"/>
  <p:tag name="KSO_WM_UNIT_TEXT_FILL_FORE_SCHEMECOLOR_INDEX" val="1"/>
  <p:tag name="KSO_WM_UNIT_TEXT_FILL_TYPE" val="1"/>
  <p:tag name="KSO_WM_DIAGRAM_USE_COLOR_VALUE" val="{&quot;color_scheme&quot;:1,&quot;color_type&quot;:1,&quot;theme_color_indexes&quot;:[5,6,5,6,5,6]}"/>
</p:tagLst>
</file>

<file path=ppt/tags/tag6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976_1*l_h_f*1_3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请单击此处输入你的正文具体内容，文字是您思想的重要提炼，为了最终演示发布的良好效果。"/>
  <p:tag name="KSO_WM_UNIT_TEXT_FILL_FORE_SCHEMECOLOR_INDEX" val="1"/>
  <p:tag name="KSO_WM_UNIT_TEXT_FILL_TYPE" val="1"/>
  <p:tag name="KSO_WM_DIAGRAM_USE_COLOR_VALUE" val="{&quot;color_scheme&quot;:1,&quot;color_type&quot;:1,&quot;theme_color_indexes&quot;:[5,6,5,6,5,6]}"/>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2"/>
  <p:tag name="KSO_WM_TEMPLATE_CATEGORY" val="diagram"/>
  <p:tag name="KSO_WM_TEMPLATE_INDEX" val="20231976"/>
  <p:tag name="KSO_WM_UNIT_LAYERLEVEL" val="1_1_1"/>
  <p:tag name="KSO_WM_TAG_VERSION" val="3.0"/>
  <p:tag name="KSO_WM_DIAGRAM_GROUP_CODE" val="l1-1"/>
  <p:tag name="KSO_WM_UNIT_TYPE" val="l_h_i"/>
  <p:tag name="KSO_WM_UNIT_INDEX" val="1_3_2"/>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DIAGRAM_USE_COLOR_VALUE" val="{&quot;color_scheme&quot;:1,&quot;color_type&quot;:1,&quot;theme_color_indexes&quot;:[5,6,5,6,5,6]}"/>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1"/>
  <p:tag name="KSO_WM_TEMPLATE_CATEGORY" val="diagram"/>
  <p:tag name="KSO_WM_TEMPLATE_INDEX" val="20231976"/>
  <p:tag name="KSO_WM_UNIT_LAYERLEVEL" val="1_1_1"/>
  <p:tag name="KSO_WM_TAG_VERSION" val="3.0"/>
  <p:tag name="KSO_WM_DIAGRAM_GROUP_CODE" val="l1-1"/>
  <p:tag name="KSO_WM_UNIT_TYPE" val="l_h_i"/>
  <p:tag name="KSO_WM_UNIT_INDEX" val="1_3_1"/>
  <p:tag name="KSO_WM_DIAGRAM_MAX_ITEMCNT" val="6"/>
  <p:tag name="KSO_WM_DIAGRAM_MIN_ITEMCNT" val="3"/>
  <p:tag name="KSO_WM_DIAGRAM_VIRTUALLY_FRAME" val="{&quot;height&quot;:402.1000454735944,&quot;left&quot;:53.325,&quot;top&quot;:86.37499389648437,&quot;width&quot;:851.25003937007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66.xml><?xml version="1.0" encoding="utf-8"?>
<p:tagLst xmlns:p="http://schemas.openxmlformats.org/presentationml/2006/main">
  <p:tag name="KSO_WM_SPECIAL_SOURCE" val="bdnull"/>
  <p:tag name="RESOURCE_RECORD_KEY" val="{&quot;70&quot;:[3322475]}"/>
  <p:tag name="resource_record_key" val="{&quot;70&quot;:[3322475,3321502]}"/>
</p:tagLst>
</file>

<file path=ppt/tags/tag67.xml><?xml version="1.0" encoding="utf-8"?>
<p:tagLst xmlns:p="http://schemas.openxmlformats.org/presentationml/2006/main">
  <p:tag name="KSO_WM_SPECIAL_SOURCE" val="bdnull"/>
  <p:tag name="RESOURCE_RECORD_KEY" val="{&quot;70&quot;:[3322475]}"/>
  <p:tag name="resource_record_key" val="{&quot;70&quot;:[3322475,3322235]}"/>
</p:tagLst>
</file>

<file path=ppt/tags/tag68.xml><?xml version="1.0" encoding="utf-8"?>
<p:tagLst xmlns:p="http://schemas.openxmlformats.org/presentationml/2006/main">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diagram20234438_1*q_i*1_1"/>
  <p:tag name="KSO_WM_TEMPLATE_CATEGORY" val="diagram"/>
  <p:tag name="KSO_WM_TEMPLATE_INDEX" val="20234438"/>
  <p:tag name="KSO_WM_UNIT_LAYERLEVEL" val="1_1"/>
  <p:tag name="KSO_WM_TAG_VERSION" val="3.0"/>
  <p:tag name="KSO_WM_BEAUTIFY_FLAG" val="#wm#"/>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DIAGRAM_USE_COLOR_VALUE" val="{&quot;color_scheme&quot;:1,&quot;color_type&quot;:1,&quot;theme_color_indexes&quot;:[5,6,5,6,5,6]}"/>
</p:tagLst>
</file>

<file path=ppt/tags/tag69.xml><?xml version="1.0" encoding="utf-8"?>
<p:tagLst xmlns:p="http://schemas.openxmlformats.org/presentationml/2006/main">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2_1"/>
  <p:tag name="KSO_WM_UNIT_ID" val="diagram20234438_1*q_h_i*1_2_1"/>
  <p:tag name="KSO_WM_TEMPLATE_CATEGORY" val="diagram"/>
  <p:tag name="KSO_WM_TEMPLATE_INDEX" val="20234438"/>
  <p:tag name="KSO_WM_UNIT_LAYERLEVEL" val="1_1_1"/>
  <p:tag name="KSO_WM_TAG_VERSION" val="3.0"/>
  <p:tag name="KSO_WM_BEAUTIFY_FLAG" val="#wm#"/>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solid&quot;:{&quot;brightness&quot;:0.30000001192092896,&quot;colorType&quot;:1,&quot;foreColorIndex&quot;:5,&quot;transparency&quot;:0},&quot;type&quot;:1},&quot;glow&quot;:{&quot;colorType&quot;:0},&quot;line&quot;:{&quot;type&quot;:0},&quot;shadow&quot;:{&quot;brightness&quot;:0.4000000059604645,&quot;colorType&quot;:1,&quot;foreColorIndex&quot;:5,&quot;transparency&quot;:0.69999998807907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2"/>
  <p:tag name="KSO_WM_UNIT_FILL_TYPE" val="1"/>
  <p:tag name="KSO_WM_UNIT_FILL_FORE_SCHEMECOLOR_INDEX" val="5"/>
  <p:tag name="KSO_WM_UNIT_FILL_FORE_SCHEMECOLOR_INDEX_BRIGHTNESS" val="0.3"/>
  <p:tag name="KSO_WM_DIAGRAM_USE_COLOR_VALUE" val="{&quot;color_scheme&quot;:1,&quot;color_type&quot;:1,&quot;theme_color_indexes&quot;:[5,6,5,6,5,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0.xml><?xml version="1.0" encoding="utf-8"?>
<p:tagLst xmlns:p="http://schemas.openxmlformats.org/presentationml/2006/main">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4_1"/>
  <p:tag name="KSO_WM_UNIT_ID" val="diagram20234438_1*q_h_i*1_4_1"/>
  <p:tag name="KSO_WM_TEMPLATE_CATEGORY" val="diagram"/>
  <p:tag name="KSO_WM_TEMPLATE_INDEX" val="20234438"/>
  <p:tag name="KSO_WM_UNIT_LAYERLEVEL" val="1_1_1"/>
  <p:tag name="KSO_WM_TAG_VERSION" val="3.0"/>
  <p:tag name="KSO_WM_BEAUTIFY_FLAG" val="#wm#"/>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solid&quot;:{&quot;brightness&quot;:0.30000001192092896,&quot;colorType&quot;:1,&quot;foreColorIndex&quot;:5,&quot;transparency&quot;:0},&quot;type&quot;:1},&quot;glow&quot;:{&quot;colorType&quot;:0},&quot;line&quot;:{&quot;type&quot;:0},&quot;shadow&quot;:{&quot;brightness&quot;:0.4000000059604645,&quot;colorType&quot;:1,&quot;foreColorIndex&quot;:5,&quot;transparency&quot;:0.69999998807907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4"/>
  <p:tag name="KSO_WM_UNIT_FILL_TYPE" val="1"/>
  <p:tag name="KSO_WM_UNIT_FILL_FORE_SCHEMECOLOR_INDEX" val="5"/>
  <p:tag name="KSO_WM_UNIT_FILL_FORE_SCHEMECOLOR_INDEX_BRIGHTNESS" val="0.3"/>
  <p:tag name="KSO_WM_DIAGRAM_USE_COLOR_VALUE" val="{&quot;color_scheme&quot;:1,&quot;color_type&quot;:1,&quot;theme_color_indexes&quot;:[5,6,5,6,5,6]}"/>
</p:tagLst>
</file>

<file path=ppt/tags/tag71.xml><?xml version="1.0" encoding="utf-8"?>
<p:tagLst xmlns:p="http://schemas.openxmlformats.org/presentationml/2006/main">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1"/>
  <p:tag name="KSO_WM_UNIT_ID" val="diagram20234438_1*q_h_i*1_1_1"/>
  <p:tag name="KSO_WM_TEMPLATE_CATEGORY" val="diagram"/>
  <p:tag name="KSO_WM_TEMPLATE_INDEX" val="20234438"/>
  <p:tag name="KSO_WM_UNIT_LAYERLEVEL" val="1_1_1"/>
  <p:tag name="KSO_WM_TAG_VERSION" val="3.0"/>
  <p:tag name="KSO_WM_BEAUTIFY_FLAG" val="#wm#"/>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solid&quot;:{&quot;brightness&quot;:0,&quot;colorType&quot;:1,&quot;foreColorIndex&quot;:5,&quot;transparency&quot;:0},&quot;type&quot;:1},&quot;glow&quot;:{&quot;colorType&quot;:0},&quot;line&quot;:{&quot;type&quot;:0},&quot;shadow&quot;:{&quot;brightness&quot;:0.4000000059604645,&quot;colorType&quot;:1,&quot;foreColorIndex&quot;:5,&quot;transparency&quot;:0.69999998807907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72.xml><?xml version="1.0" encoding="utf-8"?>
<p:tagLst xmlns:p="http://schemas.openxmlformats.org/presentationml/2006/main">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3_1"/>
  <p:tag name="KSO_WM_UNIT_ID" val="diagram20234438_1*q_h_i*1_3_1"/>
  <p:tag name="KSO_WM_TEMPLATE_CATEGORY" val="diagram"/>
  <p:tag name="KSO_WM_TEMPLATE_INDEX" val="20234438"/>
  <p:tag name="KSO_WM_UNIT_LAYERLEVEL" val="1_1_1"/>
  <p:tag name="KSO_WM_TAG_VERSION" val="3.0"/>
  <p:tag name="KSO_WM_BEAUTIFY_FLAG" val="#wm#"/>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solid&quot;:{&quot;brightness&quot;:0,&quot;colorType&quot;:1,&quot;foreColorIndex&quot;:5,&quot;transparency&quot;:0},&quot;type&quot;:1},&quot;glow&quot;:{&quot;colorType&quot;:0},&quot;line&quot;:{&quot;type&quot;:0},&quot;shadow&quot;:{&quot;brightness&quot;:0.4000000059604645,&quot;colorType&quot;:1,&quot;foreColorIndex&quot;:5,&quot;transparency&quot;:0.69999998807907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3"/>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73.xml><?xml version="1.0" encoding="utf-8"?>
<p:tagLst xmlns:p="http://schemas.openxmlformats.org/presentationml/2006/main">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ID" val="diagram20234438_1*q_i*1_2"/>
  <p:tag name="KSO_WM_TEMPLATE_CATEGORY" val="diagram"/>
  <p:tag name="KSO_WM_TEMPLATE_INDEX" val="20234438"/>
  <p:tag name="KSO_WM_UNIT_LAYERLEVEL" val="1_1"/>
  <p:tag name="KSO_WM_TAG_VERSION" val="3.0"/>
  <p:tag name="KSO_WM_BEAUTIFY_FLAG" val="#wm#"/>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6"/>
  <p:tag name="KSO_WM_DIAGRAM_USE_COLOR_VALUE" val="{&quot;color_scheme&quot;:1,&quot;color_type&quot;:1,&quot;theme_color_indexes&quot;:[5,6,5,6,5,6]}"/>
</p:tagLst>
</file>

<file path=ppt/tags/tag7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q_h_a"/>
  <p:tag name="KSO_WM_UNIT_INDEX" val="1_3_1"/>
  <p:tag name="KSO_WM_UNIT_ID" val="diagram20234438_1*q_h_a*1_3_1"/>
  <p:tag name="KSO_WM_TEMPLATE_CATEGORY" val="diagram"/>
  <p:tag name="KSO_WM_TEMPLATE_INDEX" val="20234438"/>
  <p:tag name="KSO_WM_UNIT_LAYERLEVEL" val="1_1_1"/>
  <p:tag name="KSO_WM_TAG_VERSION" val="3.0"/>
  <p:tag name="KSO_WM_BEAUTIFY_FLAG" val="#wm#"/>
  <p:tag name="KSO_WM_UNIT_TEXT_FILL_FORE_SCHEMECOLOR_INDEX_BRIGHTNESS" val="0.15"/>
  <p:tag name="KSO_WM_DIAGRAM_COLOR_TRICK" val="1"/>
  <p:tag name="KSO_WM_DIAGRAM_COLOR_TEXT_CAN_REMOVE" val="n"/>
  <p:tag name="KSO_WM_DIAGRAM_GROUP_CODE" val="q1-1"/>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7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3_1"/>
  <p:tag name="KSO_WM_UNIT_ID" val="diagram20234438_1*q_h_f*1_3_1"/>
  <p:tag name="KSO_WM_TEMPLATE_CATEGORY" val="diagram"/>
  <p:tag name="KSO_WM_TEMPLATE_INDEX" val="20234438"/>
  <p:tag name="KSO_WM_UNIT_LAYERLEVEL" val="1_1_1"/>
  <p:tag name="KSO_WM_TAG_VERSION" val="3.0"/>
  <p:tag name="KSO_WM_BEAUTIFY_FLAG" val="#wm#"/>
  <p:tag name="KSO_WM_UNIT_TEXT_FILL_FORE_SCHEMECOLOR_INDEX_BRIGHTNESS" val="0.15"/>
  <p:tag name="KSO_WM_DIAGRAM_COLOR_TRICK" val="1"/>
  <p:tag name="KSO_WM_DIAGRAM_COLOR_TEXT_CAN_REMOVE" val="n"/>
  <p:tag name="KSO_WM_DIAGRAM_GROUP_CODE" val="q1-1"/>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正文，请言简意赅的阐述观点"/>
  <p:tag name="KSO_WM_UNIT_TEXT_FILL_FORE_SCHEMECOLOR_INDEX" val="1"/>
  <p:tag name="KSO_WM_UNIT_TEXT_FILL_TYPE" val="1"/>
  <p:tag name="KSO_WM_DIAGRAM_USE_COLOR_VALUE" val="{&quot;color_scheme&quot;:1,&quot;color_type&quot;:1,&quot;theme_color_indexes&quot;:[5,6,5,6,5,6]}"/>
</p:tagLst>
</file>

<file path=ppt/tags/tag7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q_h_a"/>
  <p:tag name="KSO_WM_UNIT_INDEX" val="1_1_1"/>
  <p:tag name="KSO_WM_UNIT_ID" val="diagram20234438_1*q_h_a*1_1_1"/>
  <p:tag name="KSO_WM_TEMPLATE_CATEGORY" val="diagram"/>
  <p:tag name="KSO_WM_TEMPLATE_INDEX" val="20234438"/>
  <p:tag name="KSO_WM_UNIT_LAYERLEVEL" val="1_1_1"/>
  <p:tag name="KSO_WM_TAG_VERSION" val="3.0"/>
  <p:tag name="KSO_WM_BEAUTIFY_FLAG" val="#wm#"/>
  <p:tag name="KSO_WM_UNIT_TEXT_FILL_FORE_SCHEMECOLOR_INDEX_BRIGHTNESS" val="0.15"/>
  <p:tag name="KSO_WM_DIAGRAM_COLOR_TRICK" val="1"/>
  <p:tag name="KSO_WM_DIAGRAM_COLOR_TEXT_CAN_REMOVE" val="n"/>
  <p:tag name="KSO_WM_DIAGRAM_GROUP_CODE" val="q1-1"/>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7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1_1"/>
  <p:tag name="KSO_WM_UNIT_ID" val="diagram20234438_1*q_h_f*1_1_1"/>
  <p:tag name="KSO_WM_TEMPLATE_CATEGORY" val="diagram"/>
  <p:tag name="KSO_WM_TEMPLATE_INDEX" val="20234438"/>
  <p:tag name="KSO_WM_UNIT_LAYERLEVEL" val="1_1_1"/>
  <p:tag name="KSO_WM_TAG_VERSION" val="3.0"/>
  <p:tag name="KSO_WM_BEAUTIFY_FLAG" val="#wm#"/>
  <p:tag name="KSO_WM_UNIT_TEXT_FILL_FORE_SCHEMECOLOR_INDEX_BRIGHTNESS" val="0.15"/>
  <p:tag name="KSO_WM_DIAGRAM_COLOR_TRICK" val="1"/>
  <p:tag name="KSO_WM_DIAGRAM_COLOR_TEXT_CAN_REMOVE" val="n"/>
  <p:tag name="KSO_WM_DIAGRAM_GROUP_CODE" val="q1-1"/>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正文，请言简意赅的阐述观点"/>
  <p:tag name="KSO_WM_UNIT_TEXT_FILL_FORE_SCHEMECOLOR_INDEX" val="1"/>
  <p:tag name="KSO_WM_UNIT_TEXT_FILL_TYPE" val="1"/>
  <p:tag name="KSO_WM_DIAGRAM_USE_COLOR_VALUE" val="{&quot;color_scheme&quot;:1,&quot;color_type&quot;:1,&quot;theme_color_indexes&quot;:[5,6,5,6,5,6]}"/>
</p:tagLst>
</file>

<file path=ppt/tags/tag7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q_h_a"/>
  <p:tag name="KSO_WM_UNIT_INDEX" val="1_2_1"/>
  <p:tag name="KSO_WM_UNIT_ID" val="diagram20234438_1*q_h_a*1_2_1"/>
  <p:tag name="KSO_WM_TEMPLATE_CATEGORY" val="diagram"/>
  <p:tag name="KSO_WM_TEMPLATE_INDEX" val="20234438"/>
  <p:tag name="KSO_WM_UNIT_LAYERLEVEL" val="1_1_1"/>
  <p:tag name="KSO_WM_TAG_VERSION" val="3.0"/>
  <p:tag name="KSO_WM_BEAUTIFY_FLAG" val="#wm#"/>
  <p:tag name="KSO_WM_UNIT_TEXT_FILL_FORE_SCHEMECOLOR_INDEX_BRIGHTNESS" val="0.15"/>
  <p:tag name="KSO_WM_DIAGRAM_COLOR_TRICK" val="1"/>
  <p:tag name="KSO_WM_DIAGRAM_COLOR_TEXT_CAN_REMOVE" val="n"/>
  <p:tag name="KSO_WM_DIAGRAM_GROUP_CODE" val="q1-1"/>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2_1"/>
  <p:tag name="KSO_WM_UNIT_ID" val="diagram20234438_1*q_h_f*1_2_1"/>
  <p:tag name="KSO_WM_TEMPLATE_CATEGORY" val="diagram"/>
  <p:tag name="KSO_WM_TEMPLATE_INDEX" val="20234438"/>
  <p:tag name="KSO_WM_UNIT_LAYERLEVEL" val="1_1_1"/>
  <p:tag name="KSO_WM_TAG_VERSION" val="3.0"/>
  <p:tag name="KSO_WM_BEAUTIFY_FLAG" val="#wm#"/>
  <p:tag name="KSO_WM_UNIT_TEXT_FILL_FORE_SCHEMECOLOR_INDEX_BRIGHTNESS" val="0.15"/>
  <p:tag name="KSO_WM_DIAGRAM_COLOR_TRICK" val="1"/>
  <p:tag name="KSO_WM_DIAGRAM_COLOR_TEXT_CAN_REMOVE" val="n"/>
  <p:tag name="KSO_WM_DIAGRAM_GROUP_CODE" val="q1-1"/>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正文，请言简意赅的阐述观点"/>
  <p:tag name="KSO_WM_UNIT_TEXT_FILL_FORE_SCHEMECOLOR_INDEX" val="1"/>
  <p:tag name="KSO_WM_UNIT_TEXT_FILL_TYPE" val="1"/>
  <p:tag name="KSO_WM_DIAGRAM_USE_COLOR_VALUE" val="{&quot;color_scheme&quot;:1,&quot;color_type&quot;:1,&quot;theme_color_indexes&quot;:[5,6,5,6,5,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8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q_h_a"/>
  <p:tag name="KSO_WM_UNIT_INDEX" val="1_4_1"/>
  <p:tag name="KSO_WM_UNIT_ID" val="diagram20234438_1*q_h_a*1_4_1"/>
  <p:tag name="KSO_WM_TEMPLATE_CATEGORY" val="diagram"/>
  <p:tag name="KSO_WM_TEMPLATE_INDEX" val="20234438"/>
  <p:tag name="KSO_WM_UNIT_LAYERLEVEL" val="1_1_1"/>
  <p:tag name="KSO_WM_TAG_VERSION" val="3.0"/>
  <p:tag name="KSO_WM_BEAUTIFY_FLAG" val="#wm#"/>
  <p:tag name="KSO_WM_UNIT_TEXT_FILL_FORE_SCHEMECOLOR_INDEX_BRIGHTNESS" val="0.15"/>
  <p:tag name="KSO_WM_DIAGRAM_COLOR_TRICK" val="1"/>
  <p:tag name="KSO_WM_DIAGRAM_COLOR_TEXT_CAN_REMOVE" val="n"/>
  <p:tag name="KSO_WM_DIAGRAM_GROUP_CODE" val="q1-1"/>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0000001192092896,&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UNIT_INDEX" val="1_4_1"/>
  <p:tag name="KSO_WM_UNIT_ID" val="diagram20234438_1*q_h_f*1_4_1"/>
  <p:tag name="KSO_WM_TEMPLATE_CATEGORY" val="diagram"/>
  <p:tag name="KSO_WM_TEMPLATE_INDEX" val="20234438"/>
  <p:tag name="KSO_WM_UNIT_LAYERLEVEL" val="1_1_1"/>
  <p:tag name="KSO_WM_TAG_VERSION" val="3.0"/>
  <p:tag name="KSO_WM_BEAUTIFY_FLAG" val="#wm#"/>
  <p:tag name="KSO_WM_UNIT_TEXT_FILL_FORE_SCHEMECOLOR_INDEX_BRIGHTNESS" val="0.15"/>
  <p:tag name="KSO_WM_DIAGRAM_COLOR_TRICK" val="1"/>
  <p:tag name="KSO_WM_DIAGRAM_COLOR_TEXT_CAN_REMOVE" val="n"/>
  <p:tag name="KSO_WM_DIAGRAM_GROUP_CODE" val="q1-1"/>
  <p:tag name="KSO_WM_DIAGRAM_VERSION" val="3"/>
  <p:tag name="KSO_WM_DIAGRAM_MAX_ITEMCNT" val="4"/>
  <p:tag name="KSO_WM_DIAGRAM_MIN_ITEMCNT" val="4"/>
  <p:tag name="KSO_WM_DIAGRAM_VIRTUALLY_FRAME" val="{&quot;height&quot;:371.7,&quot;left&quot;:92.87503937007872,&quot;top&quot;:93.7,&quot;width&quot;:765.97496062992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正文，请言简意赅的阐述观点"/>
  <p:tag name="KSO_WM_UNIT_TEXT_FILL_FORE_SCHEMECOLOR_INDEX" val="1"/>
  <p:tag name="KSO_WM_UNIT_TEXT_FILL_TYPE" val="1"/>
  <p:tag name="KSO_WM_DIAGRAM_USE_COLOR_VALUE" val="{&quot;color_scheme&quot;:1,&quot;color_type&quot;:1,&quot;theme_color_indexes&quot;:[5,6,5,6,5,6]}"/>
</p:tagLst>
</file>

<file path=ppt/tags/tag82.xml><?xml version="1.0" encoding="utf-8"?>
<p:tagLst xmlns:p="http://schemas.openxmlformats.org/presentationml/2006/main">
  <p:tag name="KSO_WM_SPECIAL_SOURCE" val="bdnull"/>
  <p:tag name="RESOURCE_RECORD_KEY" val="{&quot;70&quot;:[3322475]}"/>
  <p:tag name="resource_record_key" val="{&quot;70&quot;:[3322475,3325394]}"/>
</p:tagLst>
</file>

<file path=ppt/tags/tag83.xml><?xml version="1.0" encoding="utf-8"?>
<p:tagLst xmlns:p="http://schemas.openxmlformats.org/presentationml/2006/main">
  <p:tag name="KSO_WM_SPECIAL_SOURCE" val="bdnull"/>
  <p:tag name="RESOURCE_RECORD_KEY" val="{&quot;70&quot;:[3322475]}"/>
  <p:tag name="resource_record_key" val="{&quot;70&quot;:[3322475,3322235]}"/>
</p:tagLst>
</file>

<file path=ppt/tags/tag84.xml><?xml version="1.0" encoding="utf-8"?>
<p:tagLst xmlns:p="http://schemas.openxmlformats.org/presentationml/2006/main">
  <p:tag name="KSO_WM_SPECIAL_SOURCE" val="bdnull"/>
  <p:tag name="RESOURCE_RECORD_KEY" val="{&quot;70&quot;:[3322475]}"/>
  <p:tag name="resource_record_key" val="{&quot;70&quot;:[3322475,3322235]}"/>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230187_1*q_h_i*1_1_2"/>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LINE_FORE_SCHEMECOLOR_INDEX" val="5"/>
  <p:tag name="KSO_WM_DIAGRAM_MAX_ITEMCNT" val="4"/>
  <p:tag name="KSO_WM_DIAGRAM_MIN_ITEMCNT" val="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230187_1*q_h_i*1_4_2"/>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LINE_FORE_SCHEMECOLOR_INDEX" val="5"/>
  <p:tag name="KSO_WM_DIAGRAM_MAX_ITEMCNT" val="4"/>
  <p:tag name="KSO_WM_DIAGRAM_MIN_ITEMCNT" val="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230187_1*q_h_i*1_3_2"/>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LINE_FORE_SCHEMECOLOR_INDEX" val="5"/>
  <p:tag name="KSO_WM_DIAGRAM_MAX_ITEMCNT" val="4"/>
  <p:tag name="KSO_WM_DIAGRAM_MIN_ITEMCNT" val="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230187_1*q_h_i*1_2_2"/>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LINE_FORE_SCHEMECOLOR_INDEX" val="5"/>
  <p:tag name="KSO_WM_DIAGRAM_MAX_ITEMCNT" val="4"/>
  <p:tag name="KSO_WM_DIAGRAM_MIN_ITEMCNT" val="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230187_1*q_h_a*1_1_1"/>
  <p:tag name="KSO_WM_TEMPLATE_CATEGORY" val="diagram"/>
  <p:tag name="KSO_WM_TEMPLATE_INDEX" val="20230187"/>
  <p:tag name="KSO_WM_UNIT_LAYERLEVEL" val="1_1_1"/>
  <p:tag name="KSO_WM_TAG_VERSION" val="3.0"/>
  <p:tag name="KSO_WM_UNIT_VALUE" val="9"/>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TEXT_FILL_FORE_SCHEMECOLOR_INDEX" val="1"/>
  <p:tag name="KSO_WM_UNIT_TEXT_FILL_TYPE" val="1"/>
  <p:tag name="KSO_WM_UNIT_PRESET_TEXT" val="此处添加标题"/>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9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4_1"/>
  <p:tag name="KSO_WM_UNIT_ID" val="diagram20230187_1*q_h_a*1_4_1"/>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VALUE" val="9"/>
  <p:tag name="KSO_WM_UNIT_TEXT_FILL_FORE_SCHEMECOLOR_INDEX" val="1"/>
  <p:tag name="KSO_WM_UNIT_TEXT_FILL_TYPE" val="1"/>
  <p:tag name="KSO_WM_UNIT_PRESET_TEXT" val="此处添加标题"/>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230187_1*q_h_f*1_1_1"/>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UNIT_SUBTYPE" val="a"/>
  <p:tag name="KSO_WM_UNIT_NOCLEAR" val="0"/>
  <p:tag name="KSO_WM_DIAGRAM_VERSION" val="3"/>
  <p:tag name="KSO_WM_DIAGRAM_COLOR_TRICK" val="1"/>
  <p:tag name="KSO_WM_DIAGRAM_COLOR_TEXT_CAN_REMOVE" val="n"/>
  <p:tag name="KSO_WM_UNIT_VALUE" val="42"/>
  <p:tag name="KSO_WM_UNIT_FILL_TYPE" val="1"/>
  <p:tag name="KSO_WM_UNIT_FILL_FORE_SCHEMECOLOR_INDEX" val="13"/>
  <p:tag name="KSO_WM_UNIT_FILL_FORE_SCHEMECOLOR_INDEX_BRIGHTNESS" val="0.5"/>
  <p:tag name="KSO_WM_UNIT_TEXT_FILL_FORE_SCHEMECOLOR_INDEX" val="1"/>
  <p:tag name="KSO_WM_UNIT_TEXT_FILL_TYPE" val="1"/>
  <p:tag name="KSO_WM_UNIT_PRESET_TEXT" val="单击此处添加文本具体内容，简明扼要地阐述您的观点。"/>
  <p:tag name="KSO_WM_UNIT_TEXT_TYPE" val="1"/>
  <p:tag name="KSO_WM_DIAGRAM_MAX_ITEMCNT" val="4"/>
  <p:tag name="KSO_WM_DIAGRAM_MIN_ITEMCNT" val="4"/>
  <p:tag name="KSO_WM_DIAGRAM_COLOR_MATCH_VALUE" val="{&quot;shape&quot;:{&quot;fill&quot;:{&quot;solid&quot;:{&quot;brightness&quot;:0.5,&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230187_1*q_h_a*1_2_1"/>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VALUE" val="9"/>
  <p:tag name="KSO_WM_UNIT_TEXT_FILL_FORE_SCHEMECOLOR_INDEX" val="1"/>
  <p:tag name="KSO_WM_UNIT_TEXT_FILL_TYPE" val="1"/>
  <p:tag name="KSO_WM_UNIT_PRESET_TEXT" val="此处添加标题"/>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230187_1*q_h_a*1_3_1"/>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VALUE" val="9"/>
  <p:tag name="KSO_WM_UNIT_TEXT_FILL_FORE_SCHEMECOLOR_INDEX" val="1"/>
  <p:tag name="KSO_WM_UNIT_TEXT_FILL_TYPE" val="1"/>
  <p:tag name="KSO_WM_UNIT_PRESET_TEXT" val="此处添加标题"/>
  <p:tag name="KSO_WM_UNIT_TEXT_TYPE" val="1"/>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230187_1*q_h_f*1_2_1"/>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UNIT_SUBTYPE" val="a"/>
  <p:tag name="KSO_WM_UNIT_NOCLEAR" val="0"/>
  <p:tag name="KSO_WM_DIAGRAM_VERSION" val="3"/>
  <p:tag name="KSO_WM_DIAGRAM_COLOR_TRICK" val="1"/>
  <p:tag name="KSO_WM_DIAGRAM_COLOR_TEXT_CAN_REMOVE" val="n"/>
  <p:tag name="KSO_WM_UNIT_VALUE" val="42"/>
  <p:tag name="KSO_WM_UNIT_FILL_TYPE" val="1"/>
  <p:tag name="KSO_WM_UNIT_FILL_FORE_SCHEMECOLOR_INDEX" val="13"/>
  <p:tag name="KSO_WM_UNIT_FILL_FORE_SCHEMECOLOR_INDEX_BRIGHTNESS" val="0.5"/>
  <p:tag name="KSO_WM_UNIT_TEXT_FILL_FORE_SCHEMECOLOR_INDEX" val="1"/>
  <p:tag name="KSO_WM_UNIT_TEXT_FILL_TYPE" val="1"/>
  <p:tag name="KSO_WM_UNIT_PRESET_TEXT" val="单击此处添加文本具体内容，简明扼要地阐述您的观点。"/>
  <p:tag name="KSO_WM_UNIT_TEXT_TYPE" val="1"/>
  <p:tag name="KSO_WM_DIAGRAM_MAX_ITEMCNT" val="4"/>
  <p:tag name="KSO_WM_DIAGRAM_MIN_ITEMCNT" val="4"/>
  <p:tag name="KSO_WM_DIAGRAM_COLOR_MATCH_VALUE" val="{&quot;shape&quot;:{&quot;fill&quot;:{&quot;solid&quot;:{&quot;brightness&quot;:0.5,&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230187_1*q_h_f*1_3_1"/>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UNIT_SUBTYPE" val="a"/>
  <p:tag name="KSO_WM_UNIT_NOCLEAR" val="0"/>
  <p:tag name="KSO_WM_DIAGRAM_VERSION" val="3"/>
  <p:tag name="KSO_WM_DIAGRAM_COLOR_TRICK" val="1"/>
  <p:tag name="KSO_WM_DIAGRAM_COLOR_TEXT_CAN_REMOVE" val="n"/>
  <p:tag name="KSO_WM_UNIT_VALUE" val="42"/>
  <p:tag name="KSO_WM_UNIT_FILL_TYPE" val="1"/>
  <p:tag name="KSO_WM_UNIT_FILL_FORE_SCHEMECOLOR_INDEX" val="13"/>
  <p:tag name="KSO_WM_UNIT_FILL_FORE_SCHEMECOLOR_INDEX_BRIGHTNESS" val="0.5"/>
  <p:tag name="KSO_WM_UNIT_TEXT_FILL_FORE_SCHEMECOLOR_INDEX" val="1"/>
  <p:tag name="KSO_WM_UNIT_TEXT_FILL_TYPE" val="1"/>
  <p:tag name="KSO_WM_UNIT_PRESET_TEXT" val="单击此处添加文本具体内容，简明扼要地阐述您的观点。"/>
  <p:tag name="KSO_WM_UNIT_TEXT_TYPE" val="1"/>
  <p:tag name="KSO_WM_DIAGRAM_MAX_ITEMCNT" val="4"/>
  <p:tag name="KSO_WM_DIAGRAM_MIN_ITEMCNT" val="4"/>
  <p:tag name="KSO_WM_DIAGRAM_COLOR_MATCH_VALUE" val="{&quot;shape&quot;:{&quot;fill&quot;:{&quot;solid&quot;:{&quot;brightness&quot;:0.5,&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230187_1*q_h_i*1_1_3"/>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FILL_TYPE" val="3"/>
  <p:tag name="KSO_WM_DIAGRAM_MAX_ITEMCNT" val="4"/>
  <p:tag name="KSO_WM_DIAGRAM_MIN_ITEMCNT" val="4"/>
  <p:tag name="KSO_WM_DIAGRAM_COLOR_MATCH_VALUE" val="{&quot;shape&quot;:{&quot;fill&quot;:{&quot;gradient&quot;:[{&quot;brightness&quot;:0.4000000059604645,&quot;colorType&quot;:1,&quot;foreColorIndex&quot;:5,&quot;pos&quot;:0,&quot;transparency&quot;:0},{&quot;brightness&quot;:0,&quot;colorType&quot;:1,&quot;foreColorIndex&quot;:5,&quot;pos&quot;:0.75,&quot;transparency&quot;:0},{&quot;brightness&quot;:-0.25,&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230187_1*q_h_i*1_1_1"/>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230187_1*q_h_i*1_2_3"/>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UNIT_FILL_TYPE" val="3"/>
  <p:tag name="KSO_WM_DIAGRAM_MAX_ITEMCNT" val="4"/>
  <p:tag name="KSO_WM_DIAGRAM_MIN_ITEMCNT" val="4"/>
  <p:tag name="KSO_WM_DIAGRAM_COLOR_MATCH_VALUE" val="{&quot;shape&quot;:{&quot;fill&quot;:{&quot;gradient&quot;:[{&quot;brightness&quot;:-0.25,&quot;colorType&quot;:1,&quot;foreColorIndex&quot;:5,&quot;pos&quot;:1,&quot;transparency&quot;:0},{&quot;brightness&quot;:0.4000000059604645,&quot;colorType&quot;:1,&quot;foreColorIndex&quot;:5,&quot;pos&quot;:0,&quot;transparency&quot;:0},{&quot;brightness&quot;:0,&quot;colorType&quot;:1,&quot;foreColorIndex&quot;:5,&quot;pos&quot;:0.44999998807907104,&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230187_1*q_h_i*1_2_1"/>
  <p:tag name="KSO_WM_TEMPLATE_CATEGORY" val="diagram"/>
  <p:tag name="KSO_WM_TEMPLATE_INDEX" val="20230187"/>
  <p:tag name="KSO_WM_UNIT_LAYERLEVEL" val="1_1_1"/>
  <p:tag name="KSO_WM_TAG_VERSION" val="3.0"/>
  <p:tag name="KSO_WM_DIAGRAM_VIRTUALLY_FRAME" val="{&quot;height&quot;:388.76055908203125,&quot;left&quot;:62.15,&quot;top&quot;:94.81972045898438,&quot;width&quot;:852}"/>
  <p:tag name="KSO_WM_BEAUTIFY_FLAG" val="#wm#"/>
  <p:tag name="KSO_WM_DIAGRAM_VERSION" val="3"/>
  <p:tag name="KSO_WM_DIAGRAM_COLOR_TRICK" val="1"/>
  <p:tag name="KSO_WM_DIAGRAM_COLOR_TEXT_CAN_REMOVE" val="n"/>
  <p:tag name="KSO_WM_DIAGRAM_MAX_ITEMCNT" val="4"/>
  <p:tag name="KSO_WM_DIAGRAM_MIN_ITEMCNT" val="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2939</Words>
  <Application>WPS 演示</Application>
  <PresentationFormat>宽屏</PresentationFormat>
  <Paragraphs>176</Paragraphs>
  <Slides>23</Slides>
  <Notes>4</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23</vt:i4>
      </vt:variant>
    </vt:vector>
  </HeadingPairs>
  <TitlesOfParts>
    <vt:vector size="39" baseType="lpstr">
      <vt:lpstr>Arial</vt:lpstr>
      <vt:lpstr>宋体</vt:lpstr>
      <vt:lpstr>Wingdings</vt:lpstr>
      <vt:lpstr>微软雅黑</vt:lpstr>
      <vt:lpstr>Wingdings</vt:lpstr>
      <vt:lpstr>方正宝黑体 简 Light</vt:lpstr>
      <vt:lpstr>思源黑体 CN Normal</vt:lpstr>
      <vt:lpstr>黑体</vt:lpstr>
      <vt:lpstr>思源黑体 CN Medium</vt:lpstr>
      <vt:lpstr>思源黑体 CN Heavy</vt:lpstr>
      <vt:lpstr>MiSans</vt:lpstr>
      <vt:lpstr>思源黑体 CN Regular</vt:lpstr>
      <vt:lpstr>Arial Unicode MS</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俏俏</cp:lastModifiedBy>
  <cp:revision>431</cp:revision>
  <dcterms:created xsi:type="dcterms:W3CDTF">2022-12-31T05:43:00Z</dcterms:created>
  <dcterms:modified xsi:type="dcterms:W3CDTF">2025-07-24T11:22:51Z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C907624D5C7A40C39BAB4943DBCA7B11_13</vt:lpwstr>
  </property>
</Properties>
</file>