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528" r:id="rId3"/>
    <p:sldId id="562" r:id="rId4"/>
    <p:sldId id="614" r:id="rId5"/>
    <p:sldId id="593" r:id="rId6"/>
    <p:sldId id="582" r:id="rId7"/>
    <p:sldId id="599" r:id="rId9"/>
    <p:sldId id="600" r:id="rId10"/>
    <p:sldId id="631" r:id="rId11"/>
    <p:sldId id="667" r:id="rId12"/>
    <p:sldId id="601" r:id="rId13"/>
    <p:sldId id="602" r:id="rId14"/>
    <p:sldId id="637" r:id="rId15"/>
    <p:sldId id="638" r:id="rId16"/>
    <p:sldId id="668" r:id="rId17"/>
    <p:sldId id="669" r:id="rId18"/>
    <p:sldId id="670" r:id="rId19"/>
    <p:sldId id="609" r:id="rId20"/>
    <p:sldId id="610" r:id="rId21"/>
    <p:sldId id="646" r:id="rId22"/>
    <p:sldId id="664" r:id="rId23"/>
    <p:sldId id="611" r:id="rId24"/>
    <p:sldId id="272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 userDrawn="1">
          <p15:clr>
            <a:srgbClr val="A4A3A4"/>
          </p15:clr>
        </p15:guide>
        <p15:guide id="2" pos="3771" userDrawn="1">
          <p15:clr>
            <a:srgbClr val="A4A3A4"/>
          </p15:clr>
        </p15:guide>
        <p15:guide id="3" pos="4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 varScale="1">
        <p:scale>
          <a:sx n="87" d="100"/>
          <a:sy n="87" d="100"/>
        </p:scale>
        <p:origin x="-66" y="-252"/>
      </p:cViewPr>
      <p:guideLst>
        <p:guide orient="horz" pos="2242"/>
        <p:guide pos="3771"/>
        <p:guide pos="4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70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7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-7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31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资深投顾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宓睿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执业编号:A1120616040002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/192.168.10.86/素材/营销策划/7.课程/猎手-龙头狙击营/2024年/7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image" Target="../media/image12.png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49.xml"/><Relationship Id="rId1" Type="http://schemas.openxmlformats.org/officeDocument/2006/relationships/tags" Target="../tags/tag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6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实战细节</a:t>
            </a:r>
            <a:endParaRPr lang="zh-CN" altLang="en-US" sz="66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zh-CN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适用环境</a:t>
            </a:r>
            <a:endParaRPr lang="zh-CN" altLang="zh-CN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9235" y="2096770"/>
            <a:ext cx="8936990" cy="16300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ts val="1200"/>
              </a:spcAft>
            </a:pPr>
            <a:r>
              <a:rPr 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、短线爆发模型，需要短线上攻攀升配合，若从新仓角度，尽量在大盘短线上攻攀升和捕捞金叉的时候胜率相对较高（短线上攻尽量超过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、若没有成功，后期复仇的时候，遵循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1000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万和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，配合个股刚金叉，如果大盘环境配合就更好了（注意，热点不能转移）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猎手难点，在于不成功的后续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5760" y="1352550"/>
            <a:ext cx="5080000" cy="458470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回；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25%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回；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42.86%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回；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66.67%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回；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50%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回；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150%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回；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70%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233.33%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回；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80%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400%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回；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90%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900%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回。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亏损后的回 本公式：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比如亏损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54%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1/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1-54%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-1=117.4%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，也就是要涨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117.4%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才回。三买三卖牢记在心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</p:blipFill>
        <p:spPr>
          <a:xfrm>
            <a:off x="5501640" y="1352550"/>
            <a:ext cx="5795010" cy="43103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复仇的定义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2034540" y="1073150"/>
            <a:ext cx="8649970" cy="29997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7715" y="4406900"/>
            <a:ext cx="10971530" cy="1476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ct val="0"/>
              </a:spcAft>
            </a:pPr>
            <a:r>
              <a:rPr lang="zh-CN" altLang="en-US" sz="1600" b="0" i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复仇有两种定义：</a:t>
            </a:r>
            <a:endParaRPr lang="zh-CN" altLang="en-US" sz="1600" b="0" i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266700" algn="just">
              <a:spcAft>
                <a:spcPts val="1200"/>
              </a:spcAft>
            </a:pP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、由于大盘、主题轮动以及散户扎堆等因素，主力暂时挖坑。在这种情况下，只要主力没有跑路，我们可以在短时间内等待主力结束挖坑后回到原来的股票，以期获得回报。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266700" algn="just">
              <a:spcAft>
                <a:spcPts val="1200"/>
              </a:spcAft>
            </a:pP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、当市场环境完全改变时，上一轮的选股方法可能已无法使用。此时我们需要采用其他模型选出的个股，以弥补上一轮的损失。这个可以根据横向统计数据，做出合理的判断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原有个股复仇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9310" y="1927225"/>
            <a:ext cx="10971530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有些个股常常会出现回马枪的走势，但又有一些个股，若未能及时在破位时离场，就可能遭遇类似于一月末上海本地股的情况。因此，个股破位出二卖信号后进行战略性转移，等待下次个股出现金叉表现后，再决定是否回归，是一个明智的选择。毕竟，股票不是跌了就买，而是要等到止跌才买。而止跌信号可以结合个股捕捞金叉和主力动向（大额主动净买1000 万或大额主动净买占比10%）来判断。不过，并非每个股票在金叉时都必定会有 1000 万和 10%的表现，所以在仓位选择上会有所不同。这里有两套方案可供参考——</a:t>
            </a:r>
            <a:endParaRPr lang="zh-CN" altLang="en-US" sz="1600" b="0" i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ct val="0"/>
              </a:spcAft>
            </a:pPr>
            <a:endParaRPr lang="zh-CN" altLang="en-US" sz="1600" b="0" i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1、对于止损的个股，若后期出现金叉，并配合主力动向达到 1000 万和 10%，可以考虑以同等仓位进行复仇。例如，之前止损时是 1 万股，那么此次复仇的仓位可参考 1 万股。若复仇后两天内无明显表现，应及时回避风险，等待下次复仇机会。</a:t>
            </a:r>
            <a:endParaRPr lang="zh-CN" altLang="en-US" sz="1600" b="0" i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ct val="0"/>
              </a:spcAft>
            </a:pPr>
            <a:endParaRPr lang="zh-CN" altLang="en-US" sz="1600" b="0" i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2、若止损个股后期出现金叉，但未配合主力动向达到 1000 万和 10%，只是因大盘反弹而反弹的个股存在一定不确定性。此时，可以选择以一半仓位进行复仇。比如止损时是 1 万股，那么此次复仇的仓位可参考 5000 股。由于不清楚后期是否会出现 1000 万和 10%，在个股未出现死叉之前可以持、股待涨，但日线死叉后若仍无表现，应回避风险，等待下次复仇机会。</a:t>
            </a:r>
            <a:endParaRPr lang="zh-CN" altLang="en-US" sz="1600" b="0" i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原有个股复仇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1945" y="885825"/>
            <a:ext cx="9310370" cy="55479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新复仇和意义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49145" y="2075815"/>
            <a:ext cx="8093075" cy="19685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ct val="0"/>
              </a:spcAft>
            </a:pPr>
            <a:r>
              <a:rPr lang="zh-CN" altLang="en-US" sz="1600" b="0" i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利用新模型个股盈利来复仇</a:t>
            </a:r>
            <a:endParaRPr lang="zh-CN" altLang="en-US" sz="1600" b="0" i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这个后期能用到超跌反弹模型或者其他模型的时候再详聊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近期，许多用户为了避免再次遭遇类似于一月末的行情，已经选择回笼资金并等待复仇的机会。然而，可能对于复仇的细节和仓位管理存在一些认识上的模糊。因此，特意撰写这篇文章，希望今日的内容能够对大家有所裨益。</a:t>
            </a:r>
            <a:r>
              <a:rPr lang="zh-CN" altLang="en-US" sz="1600" b="0" i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复仇的意义在于让您在止损时能够果断执行，同时在后期出现复仇信号时能够及时把握机会，既能够回避不可控的风险，又不会错过后续的盈利可能。</a:t>
            </a:r>
            <a:endParaRPr lang="zh-CN" altLang="en-US" sz="1600" b="0" i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04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6280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总论</a:t>
            </a:r>
            <a:endParaRPr lang="zh-CN" altLang="en-US" sz="66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总论</a:t>
            </a:r>
            <a:endParaRPr lang="zh-CN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06500" y="2115185"/>
            <a:ext cx="10229850" cy="24301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ts val="1200"/>
              </a:spcAft>
            </a:pPr>
            <a:r>
              <a:rPr 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、狼来了，还是虚惊一场，横向统计来应对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、综合运用图，猎手入场只是开始，复仇才是真正的结尾。他一方面提高止盈止损执行力，另外一方面也降低错过机会的概率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0" indent="0" algn="just">
              <a:spcAft>
                <a:spcPts val="1200"/>
              </a:spcAft>
            </a:pP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、我们都原则，讲究打的过就打，打不过就跑。这个思维未必适合所有用户，如果不喜欢宓老师这种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“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怂</a:t>
            </a:r>
            <a:r>
              <a:rPr lang="en-US" altLang="zh-CN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”</a:t>
            </a:r>
            <a:r>
              <a:rPr lang="zh-CN" altLang="en-US" sz="1600" b="0" i="0">
                <a:solidFill>
                  <a:srgbClr val="33333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的，欢迎与激进的老师学习，适合大家的才是最好的</a:t>
            </a:r>
            <a:endParaRPr lang="zh-CN" altLang="en-US" sz="1600" b="0" i="0">
              <a:solidFill>
                <a:srgbClr val="33333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题猎手功能+五重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340" y="-8255"/>
            <a:ext cx="12299315" cy="6918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宓</a:t>
            </a:r>
            <a:r>
              <a:rPr lang="en-US" altLang="zh-CN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睿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:A1120616040002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zh-CN" altLang="en-US" sz="30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10余年从业经验，主张“一切从简单出发，追求本质把握重点”。精通软件指标盈利模式，独创“四四原则”，“至猎战法” ，“三天原则”等模式，善于在不同行情中运用不同盈利模式抉择市场机会</a:t>
            </a: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709295" y="1075055"/>
            <a:ext cx="74739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90000"/>
              </a:lnSpc>
            </a:pPr>
            <a:r>
              <a:rPr lang="zh-CN" sz="6000" b="1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Medium" panose="020B0600000000000000" charset="-122"/>
              </a:rPr>
              <a:t>猎手功能</a:t>
            </a:r>
            <a:endParaRPr lang="zh-CN" sz="6000" b="1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6000" b="1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Medium" panose="020B0600000000000000" charset="-122"/>
              </a:rPr>
              <a:t>综合运用</a:t>
            </a:r>
            <a:endParaRPr lang="zh-CN" sz="6000" b="1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Medium" panose="020B0600000000000000" charset="-122"/>
            </a:endParaRPr>
          </a:p>
        </p:txBody>
      </p:sp>
      <p:pic>
        <p:nvPicPr>
          <p:cNvPr id="14" name="图片 13" descr="宓睿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60665" y="965835"/>
            <a:ext cx="3607435" cy="57835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910" y="-13970"/>
            <a:ext cx="12233910" cy="68821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5375" y="1670685"/>
            <a:ext cx="5437505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</a:rPr>
              <a:t>大盘解析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综合运用图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实战详解</a:t>
            </a:r>
            <a:endParaRPr lang="zh-CN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ea"/>
              </a:rPr>
              <a:t>总论</a:t>
            </a:r>
            <a:endParaRPr lang="zh-CN" altLang="en-US" sz="30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626553"/>
            <a:ext cx="955040" cy="542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04/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大盘解析</a:t>
            </a:r>
            <a:endParaRPr lang="zh-CN" altLang="en-US" sz="66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狼来了，还是虚惊一场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505" y="1066800"/>
            <a:ext cx="9681845" cy="17189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4995" y="3113405"/>
            <a:ext cx="10680700" cy="32918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sz="1600" b="0" i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情形一：管理层发布利好</a:t>
            </a:r>
            <a:endParaRPr sz="1600" b="0" i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/>
            <a:endParaRPr sz="1600" b="0" i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/>
            <a:r>
              <a:rPr sz="1600" b="0" i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当管理层宣布重大利好消息，那么本轮超跌反弹行情可能又要夭折（即中线趋势依然保持强劲，不低于5，而短线超跌未能超过15），此时我们手中之前离场的个股可能会反攻。在这种情况下，应密切关注“复仇毛坯”操作时机，即当个股技术面出现金叉，并且伴随着主力动向数据1000万和占比10%的信号时，这通常预示着股票可能迎来一波复仇上涨。（注意两天原则）例如，7月19日的苏奥传感在出现复仇信号后，连续</a:t>
            </a:r>
            <a:r>
              <a:rPr lang="zh-CN" sz="1600" b="0" i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五</a:t>
            </a:r>
            <a:r>
              <a:rPr sz="1600" b="0" i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天逆市上扬。</a:t>
            </a:r>
            <a:endParaRPr sz="1600" b="0" i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/>
            <a:endParaRPr sz="1600" b="0" i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/>
            <a:r>
              <a:rPr sz="1600" b="0" i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情形二：管理层未发布利好</a:t>
            </a:r>
            <a:endParaRPr sz="1600" b="0" i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/>
            <a:endParaRPr sz="1600" b="0" i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0" indent="0" algn="just"/>
            <a:r>
              <a:rPr sz="1600" b="0" i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如果管理层未出台任何利好措施，市场呈现自由落体状态，且这次并未抑制超跌反弹的行情（即中线趋势跌至5以下，短线超跌超过15），此时，如果手中股票发出复仇信号，应将复仇策略作为主要操作手段。若股票未显示复仇信号，只是单纯的捕捞季节止跌金叉，投资者可以选择性地小仓位参与（注意捕捞季节再次死叉要回避风险），或者直接转向那些新出现的、具有超跌反弹潜力的股票。</a:t>
            </a:r>
            <a:endParaRPr sz="1600" b="0" i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综合运用图</a:t>
            </a:r>
            <a:endParaRPr lang="zh-CN" altLang="en-US" sz="66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综合图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875" y="944245"/>
            <a:ext cx="8620125" cy="55911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实操方案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230" y="953135"/>
            <a:ext cx="5346065" cy="5553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945" y="1091565"/>
            <a:ext cx="3328670" cy="5415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最后一步是复仇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24280"/>
            <a:ext cx="819150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0" y="1612265"/>
            <a:ext cx="3876675" cy="4034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NzcwN2EyNDZjZTA2ODVhZTc3ZDAzY2QyMDBhMDQy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1987</Words>
  <Application>WPS 演示</Application>
  <PresentationFormat>自定义</PresentationFormat>
  <Paragraphs>105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思源黑体 CN Heavy</vt:lpstr>
      <vt:lpstr>思源黑体</vt:lpstr>
      <vt:lpstr>黑体</vt:lpstr>
      <vt:lpstr>Noto Sans S Chinese Medium</vt:lpstr>
      <vt:lpstr>DIN Black</vt:lpstr>
      <vt:lpstr>Arial Unicode MS</vt:lpstr>
      <vt:lpstr>Calibri</vt:lpstr>
      <vt:lpstr>DIN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480</cp:revision>
  <dcterms:created xsi:type="dcterms:W3CDTF">2019-06-19T02:08:00Z</dcterms:created>
  <dcterms:modified xsi:type="dcterms:W3CDTF">2024-07-25T07:47:42Z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7B6301AE955F4A1A83ADCBC7A482D866_13</vt:lpwstr>
  </property>
</Properties>
</file>