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2"/>
  </p:notesMasterIdLst>
  <p:handoutMasterIdLst>
    <p:handoutMasterId r:id="rId23"/>
  </p:handoutMasterIdLst>
  <p:sldIdLst>
    <p:sldId id="4166" r:id="rId4"/>
    <p:sldId id="4167" r:id="rId5"/>
    <p:sldId id="4168" r:id="rId6"/>
    <p:sldId id="4533" r:id="rId7"/>
    <p:sldId id="4537" r:id="rId8"/>
    <p:sldId id="4538" r:id="rId9"/>
    <p:sldId id="4536" r:id="rId10"/>
    <p:sldId id="4541" r:id="rId11"/>
    <p:sldId id="4229" r:id="rId12"/>
    <p:sldId id="4539" r:id="rId13"/>
    <p:sldId id="4540" r:id="rId14"/>
    <p:sldId id="4183" r:id="rId15"/>
    <p:sldId id="4426" r:id="rId16"/>
    <p:sldId id="4184" r:id="rId17"/>
    <p:sldId id="4209" r:id="rId18"/>
    <p:sldId id="4535" r:id="rId19"/>
    <p:sldId id="4241" r:id="rId20"/>
    <p:sldId id="4443" r:id="rId21"/>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385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9DA"/>
    <a:srgbClr val="F315F3"/>
    <a:srgbClr val="D7000F"/>
    <a:srgbClr val="23B253"/>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66"/>
        <p:guide pos="385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8" Type="http://schemas.openxmlformats.org/officeDocument/2006/relationships/tags" Target="tags/tag153.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notesMaster" Target="notesMasters/notes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1.xml"/><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2.xml"/><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6.xml"/><Relationship Id="rId1"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7.xml"/><Relationship Id="rId1"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8.xml"/><Relationship Id="rId1" Type="http://schemas.openxmlformats.org/officeDocument/2006/relationships/image" Target="../media/image37.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52.xml"/><Relationship Id="rId5" Type="http://schemas.openxmlformats.org/officeDocument/2006/relationships/tags" Target="../tags/tag151.xml"/><Relationship Id="rId4" Type="http://schemas.openxmlformats.org/officeDocument/2006/relationships/image" Target="../media/image3.png"/><Relationship Id="rId3" Type="http://schemas.openxmlformats.org/officeDocument/2006/relationships/tags" Target="../tags/tag150.xml"/><Relationship Id="rId2" Type="http://schemas.openxmlformats.org/officeDocument/2006/relationships/image" Target="../media/image1.png"/><Relationship Id="rId1" Type="http://schemas.openxmlformats.org/officeDocument/2006/relationships/tags" Target="../tags/tag149.xml"/></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1.xml"/><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2.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37.xml"/><Relationship Id="rId6" Type="http://schemas.openxmlformats.org/officeDocument/2006/relationships/image" Target="../media/image15.png"/><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image" Target="../media/image14.png"/><Relationship Id="rId2" Type="http://schemas.openxmlformats.org/officeDocument/2006/relationships/tags" Target="../tags/tag134.xml"/><Relationship Id="rId1" Type="http://schemas.openxmlformats.org/officeDocument/2006/relationships/tags" Target="../tags/tag13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8.xml"/><Relationship Id="rId1" Type="http://schemas.openxmlformats.org/officeDocument/2006/relationships/image" Target="../media/image16.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9.xml"/><Relationship Id="rId2" Type="http://schemas.openxmlformats.org/officeDocument/2006/relationships/image" Target="../media/image18.png"/><Relationship Id="rId1"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消费（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7.29</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5255895" y="864235"/>
            <a:ext cx="4215765" cy="3673475"/>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7862570" y="2409825"/>
            <a:ext cx="4185285" cy="3557905"/>
          </a:xfrm>
          <a:prstGeom prst="rect">
            <a:avLst/>
          </a:prstGeom>
          <a:ln>
            <a:solidFill>
              <a:schemeClr val="accent1"/>
            </a:solidFill>
          </a:ln>
        </p:spPr>
      </p:pic>
      <p:pic>
        <p:nvPicPr>
          <p:cNvPr id="5" name="图片 4"/>
          <p:cNvPicPr>
            <a:picLocks noChangeAspect="1"/>
          </p:cNvPicPr>
          <p:nvPr/>
        </p:nvPicPr>
        <p:blipFill>
          <a:blip r:embed="rId3"/>
          <a:srcRect t="5454"/>
          <a:stretch>
            <a:fillRect/>
          </a:stretch>
        </p:blipFill>
        <p:spPr>
          <a:xfrm>
            <a:off x="0" y="864235"/>
            <a:ext cx="5243195" cy="4839335"/>
          </a:xfrm>
          <a:prstGeom prst="rect">
            <a:avLst/>
          </a:prstGeom>
          <a:ln>
            <a:solidFill>
              <a:schemeClr val="accent1"/>
            </a:solidFill>
          </a:ln>
        </p:spPr>
      </p:pic>
      <p:sp>
        <p:nvSpPr>
          <p:cNvPr id="9" name="文本框 8"/>
          <p:cNvSpPr txBox="1"/>
          <p:nvPr/>
        </p:nvSpPr>
        <p:spPr>
          <a:xfrm>
            <a:off x="3465195" y="3042285"/>
            <a:ext cx="1156335" cy="922020"/>
          </a:xfrm>
          <a:prstGeom prst="rect">
            <a:avLst/>
          </a:prstGeom>
          <a:noFill/>
        </p:spPr>
        <p:txBody>
          <a:bodyPr wrap="square" rtlCol="0">
            <a:spAutoFit/>
          </a:bodyPr>
          <a:p>
            <a:r>
              <a:rPr lang="zh-CN" altLang="en-US">
                <a:highlight>
                  <a:srgbClr val="FFFF00"/>
                </a:highlight>
              </a:rPr>
              <a:t>熊线上移板块开始增加</a:t>
            </a:r>
            <a:endParaRPr lang="zh-CN" altLang="en-US">
              <a:highlight>
                <a:srgbClr val="FFFF00"/>
              </a:highlight>
            </a:endParaRPr>
          </a:p>
        </p:txBody>
      </p:sp>
    </p:spTree>
    <p:custDataLst>
      <p:tags r:id="rId4"/>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消</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    </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费</a:t>
            </a:r>
            <a:endPar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a:picLocks noChangeAspect="1"/>
          </p:cNvPicPr>
          <p:nvPr/>
        </p:nvPicPr>
        <p:blipFill>
          <a:blip r:embed="rId1"/>
          <a:stretch>
            <a:fillRect/>
          </a:stretch>
        </p:blipFill>
        <p:spPr>
          <a:xfrm>
            <a:off x="4680585" y="2287270"/>
            <a:ext cx="3546475" cy="3294380"/>
          </a:xfrm>
          <a:prstGeom prst="rect">
            <a:avLst/>
          </a:prstGeom>
          <a:ln>
            <a:solidFill>
              <a:schemeClr val="accent1"/>
            </a:solidFill>
          </a:ln>
        </p:spPr>
      </p:pic>
      <p:pic>
        <p:nvPicPr>
          <p:cNvPr id="5" name="图片 4"/>
          <p:cNvPicPr>
            <a:picLocks noChangeAspect="1"/>
          </p:cNvPicPr>
          <p:nvPr/>
        </p:nvPicPr>
        <p:blipFill>
          <a:blip r:embed="rId2"/>
          <a:srcRect l="2200"/>
          <a:stretch>
            <a:fillRect/>
          </a:stretch>
        </p:blipFill>
        <p:spPr>
          <a:xfrm>
            <a:off x="4680585" y="768350"/>
            <a:ext cx="3028315" cy="1418590"/>
          </a:xfrm>
          <a:prstGeom prst="rect">
            <a:avLst/>
          </a:prstGeom>
          <a:ln>
            <a:solidFill>
              <a:schemeClr val="accent1"/>
            </a:solidFill>
          </a:ln>
        </p:spPr>
      </p:pic>
      <p:pic>
        <p:nvPicPr>
          <p:cNvPr id="6" name="图片 5"/>
          <p:cNvPicPr>
            <a:picLocks noChangeAspect="1"/>
          </p:cNvPicPr>
          <p:nvPr/>
        </p:nvPicPr>
        <p:blipFill>
          <a:blip r:embed="rId3"/>
          <a:srcRect t="3630"/>
          <a:stretch>
            <a:fillRect/>
          </a:stretch>
        </p:blipFill>
        <p:spPr>
          <a:xfrm>
            <a:off x="186690" y="768350"/>
            <a:ext cx="4404360" cy="5480685"/>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7798435" y="768350"/>
            <a:ext cx="3877945" cy="2871470"/>
          </a:xfrm>
          <a:prstGeom prst="rect">
            <a:avLst/>
          </a:prstGeom>
          <a:ln>
            <a:solidFill>
              <a:schemeClr val="accent1"/>
            </a:solidFill>
          </a:ln>
        </p:spPr>
      </p:pic>
      <p:pic>
        <p:nvPicPr>
          <p:cNvPr id="8" name="图片 7"/>
          <p:cNvPicPr>
            <a:picLocks noChangeAspect="1"/>
          </p:cNvPicPr>
          <p:nvPr/>
        </p:nvPicPr>
        <p:blipFill>
          <a:blip r:embed="rId5"/>
          <a:stretch>
            <a:fillRect/>
          </a:stretch>
        </p:blipFill>
        <p:spPr>
          <a:xfrm>
            <a:off x="7798435" y="3736340"/>
            <a:ext cx="3877945" cy="2613660"/>
          </a:xfrm>
          <a:prstGeom prst="rect">
            <a:avLst/>
          </a:prstGeom>
          <a:ln>
            <a:solidFill>
              <a:schemeClr val="accent1"/>
            </a:solidFill>
          </a:ln>
        </p:spPr>
      </p:pic>
    </p:spTree>
    <p:custDataLst>
      <p:tags r:id="rId6"/>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资金高切低</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风格正切换</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2026.7.30</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521970"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八月展望：周金反弹</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91440" y="817880"/>
            <a:ext cx="5452745" cy="4283710"/>
          </a:xfrm>
          <a:prstGeom prst="rect">
            <a:avLst/>
          </a:prstGeom>
          <a:ln>
            <a:solidFill>
              <a:schemeClr val="accent1"/>
            </a:solidFill>
          </a:ln>
        </p:spPr>
      </p:pic>
      <p:pic>
        <p:nvPicPr>
          <p:cNvPr id="4" name="图片 3"/>
          <p:cNvPicPr>
            <a:picLocks noChangeAspect="1"/>
          </p:cNvPicPr>
          <p:nvPr/>
        </p:nvPicPr>
        <p:blipFill>
          <a:blip r:embed="rId2"/>
          <a:stretch>
            <a:fillRect/>
          </a:stretch>
        </p:blipFill>
        <p:spPr>
          <a:xfrm>
            <a:off x="5995035" y="818515"/>
            <a:ext cx="5363845" cy="4282440"/>
          </a:xfrm>
          <a:prstGeom prst="rect">
            <a:avLst/>
          </a:prstGeom>
          <a:ln>
            <a:solidFill>
              <a:schemeClr val="accent1"/>
            </a:solidFill>
          </a:ln>
        </p:spPr>
      </p:pic>
      <p:sp>
        <p:nvSpPr>
          <p:cNvPr id="5" name="文本框 4"/>
          <p:cNvSpPr txBox="1"/>
          <p:nvPr/>
        </p:nvSpPr>
        <p:spPr>
          <a:xfrm>
            <a:off x="1407795" y="5182870"/>
            <a:ext cx="8182610" cy="645160"/>
          </a:xfrm>
          <a:prstGeom prst="rect">
            <a:avLst/>
          </a:prstGeom>
          <a:noFill/>
        </p:spPr>
        <p:txBody>
          <a:bodyPr wrap="square" rtlCol="0">
            <a:spAutoFit/>
          </a:bodyPr>
          <a:p>
            <a:r>
              <a:rPr lang="zh-CN" altLang="en-US">
                <a:solidFill>
                  <a:srgbClr val="FF0000"/>
                </a:solidFill>
              </a:rPr>
              <a:t>七月：</a:t>
            </a:r>
            <a:r>
              <a:rPr lang="zh-CN" altLang="en-US"/>
              <a:t>四周在周线死叉区域（调整为主）</a:t>
            </a:r>
            <a:r>
              <a:rPr lang="en-US" altLang="zh-CN"/>
              <a:t>——</a:t>
            </a:r>
            <a:r>
              <a:rPr lang="zh-CN" altLang="en-US">
                <a:solidFill>
                  <a:schemeClr val="tx1"/>
                </a:solidFill>
              </a:rPr>
              <a:t>规避</a:t>
            </a:r>
            <a:r>
              <a:rPr lang="zh-CN" altLang="en-US"/>
              <a:t>趋势</a:t>
            </a:r>
            <a:r>
              <a:rPr lang="zh-CN" altLang="en-US">
                <a:solidFill>
                  <a:srgbClr val="0029DA"/>
                </a:solidFill>
              </a:rPr>
              <a:t>破位股</a:t>
            </a:r>
            <a:endParaRPr lang="zh-CN" altLang="en-US"/>
          </a:p>
          <a:p>
            <a:r>
              <a:rPr lang="zh-CN" altLang="en-US">
                <a:solidFill>
                  <a:srgbClr val="FF0000"/>
                </a:solidFill>
              </a:rPr>
              <a:t>八月：</a:t>
            </a:r>
            <a:r>
              <a:rPr lang="zh-CN" altLang="en-US"/>
              <a:t>四周在周线金叉区域（反弹为主）</a:t>
            </a:r>
            <a:r>
              <a:rPr lang="en-US" altLang="zh-CN"/>
              <a:t>——</a:t>
            </a:r>
            <a:r>
              <a:rPr lang="zh-CN" altLang="en-US"/>
              <a:t>布局放量</a:t>
            </a:r>
            <a:r>
              <a:rPr lang="zh-CN" altLang="en-US">
                <a:solidFill>
                  <a:srgbClr val="F315F3"/>
                </a:solidFill>
              </a:rPr>
              <a:t>突破股</a:t>
            </a:r>
            <a:endParaRPr lang="zh-CN" altLang="en-US">
              <a:solidFill>
                <a:srgbClr val="F315F3"/>
              </a:solidFill>
            </a:endParaRPr>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风格切换（科技</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老登）</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p:nvPr/>
        </p:nvPicPr>
        <p:blipFill>
          <a:blip r:embed="rId1"/>
          <a:srcRect t="5936" b="4935"/>
          <a:stretch>
            <a:fillRect/>
          </a:stretch>
        </p:blipFill>
        <p:spPr>
          <a:xfrm>
            <a:off x="111760" y="883285"/>
            <a:ext cx="7801610" cy="4467860"/>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7913370" y="883285"/>
            <a:ext cx="4103370" cy="3909695"/>
          </a:xfrm>
          <a:prstGeom prst="rect">
            <a:avLst/>
          </a:prstGeom>
          <a:ln>
            <a:solidFill>
              <a:schemeClr val="accent1"/>
            </a:solidFill>
          </a:ln>
        </p:spPr>
      </p:pic>
      <p:sp>
        <p:nvSpPr>
          <p:cNvPr id="7" name="文本框 6"/>
          <p:cNvSpPr txBox="1"/>
          <p:nvPr/>
        </p:nvSpPr>
        <p:spPr>
          <a:xfrm>
            <a:off x="2185670" y="5466080"/>
            <a:ext cx="5492115" cy="1004570"/>
          </a:xfrm>
          <a:prstGeom prst="rect">
            <a:avLst/>
          </a:prstGeom>
          <a:noFill/>
        </p:spPr>
        <p:txBody>
          <a:bodyPr wrap="square" rtlCol="0">
            <a:spAutoFit/>
          </a:bodyPr>
          <a:p>
            <a:pPr>
              <a:lnSpc>
                <a:spcPct val="110000"/>
              </a:lnSpc>
            </a:pPr>
            <a:r>
              <a:rPr lang="zh-CN" altLang="en-US">
                <a:highlight>
                  <a:srgbClr val="FFFF00"/>
                </a:highlight>
              </a:rPr>
              <a:t>①七月</a:t>
            </a:r>
            <a:r>
              <a:rPr lang="zh-CN" altLang="en-US">
                <a:solidFill>
                  <a:srgbClr val="FF0000"/>
                </a:solidFill>
                <a:highlight>
                  <a:srgbClr val="FFFF00"/>
                </a:highlight>
              </a:rPr>
              <a:t>银行上涨</a:t>
            </a:r>
            <a:r>
              <a:rPr lang="zh-CN" altLang="en-US">
                <a:highlight>
                  <a:srgbClr val="FFFF00"/>
                </a:highlight>
              </a:rPr>
              <a:t>，</a:t>
            </a:r>
            <a:r>
              <a:rPr lang="zh-CN" altLang="en-US">
                <a:solidFill>
                  <a:srgbClr val="0029DA"/>
                </a:solidFill>
                <a:highlight>
                  <a:srgbClr val="FFFF00"/>
                </a:highlight>
              </a:rPr>
              <a:t>科技瓦解</a:t>
            </a:r>
            <a:r>
              <a:rPr lang="zh-CN" altLang="en-US">
                <a:highlight>
                  <a:srgbClr val="FFFF00"/>
                </a:highlight>
              </a:rPr>
              <a:t>走低</a:t>
            </a:r>
            <a:endParaRPr lang="zh-CN" altLang="en-US">
              <a:highlight>
                <a:srgbClr val="FFFF00"/>
              </a:highlight>
            </a:endParaRPr>
          </a:p>
          <a:p>
            <a:pPr>
              <a:lnSpc>
                <a:spcPct val="110000"/>
              </a:lnSpc>
            </a:pPr>
            <a:r>
              <a:rPr lang="zh-CN" altLang="en-US">
                <a:highlight>
                  <a:srgbClr val="FFFF00"/>
                </a:highlight>
              </a:rPr>
              <a:t>②本周</a:t>
            </a:r>
            <a:r>
              <a:rPr lang="zh-CN" altLang="en-US">
                <a:solidFill>
                  <a:srgbClr val="00B050"/>
                </a:solidFill>
                <a:highlight>
                  <a:srgbClr val="FFFF00"/>
                </a:highlight>
              </a:rPr>
              <a:t>熊线上移</a:t>
            </a:r>
            <a:r>
              <a:rPr lang="zh-CN" altLang="en-US">
                <a:highlight>
                  <a:srgbClr val="FFFF00"/>
                </a:highlight>
              </a:rPr>
              <a:t>板块达到</a:t>
            </a:r>
            <a:r>
              <a:rPr lang="en-US" altLang="zh-CN">
                <a:highlight>
                  <a:srgbClr val="FFFF00"/>
                </a:highlight>
              </a:rPr>
              <a:t>20</a:t>
            </a:r>
            <a:r>
              <a:rPr lang="zh-CN" altLang="en-US">
                <a:highlight>
                  <a:srgbClr val="FFFF00"/>
                </a:highlight>
              </a:rPr>
              <a:t>个（共</a:t>
            </a:r>
            <a:r>
              <a:rPr lang="en-US" altLang="zh-CN">
                <a:highlight>
                  <a:srgbClr val="FFFF00"/>
                </a:highlight>
              </a:rPr>
              <a:t>82</a:t>
            </a:r>
            <a:r>
              <a:rPr lang="zh-CN" altLang="en-US">
                <a:highlight>
                  <a:srgbClr val="FFFF00"/>
                </a:highlight>
              </a:rPr>
              <a:t>行业）</a:t>
            </a:r>
            <a:endParaRPr lang="zh-CN" altLang="en-US">
              <a:highlight>
                <a:srgbClr val="FFFF00"/>
              </a:highlight>
            </a:endParaRPr>
          </a:p>
          <a:p>
            <a:pPr>
              <a:lnSpc>
                <a:spcPct val="110000"/>
              </a:lnSpc>
            </a:pPr>
            <a:r>
              <a:rPr lang="zh-CN" altLang="en-US">
                <a:highlight>
                  <a:srgbClr val="FFFF00"/>
                </a:highlight>
              </a:rPr>
              <a:t>③</a:t>
            </a:r>
            <a:r>
              <a:rPr lang="zh-CN" altLang="en-US">
                <a:solidFill>
                  <a:srgbClr val="FF0000"/>
                </a:solidFill>
                <a:highlight>
                  <a:srgbClr val="FFFF00"/>
                </a:highlight>
              </a:rPr>
              <a:t>大消费</a:t>
            </a:r>
            <a:r>
              <a:rPr lang="zh-CN" altLang="en-US">
                <a:highlight>
                  <a:srgbClr val="FFFF00"/>
                </a:highlight>
              </a:rPr>
              <a:t>涨潮</a:t>
            </a:r>
            <a:endParaRPr lang="zh-CN" altLang="en-US">
              <a:highlight>
                <a:srgbClr val="FFFF00"/>
              </a:highlight>
            </a:endParaRPr>
          </a:p>
        </p:txBody>
      </p:sp>
      <p:pic>
        <p:nvPicPr>
          <p:cNvPr id="8" name="图片 7"/>
          <p:cNvPicPr>
            <a:picLocks noChangeAspect="1"/>
          </p:cNvPicPr>
          <p:nvPr/>
        </p:nvPicPr>
        <p:blipFill>
          <a:blip r:embed="rId3"/>
          <a:stretch>
            <a:fillRect/>
          </a:stretch>
        </p:blipFill>
        <p:spPr>
          <a:xfrm>
            <a:off x="8173720" y="4907915"/>
            <a:ext cx="3175000" cy="1325880"/>
          </a:xfrm>
          <a:prstGeom prst="rect">
            <a:avLst/>
          </a:prstGeom>
          <a:ln>
            <a:solidFill>
              <a:schemeClr val="accent1"/>
            </a:solidFill>
          </a:ln>
        </p:spPr>
      </p:pic>
    </p:spTree>
    <p:custDataLst>
      <p:tags r:id="rId4"/>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强弱分化对比</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custDataLst>
              <p:tags r:id="rId1"/>
            </p:custDataLst>
          </p:nvPr>
        </p:nvSpPr>
        <p:spPr>
          <a:xfrm>
            <a:off x="806450" y="5544820"/>
            <a:ext cx="4097020" cy="368300"/>
          </a:xfrm>
          <a:prstGeom prst="rect">
            <a:avLst/>
          </a:prstGeom>
          <a:noFill/>
        </p:spPr>
        <p:txBody>
          <a:bodyPr wrap="square" rtlCol="0">
            <a:spAutoFit/>
          </a:bodyPr>
          <a:p>
            <a:r>
              <a:rPr lang="zh-CN" altLang="en-US">
                <a:highlight>
                  <a:srgbClr val="FFFF00"/>
                </a:highlight>
              </a:rPr>
              <a:t>大消费：熊线上移</a:t>
            </a:r>
            <a:r>
              <a:rPr lang="en-US" altLang="zh-CN">
                <a:highlight>
                  <a:srgbClr val="FFFF00"/>
                </a:highlight>
              </a:rPr>
              <a:t>+</a:t>
            </a:r>
            <a:r>
              <a:rPr lang="zh-CN" altLang="en-US">
                <a:highlight>
                  <a:srgbClr val="FFFF00"/>
                </a:highlight>
              </a:rPr>
              <a:t>大单突破</a:t>
            </a:r>
            <a:r>
              <a:rPr lang="zh-CN" altLang="en-US">
                <a:solidFill>
                  <a:srgbClr val="FF0000"/>
                </a:solidFill>
                <a:highlight>
                  <a:srgbClr val="FFFF00"/>
                </a:highlight>
              </a:rPr>
              <a:t>（走强）</a:t>
            </a:r>
            <a:endParaRPr lang="zh-CN" altLang="en-US">
              <a:solidFill>
                <a:srgbClr val="FF0000"/>
              </a:solidFill>
              <a:highlight>
                <a:srgbClr val="FFFF00"/>
              </a:highlight>
            </a:endParaRPr>
          </a:p>
        </p:txBody>
      </p:sp>
      <p:pic>
        <p:nvPicPr>
          <p:cNvPr id="9" name="图片 8"/>
          <p:cNvPicPr>
            <a:picLocks noChangeAspect="1"/>
          </p:cNvPicPr>
          <p:nvPr>
            <p:custDataLst>
              <p:tags r:id="rId2"/>
            </p:custDataLst>
          </p:nvPr>
        </p:nvPicPr>
        <p:blipFill>
          <a:blip r:embed="rId3"/>
          <a:stretch>
            <a:fillRect/>
          </a:stretch>
        </p:blipFill>
        <p:spPr>
          <a:xfrm>
            <a:off x="5762625" y="783590"/>
            <a:ext cx="4854575" cy="4358005"/>
          </a:xfrm>
          <a:prstGeom prst="rect">
            <a:avLst/>
          </a:prstGeom>
          <a:ln>
            <a:solidFill>
              <a:schemeClr val="accent1"/>
            </a:solidFill>
          </a:ln>
        </p:spPr>
      </p:pic>
      <p:sp>
        <p:nvSpPr>
          <p:cNvPr id="10" name="文本框 9"/>
          <p:cNvSpPr txBox="1"/>
          <p:nvPr>
            <p:custDataLst>
              <p:tags r:id="rId4"/>
            </p:custDataLst>
          </p:nvPr>
        </p:nvSpPr>
        <p:spPr>
          <a:xfrm>
            <a:off x="6006465" y="5544820"/>
            <a:ext cx="4485005" cy="368300"/>
          </a:xfrm>
          <a:prstGeom prst="rect">
            <a:avLst/>
          </a:prstGeom>
          <a:noFill/>
        </p:spPr>
        <p:txBody>
          <a:bodyPr wrap="square" rtlCol="0">
            <a:spAutoFit/>
          </a:bodyPr>
          <a:p>
            <a:r>
              <a:rPr lang="zh-CN" altLang="en-US">
                <a:highlight>
                  <a:srgbClr val="FFFF00"/>
                </a:highlight>
              </a:rPr>
              <a:t>科技：熊线上移</a:t>
            </a:r>
            <a:r>
              <a:rPr lang="en-US" altLang="zh-CN">
                <a:highlight>
                  <a:srgbClr val="FFFF00"/>
                </a:highlight>
              </a:rPr>
              <a:t>+</a:t>
            </a:r>
            <a:r>
              <a:rPr lang="zh-CN" altLang="en-US">
                <a:highlight>
                  <a:srgbClr val="FFFF00"/>
                </a:highlight>
              </a:rPr>
              <a:t>大单突破</a:t>
            </a:r>
            <a:r>
              <a:rPr lang="zh-CN" altLang="en-US">
                <a:solidFill>
                  <a:srgbClr val="0029DA"/>
                </a:solidFill>
                <a:highlight>
                  <a:srgbClr val="FFFF00"/>
                </a:highlight>
              </a:rPr>
              <a:t>（走弱）</a:t>
            </a:r>
            <a:endParaRPr lang="zh-CN" altLang="en-US">
              <a:solidFill>
                <a:srgbClr val="0029DA"/>
              </a:solidFill>
              <a:highlight>
                <a:srgbClr val="FFFF00"/>
              </a:highlight>
            </a:endParaRPr>
          </a:p>
        </p:txBody>
      </p:sp>
      <p:pic>
        <p:nvPicPr>
          <p:cNvPr id="11" name="图片 10"/>
          <p:cNvPicPr>
            <a:picLocks noChangeAspect="1"/>
          </p:cNvPicPr>
          <p:nvPr>
            <p:custDataLst>
              <p:tags r:id="rId5"/>
            </p:custDataLst>
          </p:nvPr>
        </p:nvPicPr>
        <p:blipFill>
          <a:blip r:embed="rId6"/>
          <a:stretch>
            <a:fillRect/>
          </a:stretch>
        </p:blipFill>
        <p:spPr>
          <a:xfrm>
            <a:off x="330200" y="783590"/>
            <a:ext cx="4813935" cy="4358005"/>
          </a:xfrm>
          <a:prstGeom prst="rect">
            <a:avLst/>
          </a:prstGeom>
          <a:ln>
            <a:solidFill>
              <a:schemeClr val="accent1"/>
            </a:solidFill>
          </a:ln>
        </p:spPr>
      </p:pic>
      <p:sp>
        <p:nvSpPr>
          <p:cNvPr id="12" name="文本框 11"/>
          <p:cNvSpPr txBox="1"/>
          <p:nvPr/>
        </p:nvSpPr>
        <p:spPr>
          <a:xfrm>
            <a:off x="2143125" y="4375150"/>
            <a:ext cx="3211195" cy="700405"/>
          </a:xfrm>
          <a:prstGeom prst="rect">
            <a:avLst/>
          </a:prstGeom>
          <a:noFill/>
        </p:spPr>
        <p:txBody>
          <a:bodyPr wrap="square" rtlCol="0">
            <a:spAutoFit/>
          </a:bodyPr>
          <a:p>
            <a:pPr>
              <a:lnSpc>
                <a:spcPct val="110000"/>
              </a:lnSpc>
            </a:pPr>
            <a:r>
              <a:rPr lang="zh-CN" altLang="en-US">
                <a:highlight>
                  <a:srgbClr val="FFFF00"/>
                </a:highlight>
              </a:rPr>
              <a:t>①板块熊线上移</a:t>
            </a:r>
            <a:endParaRPr lang="zh-CN" altLang="en-US">
              <a:highlight>
                <a:srgbClr val="FFFF00"/>
              </a:highlight>
            </a:endParaRPr>
          </a:p>
          <a:p>
            <a:pPr>
              <a:lnSpc>
                <a:spcPct val="110000"/>
              </a:lnSpc>
            </a:pPr>
            <a:r>
              <a:rPr lang="zh-CN" altLang="en-US">
                <a:highlight>
                  <a:srgbClr val="FFFF00"/>
                </a:highlight>
              </a:rPr>
              <a:t>②个股红肥绿瘦</a:t>
            </a:r>
            <a:endParaRPr lang="zh-CN" altLang="en-US">
              <a:highlight>
                <a:srgbClr val="FFFF00"/>
              </a:highlight>
            </a:endParaRPr>
          </a:p>
        </p:txBody>
      </p:sp>
      <p:sp>
        <p:nvSpPr>
          <p:cNvPr id="13" name="文本框 12"/>
          <p:cNvSpPr txBox="1"/>
          <p:nvPr/>
        </p:nvSpPr>
        <p:spPr>
          <a:xfrm>
            <a:off x="8429625" y="3247390"/>
            <a:ext cx="2187575" cy="700405"/>
          </a:xfrm>
          <a:prstGeom prst="rect">
            <a:avLst/>
          </a:prstGeom>
          <a:noFill/>
        </p:spPr>
        <p:txBody>
          <a:bodyPr wrap="square" rtlCol="0">
            <a:spAutoFit/>
          </a:bodyPr>
          <a:p>
            <a:pPr>
              <a:lnSpc>
                <a:spcPct val="110000"/>
              </a:lnSpc>
            </a:pPr>
            <a:r>
              <a:rPr lang="zh-CN" altLang="en-US">
                <a:highlight>
                  <a:srgbClr val="FFFF00"/>
                </a:highlight>
              </a:rPr>
              <a:t>①板块趋势破位</a:t>
            </a:r>
            <a:endParaRPr lang="zh-CN" altLang="en-US">
              <a:highlight>
                <a:srgbClr val="FFFF00"/>
              </a:highlight>
            </a:endParaRPr>
          </a:p>
          <a:p>
            <a:pPr>
              <a:lnSpc>
                <a:spcPct val="110000"/>
              </a:lnSpc>
            </a:pPr>
            <a:r>
              <a:rPr lang="zh-CN" altLang="en-US">
                <a:highlight>
                  <a:srgbClr val="FFFF00"/>
                </a:highlight>
              </a:rPr>
              <a:t>②个股绿肥红瘦</a:t>
            </a:r>
            <a:endParaRPr lang="zh-CN" altLang="en-US">
              <a:highlight>
                <a:srgbClr val="FFFF00"/>
              </a:highlight>
            </a:endParaRPr>
          </a:p>
        </p:txBody>
      </p:sp>
    </p:spTree>
    <p:custDataLst>
      <p:tags r:id="rId7"/>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八月走好信号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8900795" y="1351280"/>
            <a:ext cx="3117215" cy="3328670"/>
          </a:xfrm>
          <a:prstGeom prst="rect">
            <a:avLst/>
          </a:prstGeom>
          <a:noFill/>
        </p:spPr>
        <p:txBody>
          <a:bodyPr wrap="square" rtlCol="0">
            <a:spAutoFit/>
          </a:bodyPr>
          <a:p>
            <a:pPr>
              <a:lnSpc>
                <a:spcPct val="130000"/>
              </a:lnSpc>
            </a:pPr>
            <a:endParaRPr lang="zh-CN" altLang="en-US"/>
          </a:p>
          <a:p>
            <a:pPr>
              <a:lnSpc>
                <a:spcPct val="130000"/>
              </a:lnSpc>
            </a:pPr>
            <a:r>
              <a:rPr lang="zh-CN" altLang="en-US">
                <a:solidFill>
                  <a:srgbClr val="FF0000"/>
                </a:solidFill>
              </a:rPr>
              <a:t>目前：</a:t>
            </a:r>
            <a:endParaRPr lang="zh-CN" altLang="en-US">
              <a:solidFill>
                <a:srgbClr val="FF0000"/>
              </a:solidFill>
            </a:endParaRPr>
          </a:p>
          <a:p>
            <a:pPr>
              <a:lnSpc>
                <a:spcPct val="130000"/>
              </a:lnSpc>
            </a:pPr>
            <a:r>
              <a:rPr lang="en-US" altLang="zh-CN"/>
              <a:t>a.</a:t>
            </a:r>
            <a:r>
              <a:rPr lang="zh-CN" altLang="en-US"/>
              <a:t>量能：两次下跌对比缩量</a:t>
            </a:r>
            <a:endParaRPr lang="zh-CN" altLang="en-US"/>
          </a:p>
          <a:p>
            <a:pPr>
              <a:lnSpc>
                <a:spcPct val="130000"/>
              </a:lnSpc>
            </a:pPr>
            <a:r>
              <a:rPr lang="en-US" altLang="zh-CN"/>
              <a:t>b.</a:t>
            </a:r>
            <a:r>
              <a:rPr lang="zh-CN" altLang="en-US"/>
              <a:t>捕捞季节二次探底</a:t>
            </a:r>
            <a:endParaRPr lang="zh-CN" altLang="en-US"/>
          </a:p>
          <a:p>
            <a:pPr>
              <a:lnSpc>
                <a:spcPct val="130000"/>
              </a:lnSpc>
            </a:pPr>
            <a:endParaRPr lang="zh-CN" altLang="en-US"/>
          </a:p>
          <a:p>
            <a:pPr>
              <a:lnSpc>
                <a:spcPct val="130000"/>
              </a:lnSpc>
            </a:pPr>
            <a:r>
              <a:rPr lang="zh-CN" altLang="en-US">
                <a:solidFill>
                  <a:srgbClr val="F315F3"/>
                </a:solidFill>
              </a:rPr>
              <a:t>即将出现：</a:t>
            </a:r>
            <a:endParaRPr lang="zh-CN" altLang="en-US">
              <a:solidFill>
                <a:srgbClr val="F315F3"/>
              </a:solidFill>
            </a:endParaRPr>
          </a:p>
          <a:p>
            <a:pPr>
              <a:lnSpc>
                <a:spcPct val="130000"/>
              </a:lnSpc>
            </a:pPr>
            <a:r>
              <a:rPr lang="zh-CN" altLang="en-US"/>
              <a:t>①捕捞季节：翻红</a:t>
            </a:r>
            <a:r>
              <a:rPr lang="en-US" altLang="zh-CN"/>
              <a:t>+</a:t>
            </a:r>
            <a:r>
              <a:rPr lang="zh-CN" altLang="en-US"/>
              <a:t>周金</a:t>
            </a:r>
            <a:endParaRPr lang="zh-CN" altLang="en-US"/>
          </a:p>
          <a:p>
            <a:pPr>
              <a:lnSpc>
                <a:spcPct val="130000"/>
              </a:lnSpc>
            </a:pPr>
            <a:r>
              <a:rPr lang="zh-CN" altLang="en-US"/>
              <a:t>②流动资金：翻红</a:t>
            </a:r>
            <a:endParaRPr lang="zh-CN" altLang="en-US"/>
          </a:p>
          <a:p>
            <a:pPr>
              <a:lnSpc>
                <a:spcPct val="130000"/>
              </a:lnSpc>
            </a:pPr>
            <a:endParaRPr lang="zh-CN" altLang="en-US"/>
          </a:p>
        </p:txBody>
      </p:sp>
      <p:pic>
        <p:nvPicPr>
          <p:cNvPr id="3" name="图片 2"/>
          <p:cNvPicPr>
            <a:picLocks noChangeAspect="1"/>
          </p:cNvPicPr>
          <p:nvPr/>
        </p:nvPicPr>
        <p:blipFill>
          <a:blip r:embed="rId1"/>
          <a:stretch>
            <a:fillRect/>
          </a:stretch>
        </p:blipFill>
        <p:spPr>
          <a:xfrm>
            <a:off x="185420" y="952500"/>
            <a:ext cx="8292465" cy="5320030"/>
          </a:xfrm>
          <a:prstGeom prst="rect">
            <a:avLst/>
          </a:prstGeom>
          <a:ln>
            <a:solidFill>
              <a:schemeClr val="accent1"/>
            </a:solidFill>
          </a:ln>
        </p:spPr>
      </p:pic>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科技类趋势走弱</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p:cNvPicPr/>
          <p:nvPr/>
        </p:nvPicPr>
        <p:blipFill>
          <a:blip r:embed="rId1"/>
          <a:srcRect t="5319" b="6577"/>
          <a:stretch>
            <a:fillRect/>
          </a:stretch>
        </p:blipFill>
        <p:spPr>
          <a:xfrm>
            <a:off x="4815840" y="919480"/>
            <a:ext cx="7235825" cy="4871085"/>
          </a:xfrm>
          <a:prstGeom prst="rect">
            <a:avLst/>
          </a:prstGeom>
          <a:ln>
            <a:solidFill>
              <a:schemeClr val="accent1"/>
            </a:solidFill>
          </a:ln>
        </p:spPr>
      </p:pic>
      <p:pic>
        <p:nvPicPr>
          <p:cNvPr id="6" name="图片 5"/>
          <p:cNvPicPr>
            <a:picLocks noChangeAspect="1"/>
          </p:cNvPicPr>
          <p:nvPr/>
        </p:nvPicPr>
        <p:blipFill>
          <a:blip r:embed="rId2"/>
          <a:stretch>
            <a:fillRect/>
          </a:stretch>
        </p:blipFill>
        <p:spPr>
          <a:xfrm>
            <a:off x="86360" y="919480"/>
            <a:ext cx="4634865" cy="2387600"/>
          </a:xfrm>
          <a:prstGeom prst="rect">
            <a:avLst/>
          </a:prstGeom>
          <a:ln>
            <a:solidFill>
              <a:schemeClr val="accent1"/>
            </a:solidFill>
          </a:ln>
        </p:spPr>
      </p:pic>
      <p:sp>
        <p:nvSpPr>
          <p:cNvPr id="9" name="文本框 8"/>
          <p:cNvSpPr txBox="1"/>
          <p:nvPr/>
        </p:nvSpPr>
        <p:spPr>
          <a:xfrm>
            <a:off x="662305" y="3542030"/>
            <a:ext cx="3282315" cy="922020"/>
          </a:xfrm>
          <a:prstGeom prst="rect">
            <a:avLst/>
          </a:prstGeom>
          <a:noFill/>
        </p:spPr>
        <p:txBody>
          <a:bodyPr wrap="square" rtlCol="0">
            <a:spAutoFit/>
          </a:bodyPr>
          <a:p>
            <a:r>
              <a:rPr lang="zh-CN" altLang="en-US">
                <a:highlight>
                  <a:srgbClr val="FFFF00"/>
                </a:highlight>
              </a:rPr>
              <a:t>七月很多科技</a:t>
            </a:r>
            <a:r>
              <a:rPr lang="zh-CN" altLang="en-US">
                <a:solidFill>
                  <a:srgbClr val="0029DA"/>
                </a:solidFill>
                <a:highlight>
                  <a:srgbClr val="FFFF00"/>
                </a:highlight>
              </a:rPr>
              <a:t>跌破</a:t>
            </a:r>
            <a:r>
              <a:rPr lang="en-US" altLang="zh-CN">
                <a:solidFill>
                  <a:srgbClr val="0029DA"/>
                </a:solidFill>
                <a:highlight>
                  <a:srgbClr val="FFFF00"/>
                </a:highlight>
              </a:rPr>
              <a:t>60</a:t>
            </a:r>
            <a:r>
              <a:rPr lang="zh-CN" altLang="en-US">
                <a:solidFill>
                  <a:srgbClr val="0029DA"/>
                </a:solidFill>
                <a:highlight>
                  <a:srgbClr val="FFFF00"/>
                </a:highlight>
              </a:rPr>
              <a:t>日线</a:t>
            </a:r>
            <a:endParaRPr lang="zh-CN" altLang="en-US">
              <a:highlight>
                <a:srgbClr val="FFFF00"/>
              </a:highlight>
            </a:endParaRPr>
          </a:p>
          <a:p>
            <a:r>
              <a:rPr lang="zh-CN" altLang="en-US">
                <a:highlight>
                  <a:srgbClr val="FFFF00"/>
                </a:highlight>
              </a:rPr>
              <a:t>接下来即使反弹也会承压趋势</a:t>
            </a:r>
            <a:endParaRPr lang="zh-CN" altLang="en-US">
              <a:highlight>
                <a:srgbClr val="FFFF00"/>
              </a:highlight>
            </a:endParaRPr>
          </a:p>
          <a:p>
            <a:r>
              <a:rPr lang="zh-CN" altLang="en-US">
                <a:highlight>
                  <a:srgbClr val="FFFF00"/>
                </a:highlight>
              </a:rPr>
              <a:t>八月只卖不买，不宜补仓</a:t>
            </a:r>
            <a:endParaRPr lang="zh-CN" altLang="en-US">
              <a:highlight>
                <a:srgbClr val="FFFF00"/>
              </a:highlight>
            </a:endParaRPr>
          </a:p>
        </p:txBody>
      </p:sp>
      <p:sp>
        <p:nvSpPr>
          <p:cNvPr id="10" name="文本框 9"/>
          <p:cNvSpPr txBox="1"/>
          <p:nvPr/>
        </p:nvSpPr>
        <p:spPr>
          <a:xfrm>
            <a:off x="3136265" y="2490470"/>
            <a:ext cx="1329690" cy="645160"/>
          </a:xfrm>
          <a:prstGeom prst="rect">
            <a:avLst/>
          </a:prstGeom>
          <a:noFill/>
        </p:spPr>
        <p:txBody>
          <a:bodyPr wrap="square" rtlCol="0">
            <a:spAutoFit/>
          </a:bodyPr>
          <a:p>
            <a:r>
              <a:rPr lang="zh-CN" altLang="en-US">
                <a:highlight>
                  <a:srgbClr val="FFFF00"/>
                </a:highlight>
              </a:rPr>
              <a:t>即使超跌反弹也会承压</a:t>
            </a:r>
            <a:endParaRPr lang="zh-CN" altLang="en-US">
              <a:highlight>
                <a:srgbClr val="FFFF00"/>
              </a:highlight>
            </a:endParaRPr>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DIAGRAM_VIRTUALLY_FRAME" val="{&quot;height&quot;:403.9,&quot;left&quot;:26,&quot;top&quot;:61.7,&quot;width&quot;:810}"/>
</p:tagLst>
</file>

<file path=ppt/tags/tag134.xml><?xml version="1.0" encoding="utf-8"?>
<p:tagLst xmlns:p="http://schemas.openxmlformats.org/presentationml/2006/main">
  <p:tag name="KSO_WM_DIAGRAM_VIRTUALLY_FRAME" val="{&quot;height&quot;:403.9,&quot;left&quot;:26,&quot;top&quot;:61.7,&quot;width&quot;:810}"/>
</p:tagLst>
</file>

<file path=ppt/tags/tag135.xml><?xml version="1.0" encoding="utf-8"?>
<p:tagLst xmlns:p="http://schemas.openxmlformats.org/presentationml/2006/main">
  <p:tag name="KSO_WM_DIAGRAM_VIRTUALLY_FRAME" val="{&quot;height&quot;:403.9,&quot;left&quot;:26,&quot;top&quot;:61.7,&quot;width&quot;:810}"/>
</p:tagLst>
</file>

<file path=ppt/tags/tag136.xml><?xml version="1.0" encoding="utf-8"?>
<p:tagLst xmlns:p="http://schemas.openxmlformats.org/presentationml/2006/main">
  <p:tag name="KSO_WM_DIAGRAM_VIRTUALLY_FRAME" val="{&quot;height&quot;:403.9,&quot;left&quot;:26,&quot;top&quot;:61.7,&quot;width&quot;:810}"/>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wm#"/>
  <p:tag name="KSO_WM_TEMPLATE_CATEGORY" val="custom"/>
  <p:tag name="KSO_WM_TEMPLATE_INDEX" val="20205081"/>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1151</Words>
  <Application>WPS 演示</Application>
  <PresentationFormat>宽屏</PresentationFormat>
  <Paragraphs>133</Paragraphs>
  <Slides>18</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18</vt:i4>
      </vt:variant>
    </vt:vector>
  </HeadingPairs>
  <TitlesOfParts>
    <vt:vector size="31"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俏俏</cp:lastModifiedBy>
  <cp:revision>1320</cp:revision>
  <dcterms:created xsi:type="dcterms:W3CDTF">2019-06-19T02:08:00Z</dcterms:created>
  <dcterms:modified xsi:type="dcterms:W3CDTF">2026-07-30T09:13:39Z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67F8E99CA25843CDBAFD0150A9FB820A</vt:lpwstr>
  </property>
</Properties>
</file>