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15"/>
  </p:notesMasterIdLst>
  <p:handoutMasterIdLst>
    <p:handoutMasterId r:id="rId23"/>
  </p:handoutMasterIdLst>
  <p:sldIdLst>
    <p:sldId id="307" r:id="rId4"/>
    <p:sldId id="1027" r:id="rId5"/>
    <p:sldId id="1151" r:id="rId6"/>
    <p:sldId id="1116" r:id="rId7"/>
    <p:sldId id="1128" r:id="rId8"/>
    <p:sldId id="1133" r:id="rId9"/>
    <p:sldId id="1129" r:id="rId10"/>
    <p:sldId id="1115" r:id="rId11"/>
    <p:sldId id="1123" r:id="rId12"/>
    <p:sldId id="1125" r:id="rId13"/>
    <p:sldId id="1148" r:id="rId14"/>
    <p:sldId id="1153" r:id="rId16"/>
    <p:sldId id="1127" r:id="rId17"/>
    <p:sldId id="1154" r:id="rId18"/>
    <p:sldId id="1157" r:id="rId19"/>
    <p:sldId id="1155" r:id="rId20"/>
    <p:sldId id="1156" r:id="rId21"/>
    <p:sldId id="503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28"/>
    </p:embeddedFont>
    <p:embeddedFont>
      <p:font typeface="方正宝黑体 简 Light" panose="02000400000000000000" charset="-122"/>
      <p:regular r:id="rId29"/>
    </p:embeddedFont>
    <p:embeddedFont>
      <p:font typeface="黑体" panose="02010609060101010101" charset="-122"/>
      <p:regular r:id="rId30"/>
    </p:embeddedFont>
    <p:embeddedFont>
      <p:font typeface="汉仪超粗宋简" panose="02010600000101010101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0BB8"/>
    <a:srgbClr val="241789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7"/>
        <p:guide pos="37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122.xml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.xml"/><Relationship Id="rId4" Type="http://schemas.openxmlformats.org/officeDocument/2006/relationships/image" Target="../media/image9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8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9.xml"/><Relationship Id="rId2" Type="http://schemas.openxmlformats.org/officeDocument/2006/relationships/image" Target="../media/image36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0.xml"/><Relationship Id="rId2" Type="http://schemas.openxmlformats.org/officeDocument/2006/relationships/image" Target="../media/image37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1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47.xml"/><Relationship Id="rId27" Type="http://schemas.openxmlformats.org/officeDocument/2006/relationships/image" Target="../media/image15.svg"/><Relationship Id="rId26" Type="http://schemas.openxmlformats.org/officeDocument/2006/relationships/image" Target="../media/image14.png"/><Relationship Id="rId25" Type="http://schemas.openxmlformats.org/officeDocument/2006/relationships/tags" Target="../tags/tag46.xml"/><Relationship Id="rId24" Type="http://schemas.openxmlformats.org/officeDocument/2006/relationships/image" Target="../media/image13.svg"/><Relationship Id="rId23" Type="http://schemas.openxmlformats.org/officeDocument/2006/relationships/image" Target="../media/image12.png"/><Relationship Id="rId22" Type="http://schemas.openxmlformats.org/officeDocument/2006/relationships/tags" Target="../tags/tag45.xml"/><Relationship Id="rId21" Type="http://schemas.openxmlformats.org/officeDocument/2006/relationships/image" Target="../media/image11.svg"/><Relationship Id="rId20" Type="http://schemas.openxmlformats.org/officeDocument/2006/relationships/image" Target="../media/image10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69.xml"/><Relationship Id="rId27" Type="http://schemas.openxmlformats.org/officeDocument/2006/relationships/image" Target="../media/image21.svg"/><Relationship Id="rId26" Type="http://schemas.openxmlformats.org/officeDocument/2006/relationships/image" Target="../media/image20.png"/><Relationship Id="rId25" Type="http://schemas.openxmlformats.org/officeDocument/2006/relationships/tags" Target="../tags/tag68.xml"/><Relationship Id="rId24" Type="http://schemas.openxmlformats.org/officeDocument/2006/relationships/image" Target="../media/image19.svg"/><Relationship Id="rId23" Type="http://schemas.openxmlformats.org/officeDocument/2006/relationships/image" Target="../media/image18.png"/><Relationship Id="rId22" Type="http://schemas.openxmlformats.org/officeDocument/2006/relationships/tags" Target="../tags/tag67.xml"/><Relationship Id="rId21" Type="http://schemas.openxmlformats.org/officeDocument/2006/relationships/image" Target="../media/image17.svg"/><Relationship Id="rId20" Type="http://schemas.openxmlformats.org/officeDocument/2006/relationships/image" Target="../media/image16.png"/><Relationship Id="rId2" Type="http://schemas.openxmlformats.org/officeDocument/2006/relationships/tags" Target="../tags/tag49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9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7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20</a:t>
            </a:r>
            <a:r>
              <a:rPr lang="zh-CN" alt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endParaRPr lang="en-US"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9525" y="906145"/>
            <a:ext cx="7658100" cy="234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zh-CN" altLang="en-US" sz="60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 descr="7b0a2020202022776f7264617274223a2022220a7d0a"/>
          <p:cNvSpPr txBox="1"/>
          <p:nvPr/>
        </p:nvSpPr>
        <p:spPr>
          <a:xfrm>
            <a:off x="229870" y="1132840"/>
            <a:ext cx="85553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主题趋势讲解</a:t>
            </a:r>
            <a:r>
              <a:rPr lang="en-US" altLang="zh-CN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3   </a:t>
            </a:r>
            <a:endParaRPr lang="en-US" altLang="zh-CN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            </a:t>
            </a:r>
            <a:r>
              <a:rPr lang="zh-CN" altLang="en-US" sz="2800" dirty="0">
                <a:ln w="6213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7647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sym typeface="+mn-ea"/>
              </a:rPr>
              <a:t>猎手专属</a:t>
            </a:r>
            <a:endParaRPr lang="zh-CN" altLang="en-US" sz="2800" dirty="0">
              <a:ln w="6213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7647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87040" y="1257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龙头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股特征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2150" y="1006475"/>
            <a:ext cx="10807700" cy="4845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</a:t>
            </a:r>
            <a:r>
              <a:rPr lang="zh-CN" altLang="en-US" sz="2800" b="1">
                <a:solidFill>
                  <a:schemeClr val="bg1"/>
                </a:solidFill>
              </a:rPr>
              <a:t>主题趋势讲解</a:t>
            </a:r>
            <a:r>
              <a:rPr lang="en-US" altLang="zh-CN" sz="2800" b="1">
                <a:solidFill>
                  <a:schemeClr val="bg1"/>
                </a:solidFill>
              </a:rPr>
              <a:t>/</a:t>
            </a:r>
            <a:r>
              <a:rPr lang="zh-CN" altLang="en-US" sz="2800" b="1">
                <a:solidFill>
                  <a:schemeClr val="bg1"/>
                </a:solidFill>
              </a:rPr>
              <a:t>主打</a:t>
            </a:r>
            <a:r>
              <a:rPr lang="zh-CN" altLang="en-US" sz="2800" b="1">
                <a:solidFill>
                  <a:schemeClr val="bg1"/>
                </a:solidFill>
              </a:rPr>
              <a:t>低位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" y="795020"/>
            <a:ext cx="10505440" cy="561403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932170" y="1524635"/>
            <a:ext cx="807085" cy="3644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980180" y="1524635"/>
            <a:ext cx="1902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一级主题大主题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6739255" y="3149600"/>
            <a:ext cx="2980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二级主题小主题</a:t>
            </a:r>
            <a:endParaRPr lang="zh-CN" altLang="en-US" b="1"/>
          </a:p>
        </p:txBody>
      </p:sp>
      <p:sp>
        <p:nvSpPr>
          <p:cNvPr id="9" name="右箭头 8"/>
          <p:cNvSpPr/>
          <p:nvPr/>
        </p:nvSpPr>
        <p:spPr>
          <a:xfrm>
            <a:off x="5932170" y="2681605"/>
            <a:ext cx="813435" cy="46799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5560060" y="3685540"/>
            <a:ext cx="3510280" cy="5416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465830" y="3771900"/>
            <a:ext cx="2038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选资金，看控盘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从低位</a:t>
            </a:r>
            <a:r>
              <a:rPr lang="zh-CN" altLang="en-US" b="1">
                <a:solidFill>
                  <a:srgbClr val="FF0000"/>
                </a:solidFill>
              </a:rPr>
              <a:t>坐起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两大操作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误区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对象1"/>
          <p:cNvSpPr/>
          <p:nvPr>
            <p:custDataLst>
              <p:tags r:id="rId1"/>
            </p:custDataLst>
          </p:nvPr>
        </p:nvSpPr>
        <p:spPr>
          <a:xfrm>
            <a:off x="4061143" y="2044066"/>
            <a:ext cx="7418982" cy="1287717"/>
          </a:xfrm>
          <a:custGeom>
            <a:avLst/>
            <a:gdLst>
              <a:gd name="connsiteX0" fmla="*/ 1233102 w 7588182"/>
              <a:gd name="connsiteY0" fmla="*/ 1280160 h 1280160"/>
              <a:gd name="connsiteX1" fmla="*/ 1196526 w 7588182"/>
              <a:gd name="connsiteY1" fmla="*/ 1261872 h 1280160"/>
              <a:gd name="connsiteX2" fmla="*/ 1178238 w 7588182"/>
              <a:gd name="connsiteY2" fmla="*/ 1252728 h 1280160"/>
              <a:gd name="connsiteX3" fmla="*/ 16950 w 7588182"/>
              <a:gd name="connsiteY3" fmla="*/ 82296 h 1280160"/>
              <a:gd name="connsiteX4" fmla="*/ 53526 w 7588182"/>
              <a:gd name="connsiteY4" fmla="*/ 0 h 1280160"/>
              <a:gd name="connsiteX5" fmla="*/ 7398879 w 7588182"/>
              <a:gd name="connsiteY5" fmla="*/ 0 h 1280160"/>
              <a:gd name="connsiteX6" fmla="*/ 7588182 w 7588182"/>
              <a:gd name="connsiteY6" fmla="*/ 54864 h 1280160"/>
              <a:gd name="connsiteX7" fmla="*/ 7588182 w 7588182"/>
              <a:gd name="connsiteY7" fmla="*/ 1234440 h 1280160"/>
              <a:gd name="connsiteX8" fmla="*/ 7542462 w 7588182"/>
              <a:gd name="connsiteY8" fmla="*/ 1280160 h 1280160"/>
              <a:gd name="connsiteX9" fmla="*/ 1233102 w 7588182"/>
              <a:gd name="connsiteY9" fmla="*/ 1280160 h 1280160"/>
              <a:gd name="connsiteX0-1" fmla="*/ 1233102 w 7588182"/>
              <a:gd name="connsiteY0-2" fmla="*/ 1280160 h 1280160"/>
              <a:gd name="connsiteX1-3" fmla="*/ 1196526 w 7588182"/>
              <a:gd name="connsiteY1-4" fmla="*/ 1261872 h 1280160"/>
              <a:gd name="connsiteX2-5" fmla="*/ 1178238 w 7588182"/>
              <a:gd name="connsiteY2-6" fmla="*/ 1252728 h 1280160"/>
              <a:gd name="connsiteX3-7" fmla="*/ 16950 w 7588182"/>
              <a:gd name="connsiteY3-8" fmla="*/ 82296 h 1280160"/>
              <a:gd name="connsiteX4-9" fmla="*/ 53526 w 7588182"/>
              <a:gd name="connsiteY4-10" fmla="*/ 0 h 1280160"/>
              <a:gd name="connsiteX5-11" fmla="*/ 7398879 w 7588182"/>
              <a:gd name="connsiteY5-12" fmla="*/ 0 h 1280160"/>
              <a:gd name="connsiteX6-13" fmla="*/ 7421928 w 7588182"/>
              <a:gd name="connsiteY6-14" fmla="*/ 77535 h 1280160"/>
              <a:gd name="connsiteX7-15" fmla="*/ 7588182 w 7588182"/>
              <a:gd name="connsiteY7-16" fmla="*/ 1234440 h 1280160"/>
              <a:gd name="connsiteX8-17" fmla="*/ 7542462 w 7588182"/>
              <a:gd name="connsiteY8-18" fmla="*/ 1280160 h 1280160"/>
              <a:gd name="connsiteX9-19" fmla="*/ 1233102 w 7588182"/>
              <a:gd name="connsiteY9-20" fmla="*/ 1280160 h 1280160"/>
              <a:gd name="connsiteX0-21" fmla="*/ 1233102 w 7545854"/>
              <a:gd name="connsiteY0-22" fmla="*/ 1280160 h 1280160"/>
              <a:gd name="connsiteX1-23" fmla="*/ 1196526 w 7545854"/>
              <a:gd name="connsiteY1-24" fmla="*/ 1261872 h 1280160"/>
              <a:gd name="connsiteX2-25" fmla="*/ 1178238 w 7545854"/>
              <a:gd name="connsiteY2-26" fmla="*/ 1252728 h 1280160"/>
              <a:gd name="connsiteX3-27" fmla="*/ 16950 w 7545854"/>
              <a:gd name="connsiteY3-28" fmla="*/ 82296 h 1280160"/>
              <a:gd name="connsiteX4-29" fmla="*/ 53526 w 7545854"/>
              <a:gd name="connsiteY4-30" fmla="*/ 0 h 1280160"/>
              <a:gd name="connsiteX5-31" fmla="*/ 7398879 w 7545854"/>
              <a:gd name="connsiteY5-32" fmla="*/ 0 h 1280160"/>
              <a:gd name="connsiteX6-33" fmla="*/ 7421928 w 7545854"/>
              <a:gd name="connsiteY6-34" fmla="*/ 77535 h 1280160"/>
              <a:gd name="connsiteX7-35" fmla="*/ 7421928 w 7545854"/>
              <a:gd name="connsiteY7-36" fmla="*/ 1158870 h 1280160"/>
              <a:gd name="connsiteX8-37" fmla="*/ 7542462 w 7545854"/>
              <a:gd name="connsiteY8-38" fmla="*/ 1280160 h 1280160"/>
              <a:gd name="connsiteX9-39" fmla="*/ 1233102 w 7545854"/>
              <a:gd name="connsiteY9-40" fmla="*/ 1280160 h 1280160"/>
              <a:gd name="connsiteX0-41" fmla="*/ 1233102 w 7428646"/>
              <a:gd name="connsiteY0-42" fmla="*/ 1280160 h 1287717"/>
              <a:gd name="connsiteX1-43" fmla="*/ 1196526 w 7428646"/>
              <a:gd name="connsiteY1-44" fmla="*/ 1261872 h 1287717"/>
              <a:gd name="connsiteX2-45" fmla="*/ 1178238 w 7428646"/>
              <a:gd name="connsiteY2-46" fmla="*/ 1252728 h 1287717"/>
              <a:gd name="connsiteX3-47" fmla="*/ 16950 w 7428646"/>
              <a:gd name="connsiteY3-48" fmla="*/ 82296 h 1287717"/>
              <a:gd name="connsiteX4-49" fmla="*/ 53526 w 7428646"/>
              <a:gd name="connsiteY4-50" fmla="*/ 0 h 1287717"/>
              <a:gd name="connsiteX5-51" fmla="*/ 7398879 w 7428646"/>
              <a:gd name="connsiteY5-52" fmla="*/ 0 h 1287717"/>
              <a:gd name="connsiteX6-53" fmla="*/ 7421928 w 7428646"/>
              <a:gd name="connsiteY6-54" fmla="*/ 77535 h 1287717"/>
              <a:gd name="connsiteX7-55" fmla="*/ 7421928 w 7428646"/>
              <a:gd name="connsiteY7-56" fmla="*/ 1158870 h 1287717"/>
              <a:gd name="connsiteX8-57" fmla="*/ 7413993 w 7428646"/>
              <a:gd name="connsiteY8-58" fmla="*/ 1287717 h 1287717"/>
              <a:gd name="connsiteX9-59" fmla="*/ 1233102 w 7428646"/>
              <a:gd name="connsiteY9-60" fmla="*/ 1280160 h 12877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7428646" h="1287717">
                <a:moveTo>
                  <a:pt x="1233102" y="1280160"/>
                </a:moveTo>
                <a:cubicBezTo>
                  <a:pt x="1214814" y="1280160"/>
                  <a:pt x="1205670" y="1280160"/>
                  <a:pt x="1196526" y="1261872"/>
                </a:cubicBezTo>
                <a:cubicBezTo>
                  <a:pt x="1187382" y="1261872"/>
                  <a:pt x="1187382" y="1261872"/>
                  <a:pt x="1178238" y="1252728"/>
                </a:cubicBezTo>
                <a:lnTo>
                  <a:pt x="16950" y="82296"/>
                </a:lnTo>
                <a:cubicBezTo>
                  <a:pt x="-19626" y="54864"/>
                  <a:pt x="7806" y="0"/>
                  <a:pt x="53526" y="0"/>
                </a:cubicBezTo>
                <a:lnTo>
                  <a:pt x="7398879" y="0"/>
                </a:lnTo>
                <a:cubicBezTo>
                  <a:pt x="7426311" y="0"/>
                  <a:pt x="7421928" y="40959"/>
                  <a:pt x="7421928" y="77535"/>
                </a:cubicBezTo>
                <a:lnTo>
                  <a:pt x="7421928" y="1158870"/>
                </a:lnTo>
                <a:cubicBezTo>
                  <a:pt x="7421928" y="1186302"/>
                  <a:pt x="7441425" y="1287717"/>
                  <a:pt x="7413993" y="1287717"/>
                </a:cubicBezTo>
                <a:lnTo>
                  <a:pt x="1233102" y="128016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000">
                  <a:schemeClr val="accent1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96000" tIns="0" rIns="0" bIns="0" numCol="1" spcCol="0" rtlCol="0" fromWordArt="0" anchor="ctr" anchorCtr="0" forceAA="0" compatLnSpc="1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赚钱的股票跑的快，立马解套赚钱清仓，所以我们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要看清趋势，研究好基本面对个股足够了解，才能赚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大钱。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对象2"/>
          <p:cNvSpPr/>
          <p:nvPr>
            <p:custDataLst>
              <p:tags r:id="rId2"/>
            </p:custDataLst>
          </p:nvPr>
        </p:nvSpPr>
        <p:spPr>
          <a:xfrm>
            <a:off x="4060508" y="4110356"/>
            <a:ext cx="7419657" cy="1280160"/>
          </a:xfrm>
          <a:custGeom>
            <a:avLst/>
            <a:gdLst>
              <a:gd name="connsiteX0" fmla="*/ 1233102 w 7588182"/>
              <a:gd name="connsiteY0" fmla="*/ 0 h 1280160"/>
              <a:gd name="connsiteX1" fmla="*/ 1196526 w 7588182"/>
              <a:gd name="connsiteY1" fmla="*/ 18288 h 1280160"/>
              <a:gd name="connsiteX2" fmla="*/ 1178238 w 7588182"/>
              <a:gd name="connsiteY2" fmla="*/ 27432 h 1280160"/>
              <a:gd name="connsiteX3" fmla="*/ 16950 w 7588182"/>
              <a:gd name="connsiteY3" fmla="*/ 1197864 h 1280160"/>
              <a:gd name="connsiteX4" fmla="*/ 53526 w 7588182"/>
              <a:gd name="connsiteY4" fmla="*/ 1280160 h 1280160"/>
              <a:gd name="connsiteX5" fmla="*/ 7542462 w 7588182"/>
              <a:gd name="connsiteY5" fmla="*/ 1280160 h 1280160"/>
              <a:gd name="connsiteX6" fmla="*/ 7588182 w 7588182"/>
              <a:gd name="connsiteY6" fmla="*/ 1234440 h 1280160"/>
              <a:gd name="connsiteX7" fmla="*/ 7588182 w 7588182"/>
              <a:gd name="connsiteY7" fmla="*/ 54864 h 1280160"/>
              <a:gd name="connsiteX8" fmla="*/ 7300637 w 7588182"/>
              <a:gd name="connsiteY8" fmla="*/ 0 h 1280160"/>
              <a:gd name="connsiteX9" fmla="*/ 1233102 w 7588182"/>
              <a:gd name="connsiteY9" fmla="*/ 0 h 1280160"/>
              <a:gd name="connsiteX0-1" fmla="*/ 1233102 w 7588182"/>
              <a:gd name="connsiteY0-2" fmla="*/ 0 h 1280160"/>
              <a:gd name="connsiteX1-3" fmla="*/ 1196526 w 7588182"/>
              <a:gd name="connsiteY1-4" fmla="*/ 18288 h 1280160"/>
              <a:gd name="connsiteX2-5" fmla="*/ 1178238 w 7588182"/>
              <a:gd name="connsiteY2-6" fmla="*/ 27432 h 1280160"/>
              <a:gd name="connsiteX3-7" fmla="*/ 16950 w 7588182"/>
              <a:gd name="connsiteY3-8" fmla="*/ 1197864 h 1280160"/>
              <a:gd name="connsiteX4-9" fmla="*/ 53526 w 7588182"/>
              <a:gd name="connsiteY4-10" fmla="*/ 1280160 h 1280160"/>
              <a:gd name="connsiteX5-11" fmla="*/ 7542462 w 7588182"/>
              <a:gd name="connsiteY5-12" fmla="*/ 1280160 h 1280160"/>
              <a:gd name="connsiteX6-13" fmla="*/ 7588182 w 7588182"/>
              <a:gd name="connsiteY6-14" fmla="*/ 1234440 h 1280160"/>
              <a:gd name="connsiteX7-15" fmla="*/ 7421928 w 7588182"/>
              <a:gd name="connsiteY7-16" fmla="*/ 77535 h 1280160"/>
              <a:gd name="connsiteX8-17" fmla="*/ 7300637 w 7588182"/>
              <a:gd name="connsiteY8-18" fmla="*/ 0 h 1280160"/>
              <a:gd name="connsiteX9-19" fmla="*/ 1233102 w 7588182"/>
              <a:gd name="connsiteY9-20" fmla="*/ 0 h 1280160"/>
              <a:gd name="connsiteX0-21" fmla="*/ 1233102 w 7546015"/>
              <a:gd name="connsiteY0-22" fmla="*/ 0 h 1280160"/>
              <a:gd name="connsiteX1-23" fmla="*/ 1196526 w 7546015"/>
              <a:gd name="connsiteY1-24" fmla="*/ 18288 h 1280160"/>
              <a:gd name="connsiteX2-25" fmla="*/ 1178238 w 7546015"/>
              <a:gd name="connsiteY2-26" fmla="*/ 27432 h 1280160"/>
              <a:gd name="connsiteX3-27" fmla="*/ 16950 w 7546015"/>
              <a:gd name="connsiteY3-28" fmla="*/ 1197864 h 1280160"/>
              <a:gd name="connsiteX4-29" fmla="*/ 53526 w 7546015"/>
              <a:gd name="connsiteY4-30" fmla="*/ 1280160 h 1280160"/>
              <a:gd name="connsiteX5-31" fmla="*/ 7542462 w 7546015"/>
              <a:gd name="connsiteY5-32" fmla="*/ 1280160 h 1280160"/>
              <a:gd name="connsiteX6-33" fmla="*/ 7429485 w 7546015"/>
              <a:gd name="connsiteY6-34" fmla="*/ 1241997 h 1280160"/>
              <a:gd name="connsiteX7-35" fmla="*/ 7421928 w 7546015"/>
              <a:gd name="connsiteY7-36" fmla="*/ 77535 h 1280160"/>
              <a:gd name="connsiteX8-37" fmla="*/ 7300637 w 7546015"/>
              <a:gd name="connsiteY8-38" fmla="*/ 0 h 1280160"/>
              <a:gd name="connsiteX9-39" fmla="*/ 1233102 w 7546015"/>
              <a:gd name="connsiteY9-40" fmla="*/ 0 h 1280160"/>
              <a:gd name="connsiteX0-41" fmla="*/ 1233102 w 7429485"/>
              <a:gd name="connsiteY0-42" fmla="*/ 0 h 1280160"/>
              <a:gd name="connsiteX1-43" fmla="*/ 1196526 w 7429485"/>
              <a:gd name="connsiteY1-44" fmla="*/ 18288 h 1280160"/>
              <a:gd name="connsiteX2-45" fmla="*/ 1178238 w 7429485"/>
              <a:gd name="connsiteY2-46" fmla="*/ 27432 h 1280160"/>
              <a:gd name="connsiteX3-47" fmla="*/ 16950 w 7429485"/>
              <a:gd name="connsiteY3-48" fmla="*/ 1197864 h 1280160"/>
              <a:gd name="connsiteX4-49" fmla="*/ 53526 w 7429485"/>
              <a:gd name="connsiteY4-50" fmla="*/ 1280160 h 1280160"/>
              <a:gd name="connsiteX5-51" fmla="*/ 7383765 w 7429485"/>
              <a:gd name="connsiteY5-52" fmla="*/ 1280160 h 1280160"/>
              <a:gd name="connsiteX6-53" fmla="*/ 7429485 w 7429485"/>
              <a:gd name="connsiteY6-54" fmla="*/ 1241997 h 1280160"/>
              <a:gd name="connsiteX7-55" fmla="*/ 7421928 w 7429485"/>
              <a:gd name="connsiteY7-56" fmla="*/ 77535 h 1280160"/>
              <a:gd name="connsiteX8-57" fmla="*/ 7300637 w 7429485"/>
              <a:gd name="connsiteY8-58" fmla="*/ 0 h 1280160"/>
              <a:gd name="connsiteX9-59" fmla="*/ 1233102 w 7429485"/>
              <a:gd name="connsiteY9-60" fmla="*/ 0 h 12801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7429485" h="1280160">
                <a:moveTo>
                  <a:pt x="1233102" y="0"/>
                </a:moveTo>
                <a:cubicBezTo>
                  <a:pt x="1214814" y="0"/>
                  <a:pt x="1205670" y="9144"/>
                  <a:pt x="1196526" y="18288"/>
                </a:cubicBezTo>
                <a:cubicBezTo>
                  <a:pt x="1187382" y="18288"/>
                  <a:pt x="1187382" y="27432"/>
                  <a:pt x="1178238" y="27432"/>
                </a:cubicBezTo>
                <a:lnTo>
                  <a:pt x="16950" y="1197864"/>
                </a:lnTo>
                <a:cubicBezTo>
                  <a:pt x="-19626" y="1225296"/>
                  <a:pt x="7806" y="1280160"/>
                  <a:pt x="53526" y="1280160"/>
                </a:cubicBezTo>
                <a:lnTo>
                  <a:pt x="7383765" y="1280160"/>
                </a:lnTo>
                <a:cubicBezTo>
                  <a:pt x="7411197" y="1280160"/>
                  <a:pt x="7429485" y="1269429"/>
                  <a:pt x="7429485" y="1241997"/>
                </a:cubicBezTo>
                <a:lnTo>
                  <a:pt x="7421928" y="77535"/>
                </a:lnTo>
                <a:cubicBezTo>
                  <a:pt x="7421928" y="40959"/>
                  <a:pt x="7328069" y="0"/>
                  <a:pt x="7300637" y="0"/>
                </a:cubicBezTo>
                <a:lnTo>
                  <a:pt x="1233102" y="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  <a:gs pos="2000">
                  <a:schemeClr val="accent2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96000" tIns="0" rIns="0" bIns="0" numCol="1" spcCol="0" rtlCol="0" fromWordArt="0" anchor="ctr" anchorCtr="0" forceAA="0" compatLnSpc="1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不会做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T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，做反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T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，股价新高都不一定赚钱，所以如果不会操作，最好就是持股，在底部资金启动的位置低吸，等一个大的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启动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对象3"/>
          <p:cNvSpPr/>
          <p:nvPr>
            <p:custDataLst>
              <p:tags r:id="rId3"/>
            </p:custDataLst>
          </p:nvPr>
        </p:nvSpPr>
        <p:spPr>
          <a:xfrm>
            <a:off x="4045903" y="1705611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对象4"/>
          <p:cNvSpPr/>
          <p:nvPr>
            <p:custDataLst>
              <p:tags r:id="rId4"/>
            </p:custDataLst>
          </p:nvPr>
        </p:nvSpPr>
        <p:spPr>
          <a:xfrm>
            <a:off x="4045903" y="5011421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2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对象6"/>
          <p:cNvSpPr/>
          <p:nvPr>
            <p:custDataLst>
              <p:tags r:id="rId5"/>
            </p:custDataLst>
          </p:nvPr>
        </p:nvSpPr>
        <p:spPr>
          <a:xfrm>
            <a:off x="683578" y="1753236"/>
            <a:ext cx="4086040" cy="4048800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chemeClr val="accent1">
              <a:lumMod val="30000"/>
              <a:lumOff val="70000"/>
              <a:alpha val="15000"/>
            </a:schemeClr>
          </a:solidFill>
        </p:spPr>
        <p:txBody>
          <a:bodyPr lIns="0" tIns="0" rIns="0" bIns="0">
            <a:noAutofit/>
          </a:bodyPr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对象12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132523" y="2211071"/>
            <a:ext cx="3188409" cy="3132620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chemeClr val="accent1"/>
            </a:solidFill>
          </a:ln>
        </p:spPr>
        <p:txBody>
          <a:bodyPr wrap="square" lIns="360000" tIns="0" rIns="360000" bIns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常见操作</a:t>
            </a:r>
            <a:r>
              <a:rPr lang="zh-CN" altLang="en-US" sz="27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误区</a:t>
            </a:r>
            <a:endParaRPr lang="zh-CN" altLang="en-US" sz="27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学会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耐心做核心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股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30" y="742950"/>
            <a:ext cx="6183630" cy="48647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550" y="690245"/>
            <a:ext cx="6163945" cy="52666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学会耐心做核心股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33110" y="796925"/>
            <a:ext cx="6303010" cy="53124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96925"/>
            <a:ext cx="5782310" cy="53130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8670" cy="68732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</a:t>
            </a:r>
            <a:r>
              <a:rPr lang="zh-CN" altLang="en-US" sz="2800" b="1">
                <a:solidFill>
                  <a:schemeClr val="bg1"/>
                </a:solidFill>
              </a:rPr>
              <a:t>牛市慢涨急跌是常态，资金轮动是</a:t>
            </a:r>
            <a:r>
              <a:rPr lang="zh-CN" altLang="en-US" sz="2800" b="1">
                <a:solidFill>
                  <a:schemeClr val="bg1"/>
                </a:solidFill>
              </a:rPr>
              <a:t>机会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824230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圆角矩形 21"/>
          <p:cNvSpPr/>
          <p:nvPr>
            <p:custDataLst>
              <p:tags r:id="rId2"/>
            </p:custDataLst>
          </p:nvPr>
        </p:nvSpPr>
        <p:spPr>
          <a:xfrm>
            <a:off x="4491991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959485" y="3065145"/>
            <a:ext cx="2966085" cy="264223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煤炭，钢铁，水泥板块出现大幅度回撤，资金很明显从在未形成业绩扭转的反内卷行业里边出来，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刚好形成了对市场的打压，当然对于这一类风险大于机会，很少用户有布局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4"/>
            </p:custDataLst>
          </p:nvPr>
        </p:nvSpPr>
        <p:spPr>
          <a:xfrm>
            <a:off x="1052195" y="2440941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反内卷短期</a:t>
            </a: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调整</a:t>
            </a:r>
            <a:endParaRPr lang="zh-CN" altLang="en-US" sz="24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4508500" y="2948940"/>
            <a:ext cx="3269615" cy="25133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保险股调整，对金融市场有短期冲击压力，从趋势上来看，长期趋势并未改变，从资金角度大概率会有国家队的抄底，另外接下来注意券商股的带动性效应，毕竟现在的券商位置还在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低点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4753611" y="2365376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保险</a:t>
            </a: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大跌</a:t>
            </a:r>
            <a:endParaRPr lang="zh-CN" altLang="en-US" sz="2400" b="1" kern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2" name="圆角矩形 31"/>
          <p:cNvSpPr/>
          <p:nvPr>
            <p:custDataLst>
              <p:tags r:id="rId7"/>
            </p:custDataLst>
          </p:nvPr>
        </p:nvSpPr>
        <p:spPr>
          <a:xfrm>
            <a:off x="8226426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8"/>
            </p:custDataLst>
          </p:nvPr>
        </p:nvSpPr>
        <p:spPr>
          <a:xfrm>
            <a:off x="8550910" y="3065145"/>
            <a:ext cx="2607310" cy="264223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1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，牛市考验的不是技术、而是对未来的坚定程度</a:t>
            </a:r>
            <a:endParaRPr lang="zh-CN" altLang="en-US" sz="1400" b="1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2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，我们筛选低位启动主题股，资金翻红，又是一波大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机会</a:t>
            </a:r>
            <a:endParaRPr lang="zh-CN" altLang="en-US" sz="1400" b="1">
              <a:ln>
                <a:noFill/>
                <a:prstDash val="sysDot"/>
              </a:ln>
              <a:solidFill>
                <a:schemeClr val="accent5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ln>
                  <a:noFill/>
                  <a:prstDash val="sysDot"/>
                </a:ln>
                <a:solidFill>
                  <a:schemeClr val="accent5"/>
                </a:solidFill>
                <a:latin typeface="+mn-ea"/>
                <a:cs typeface="+mn-ea"/>
              </a:rPr>
              <a:t>3</a:t>
            </a:r>
            <a:r>
              <a:rPr lang="zh-CN" altLang="en-US" sz="1400" b="1">
                <a:ln>
                  <a:noFill/>
                  <a:prstDash val="sysDot"/>
                </a:ln>
                <a:gradFill>
                  <a:gsLst>
                    <a:gs pos="0">
                      <a:srgbClr val="FFDA32"/>
                    </a:gs>
                    <a:gs pos="100000">
                      <a:srgbClr val="EA2768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ea"/>
                <a:cs typeface="+mn-ea"/>
              </a:rPr>
              <a:t>，市场每一波的高位巨震都会酝酿着资金的轮动，对于前期高位股票释放风险之后，留下来的资金抄底低位</a:t>
            </a:r>
            <a:endParaRPr lang="zh-CN" altLang="en-US" sz="1400" b="1">
              <a:ln>
                <a:noFill/>
                <a:prstDash val="sysDot"/>
              </a:ln>
              <a:solidFill>
                <a:schemeClr val="accent5"/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b="1">
              <a:ln>
                <a:noFill/>
                <a:prstDash val="sysDot"/>
              </a:ln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9"/>
            </p:custDataLst>
          </p:nvPr>
        </p:nvSpPr>
        <p:spPr>
          <a:xfrm>
            <a:off x="7998460" y="2506345"/>
            <a:ext cx="3507105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对我们来讲机会大于风险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0"/>
            </p:custDataLst>
          </p:nvPr>
        </p:nvCxnSpPr>
        <p:spPr>
          <a:xfrm>
            <a:off x="2273301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1"/>
            </p:custDataLst>
          </p:nvPr>
        </p:nvCxnSpPr>
        <p:spPr>
          <a:xfrm>
            <a:off x="5941061" y="5639436"/>
            <a:ext cx="337820" cy="0"/>
          </a:xfrm>
          <a:prstGeom prst="line">
            <a:avLst/>
          </a:prstGeom>
          <a:ln w="47625" cap="rnd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2"/>
            </p:custDataLst>
          </p:nvPr>
        </p:nvCxnSpPr>
        <p:spPr>
          <a:xfrm>
            <a:off x="9675496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椭圆 37"/>
          <p:cNvSpPr/>
          <p:nvPr>
            <p:custDataLst>
              <p:tags r:id="rId13"/>
            </p:custDataLst>
          </p:nvPr>
        </p:nvSpPr>
        <p:spPr>
          <a:xfrm>
            <a:off x="2034540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9" name="椭圆 38"/>
          <p:cNvSpPr/>
          <p:nvPr>
            <p:custDataLst>
              <p:tags r:id="rId14"/>
            </p:custDataLst>
          </p:nvPr>
        </p:nvSpPr>
        <p:spPr>
          <a:xfrm>
            <a:off x="2064385" y="1332865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椭圆 39"/>
          <p:cNvSpPr/>
          <p:nvPr>
            <p:custDataLst>
              <p:tags r:id="rId15"/>
            </p:custDataLst>
          </p:nvPr>
        </p:nvSpPr>
        <p:spPr>
          <a:xfrm>
            <a:off x="5664836" y="1333500"/>
            <a:ext cx="890270" cy="890270"/>
          </a:xfrm>
          <a:prstGeom prst="ellipse">
            <a:avLst/>
          </a:prstGeom>
          <a:solidFill>
            <a:schemeClr val="accent2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1" name="椭圆 40"/>
          <p:cNvSpPr/>
          <p:nvPr>
            <p:custDataLst>
              <p:tags r:id="rId16"/>
            </p:custDataLst>
          </p:nvPr>
        </p:nvSpPr>
        <p:spPr>
          <a:xfrm>
            <a:off x="5694681" y="1332865"/>
            <a:ext cx="829945" cy="829945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椭圆 41"/>
          <p:cNvSpPr/>
          <p:nvPr>
            <p:custDataLst>
              <p:tags r:id="rId17"/>
            </p:custDataLst>
          </p:nvPr>
        </p:nvSpPr>
        <p:spPr>
          <a:xfrm>
            <a:off x="9399271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18"/>
            </p:custDataLst>
          </p:nvPr>
        </p:nvSpPr>
        <p:spPr>
          <a:xfrm>
            <a:off x="9429116" y="1333500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4" name="图形 23" descr="333438303937363b333438313038303bd7e9d6afbcdcb9b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17116" y="1585596"/>
            <a:ext cx="324485" cy="324485"/>
          </a:xfrm>
          <a:prstGeom prst="rect">
            <a:avLst/>
          </a:prstGeom>
        </p:spPr>
      </p:pic>
      <p:pic>
        <p:nvPicPr>
          <p:cNvPr id="45" name="图形 25" descr="333438303937363b333438313039323bcfeec4bfbcc6bbae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947411" y="1585596"/>
            <a:ext cx="323850" cy="323850"/>
          </a:xfrm>
          <a:prstGeom prst="rect">
            <a:avLst/>
          </a:prstGeom>
        </p:spPr>
      </p:pic>
      <p:pic>
        <p:nvPicPr>
          <p:cNvPr id="46" name="图形 26" descr="333438303937363b333438313037333bcad0b3a1bebad5f9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698991" y="1604011"/>
            <a:ext cx="289560" cy="289560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科创牛</a:t>
            </a:r>
            <a:r>
              <a:rPr lang="zh-CN" altLang="en-US" sz="2800" b="1">
                <a:solidFill>
                  <a:schemeClr val="bg1"/>
                </a:solidFill>
              </a:rPr>
              <a:t>开启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1" name="圆角矩形 20"/>
          <p:cNvSpPr/>
          <p:nvPr>
            <p:custDataLst>
              <p:tags r:id="rId1"/>
            </p:custDataLst>
          </p:nvPr>
        </p:nvSpPr>
        <p:spPr>
          <a:xfrm>
            <a:off x="824230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圆角矩形 21"/>
          <p:cNvSpPr/>
          <p:nvPr>
            <p:custDataLst>
              <p:tags r:id="rId2"/>
            </p:custDataLst>
          </p:nvPr>
        </p:nvSpPr>
        <p:spPr>
          <a:xfrm>
            <a:off x="4491991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1129030" y="3065145"/>
            <a:ext cx="2796540" cy="2642235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科创板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“1+6”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深化改革方案落地，包括设立科创成长层、</a:t>
            </a:r>
            <a:r>
              <a:rPr lang="zh-CN" altLang="en-US" sz="1400" b="1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放宽未盈利企业上市标准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、扩大战略新兴产业覆盖范围等，增强对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AI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、量子计算、生物制造等前沿领域的包容性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精准引导资本投向国家战略领域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4"/>
            </p:custDataLst>
          </p:nvPr>
        </p:nvSpPr>
        <p:spPr>
          <a:xfrm>
            <a:off x="1052195" y="2440941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政策加持</a:t>
            </a:r>
            <a:r>
              <a:rPr lang="en-US" altLang="zh-CN" sz="2400" b="1" kern="0">
                <a:solidFill>
                  <a:schemeClr val="accent1"/>
                </a:solidFill>
                <a:latin typeface="+mn-ea"/>
                <a:cs typeface="+mn-ea"/>
              </a:rPr>
              <a:t>1</a:t>
            </a:r>
            <a:endParaRPr lang="en-US" altLang="zh-CN" sz="24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4508500" y="2948940"/>
            <a:ext cx="3269615" cy="25133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科创板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2024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全年研发投入总额达到</a:t>
            </a:r>
            <a:r>
              <a:rPr lang="en-US" altLang="zh-CN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1680.78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亿元，超过净利润的</a:t>
            </a:r>
            <a:r>
              <a:rPr lang="en-US" altLang="zh-CN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2.5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倍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，同比增长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6.4%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，最近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年复合增速达</a:t>
            </a:r>
            <a:r>
              <a:rPr lang="en-US" altLang="zh-CN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10.7%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。科创板研发投入占营业收入比例中位数达</a:t>
            </a:r>
            <a:r>
              <a:rPr lang="en-US" altLang="zh-CN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12.6%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，持续领跑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股各板块，其中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107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家公司连续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年研发强度超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20%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。截至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2024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年末，科创板已汇聚研发人员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24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万人，研发人员占员工总数比例近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成。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6"/>
            </p:custDataLst>
          </p:nvPr>
        </p:nvSpPr>
        <p:spPr>
          <a:xfrm>
            <a:off x="4753611" y="2365376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科创</a:t>
            </a:r>
            <a:r>
              <a:rPr lang="zh-CN" altLang="en-US" sz="2400" b="1" kern="0">
                <a:solidFill>
                  <a:schemeClr val="accent2"/>
                </a:solidFill>
                <a:latin typeface="+mn-ea"/>
                <a:cs typeface="+mn-ea"/>
              </a:rPr>
              <a:t>研发</a:t>
            </a:r>
            <a:endParaRPr lang="zh-CN" altLang="en-US" sz="2400" b="1" kern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2" name="圆角矩形 31"/>
          <p:cNvSpPr/>
          <p:nvPr>
            <p:custDataLst>
              <p:tags r:id="rId7"/>
            </p:custDataLst>
          </p:nvPr>
        </p:nvSpPr>
        <p:spPr>
          <a:xfrm>
            <a:off x="8226426" y="1760221"/>
            <a:ext cx="3235960" cy="4197350"/>
          </a:xfrm>
          <a:prstGeom prst="roundRect">
            <a:avLst>
              <a:gd name="adj" fmla="val 2258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8"/>
            </p:custDataLst>
          </p:nvPr>
        </p:nvSpPr>
        <p:spPr>
          <a:xfrm>
            <a:off x="8550911" y="3065146"/>
            <a:ext cx="2607310" cy="233553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长期看，科创板潜力更大，制度红利释放，成长层、第五套标准等新政落地，硬科技企业扎堆上市，研发转化效率提升，估值有望重估，</a:t>
            </a:r>
            <a:r>
              <a:rPr lang="zh-CN" altLang="en-US" sz="1400" b="1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这种趋势契合国家科技自立战略，慢慢酝酿着一场深刻的变革</a:t>
            </a:r>
            <a:endParaRPr lang="zh-CN" altLang="en-US" sz="1400" b="1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9"/>
            </p:custDataLst>
          </p:nvPr>
        </p:nvSpPr>
        <p:spPr>
          <a:xfrm>
            <a:off x="8454391" y="2440941"/>
            <a:ext cx="2780030" cy="44259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契合国家</a:t>
            </a:r>
            <a:r>
              <a:rPr lang="zh-CN" altLang="en-US" sz="2400" b="1" kern="0">
                <a:solidFill>
                  <a:schemeClr val="accent1"/>
                </a:solidFill>
                <a:latin typeface="+mn-ea"/>
                <a:cs typeface="+mn-ea"/>
              </a:rPr>
              <a:t>战略</a:t>
            </a:r>
            <a:endParaRPr lang="zh-CN" altLang="en-US" sz="24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0"/>
            </p:custDataLst>
          </p:nvPr>
        </p:nvCxnSpPr>
        <p:spPr>
          <a:xfrm>
            <a:off x="2273301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1"/>
            </p:custDataLst>
          </p:nvPr>
        </p:nvCxnSpPr>
        <p:spPr>
          <a:xfrm>
            <a:off x="5941061" y="5639436"/>
            <a:ext cx="337820" cy="0"/>
          </a:xfrm>
          <a:prstGeom prst="line">
            <a:avLst/>
          </a:prstGeom>
          <a:ln w="47625" cap="rnd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2"/>
            </p:custDataLst>
          </p:nvPr>
        </p:nvCxnSpPr>
        <p:spPr>
          <a:xfrm>
            <a:off x="9675496" y="5639436"/>
            <a:ext cx="337820" cy="0"/>
          </a:xfrm>
          <a:prstGeom prst="line">
            <a:avLst/>
          </a:prstGeom>
          <a:ln w="4762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椭圆 37"/>
          <p:cNvSpPr/>
          <p:nvPr>
            <p:custDataLst>
              <p:tags r:id="rId13"/>
            </p:custDataLst>
          </p:nvPr>
        </p:nvSpPr>
        <p:spPr>
          <a:xfrm>
            <a:off x="2034540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9" name="椭圆 38"/>
          <p:cNvSpPr/>
          <p:nvPr>
            <p:custDataLst>
              <p:tags r:id="rId14"/>
            </p:custDataLst>
          </p:nvPr>
        </p:nvSpPr>
        <p:spPr>
          <a:xfrm>
            <a:off x="2064385" y="1332865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椭圆 39"/>
          <p:cNvSpPr/>
          <p:nvPr>
            <p:custDataLst>
              <p:tags r:id="rId15"/>
            </p:custDataLst>
          </p:nvPr>
        </p:nvSpPr>
        <p:spPr>
          <a:xfrm>
            <a:off x="5664836" y="1333500"/>
            <a:ext cx="890270" cy="890270"/>
          </a:xfrm>
          <a:prstGeom prst="ellipse">
            <a:avLst/>
          </a:prstGeom>
          <a:solidFill>
            <a:schemeClr val="accent2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1" name="椭圆 40"/>
          <p:cNvSpPr/>
          <p:nvPr>
            <p:custDataLst>
              <p:tags r:id="rId16"/>
            </p:custDataLst>
          </p:nvPr>
        </p:nvSpPr>
        <p:spPr>
          <a:xfrm>
            <a:off x="5694681" y="1332865"/>
            <a:ext cx="829945" cy="829945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椭圆 41"/>
          <p:cNvSpPr/>
          <p:nvPr>
            <p:custDataLst>
              <p:tags r:id="rId17"/>
            </p:custDataLst>
          </p:nvPr>
        </p:nvSpPr>
        <p:spPr>
          <a:xfrm>
            <a:off x="9399271" y="1333500"/>
            <a:ext cx="890270" cy="89027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18"/>
            </p:custDataLst>
          </p:nvPr>
        </p:nvSpPr>
        <p:spPr>
          <a:xfrm>
            <a:off x="9429116" y="1333500"/>
            <a:ext cx="829945" cy="829945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44" name="图形 23" descr="333438303937363b333438313038303bd7e9d6afbcdcb9b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17116" y="1585596"/>
            <a:ext cx="324485" cy="324485"/>
          </a:xfrm>
          <a:prstGeom prst="rect">
            <a:avLst/>
          </a:prstGeom>
        </p:spPr>
      </p:pic>
      <p:pic>
        <p:nvPicPr>
          <p:cNvPr id="45" name="图形 25" descr="333438303937363b333438313039323bcfeec4bfbcc6bbae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947411" y="1585596"/>
            <a:ext cx="323850" cy="323850"/>
          </a:xfrm>
          <a:prstGeom prst="rect">
            <a:avLst/>
          </a:prstGeom>
        </p:spPr>
      </p:pic>
      <p:pic>
        <p:nvPicPr>
          <p:cNvPr id="46" name="图形 26" descr="333438303937363b333438313037333bcad0b3a1bebad5f9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698991" y="1604011"/>
            <a:ext cx="289560" cy="289560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110105" y="86360"/>
            <a:ext cx="7837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</a:t>
            </a:r>
            <a:r>
              <a:rPr lang="zh-CN" altLang="en-US" sz="2800" b="1">
                <a:solidFill>
                  <a:schemeClr val="bg1"/>
                </a:solidFill>
              </a:rPr>
              <a:t>科创</a:t>
            </a:r>
            <a:r>
              <a:rPr lang="en-US" altLang="zh-CN" sz="2800" b="1">
                <a:solidFill>
                  <a:schemeClr val="bg1"/>
                </a:solidFill>
              </a:rPr>
              <a:t>50</a:t>
            </a:r>
            <a:r>
              <a:rPr lang="zh-CN" altLang="en-US" sz="2800" b="1">
                <a:solidFill>
                  <a:schemeClr val="bg1"/>
                </a:solidFill>
              </a:rPr>
              <a:t>上市五年来未出现牛市</a:t>
            </a:r>
            <a:r>
              <a:rPr lang="zh-CN" altLang="en-US" sz="2800" b="1">
                <a:solidFill>
                  <a:schemeClr val="bg1"/>
                </a:solidFill>
              </a:rPr>
              <a:t>行情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70" y="720725"/>
            <a:ext cx="11678285" cy="5809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92425" y="2919730"/>
            <a:ext cx="48088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去年海光信息，澜起科技</a:t>
            </a:r>
            <a:r>
              <a:rPr lang="en-US" altLang="zh-CN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寒武纪，中芯国际等龙头企业业绩出现大幅度扭转，与科八条去年提出的时间一致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科创牛去年三季度扭转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经过将近一年横盘，即将形成突破走势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599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</a:t>
            </a:r>
            <a:r>
              <a:rPr lang="zh-CN" altLang="en-US" sz="2800" b="1">
                <a:solidFill>
                  <a:schemeClr val="bg1"/>
                </a:solidFill>
              </a:rPr>
              <a:t>对标香港科技</a:t>
            </a:r>
            <a:r>
              <a:rPr lang="en-US" altLang="zh-CN" sz="2800" b="1">
                <a:solidFill>
                  <a:schemeClr val="bg1"/>
                </a:solidFill>
              </a:rPr>
              <a:t>ETF </a:t>
            </a:r>
            <a:r>
              <a:rPr lang="zh-CN" altLang="en-US" sz="2800" b="1">
                <a:solidFill>
                  <a:schemeClr val="bg1"/>
                </a:solidFill>
              </a:rPr>
              <a:t>三浪走势，科创空间很大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899795"/>
            <a:ext cx="11581130" cy="51587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</a:t>
            </a:r>
            <a:r>
              <a:rPr lang="zh-CN" altLang="en-US" sz="2800" b="1">
                <a:solidFill>
                  <a:schemeClr val="bg1"/>
                </a:solidFill>
              </a:rPr>
              <a:t>关于科创的一些重要</a:t>
            </a:r>
            <a:r>
              <a:rPr lang="zh-CN" altLang="en-US" sz="2800" b="1">
                <a:solidFill>
                  <a:schemeClr val="bg1"/>
                </a:solidFill>
              </a:rPr>
              <a:t>信息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1001395" y="3656965"/>
            <a:ext cx="1984751" cy="22983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新增研发造假红线：虚增研发费用超营收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30%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或违规资本化研发支出直接退市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‌</a:t>
            </a:r>
            <a:endParaRPr kumimoji="1"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3785235" y="3656965"/>
            <a:ext cx="1992688" cy="22983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警惕营收低于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亿且亏损、市值接近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亿元、股东数少于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400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人的企业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‌</a:t>
            </a:r>
            <a:endParaRPr kumimoji="1"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6576695" y="3656965"/>
            <a:ext cx="2120900" cy="25952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U"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代表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未盈利</a:t>
            </a:r>
            <a:endParaRPr kumimoji="1"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存量未盈利企业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‌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：标识为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"‌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成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1‌"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新注册未盈利企业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‌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：标识为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"‌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成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‌"</a:t>
            </a:r>
            <a:endParaRPr kumimoji="1"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"W"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标识：表决权差异安排同股不同权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"</a:t>
            </a:r>
            <a:r>
              <a:rPr kumimoji="1"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结构</a:t>
            </a:r>
            <a:r>
              <a:rPr kumimoji="1"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‌</a:t>
            </a:r>
            <a:endParaRPr kumimoji="1" lang="en-US" altLang="zh-CN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9150985" y="3656965"/>
            <a:ext cx="2484120" cy="22980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市值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偏大</a:t>
            </a:r>
            <a:endParaRPr kumimoji="1"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业绩扭转</a:t>
            </a:r>
            <a:r>
              <a:rPr kumimoji="1"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/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未扭转市值大在某些领域里边有核心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技术</a:t>
            </a:r>
            <a:endParaRPr kumimoji="1"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形成控盘，有明显</a:t>
            </a:r>
            <a:r>
              <a:rPr kumimoji="1"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趋势</a:t>
            </a:r>
            <a:endParaRPr kumimoji="1"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Oval 11"/>
          <p:cNvSpPr/>
          <p:nvPr>
            <p:custDataLst>
              <p:tags r:id="rId5"/>
            </p:custDataLst>
          </p:nvPr>
        </p:nvSpPr>
        <p:spPr>
          <a:xfrm>
            <a:off x="1598930" y="1833245"/>
            <a:ext cx="789553" cy="789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sz="2000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6"/>
            </p:custDataLst>
          </p:nvPr>
        </p:nvCxnSpPr>
        <p:spPr>
          <a:xfrm>
            <a:off x="3385820" y="3104515"/>
            <a:ext cx="0" cy="2412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7"/>
            </p:custDataLst>
          </p:nvPr>
        </p:nvCxnSpPr>
        <p:spPr>
          <a:xfrm>
            <a:off x="8961120" y="3104515"/>
            <a:ext cx="0" cy="2412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8"/>
            </p:custDataLst>
          </p:nvPr>
        </p:nvCxnSpPr>
        <p:spPr>
          <a:xfrm>
            <a:off x="6177280" y="3104515"/>
            <a:ext cx="0" cy="241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1"/>
          <p:cNvSpPr/>
          <p:nvPr>
            <p:custDataLst>
              <p:tags r:id="rId9"/>
            </p:custDataLst>
          </p:nvPr>
        </p:nvSpPr>
        <p:spPr>
          <a:xfrm>
            <a:off x="4386580" y="1833245"/>
            <a:ext cx="789553" cy="789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sz="20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Oval 11"/>
          <p:cNvSpPr/>
          <p:nvPr>
            <p:custDataLst>
              <p:tags r:id="rId10"/>
            </p:custDataLst>
          </p:nvPr>
        </p:nvSpPr>
        <p:spPr>
          <a:xfrm>
            <a:off x="7174230" y="1833245"/>
            <a:ext cx="789553" cy="789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03</a:t>
            </a:r>
            <a:endParaRPr lang="en-US" sz="20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Oval 11"/>
          <p:cNvSpPr/>
          <p:nvPr>
            <p:custDataLst>
              <p:tags r:id="rId11"/>
            </p:custDataLst>
          </p:nvPr>
        </p:nvSpPr>
        <p:spPr>
          <a:xfrm>
            <a:off x="9973945" y="1833245"/>
            <a:ext cx="789553" cy="789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04</a:t>
            </a:r>
            <a:endParaRPr lang="en-US" sz="20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1001395" y="2993390"/>
            <a:ext cx="1984751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虚增研发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费用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3793490" y="2973070"/>
            <a:ext cx="1984751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财务类</a:t>
            </a: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退市</a:t>
            </a:r>
            <a:endParaRPr lang="zh-CN" altLang="en-US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4"/>
            </p:custDataLst>
          </p:nvPr>
        </p:nvSpPr>
        <p:spPr>
          <a:xfrm>
            <a:off x="6576695" y="2973070"/>
            <a:ext cx="1984751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UW</a:t>
            </a: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意思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5"/>
            </p:custDataLst>
          </p:nvPr>
        </p:nvSpPr>
        <p:spPr>
          <a:xfrm>
            <a:off x="9368790" y="2952750"/>
            <a:ext cx="1984751" cy="3987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标准</a:t>
            </a:r>
            <a:endParaRPr lang="zh-CN" altLang="en-US" b="1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41550" y="86360"/>
            <a:ext cx="7951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</a:t>
            </a:r>
            <a:r>
              <a:rPr lang="zh-CN" altLang="en-US" sz="2800" b="1">
                <a:solidFill>
                  <a:schemeClr val="bg1"/>
                </a:solidFill>
              </a:rPr>
              <a:t>科创</a:t>
            </a:r>
            <a:r>
              <a:rPr lang="en-US" altLang="zh-CN" sz="2800" b="1">
                <a:solidFill>
                  <a:schemeClr val="bg1"/>
                </a:solidFill>
              </a:rPr>
              <a:t>50</a:t>
            </a:r>
            <a:r>
              <a:rPr lang="zh-CN" altLang="en-US" sz="2800" b="1">
                <a:solidFill>
                  <a:schemeClr val="bg1"/>
                </a:solidFill>
              </a:rPr>
              <a:t>，科创</a:t>
            </a:r>
            <a:r>
              <a:rPr lang="en-US" altLang="zh-CN" sz="2800" b="1">
                <a:solidFill>
                  <a:schemeClr val="bg1"/>
                </a:solidFill>
              </a:rPr>
              <a:t>100</a:t>
            </a:r>
            <a:r>
              <a:rPr lang="zh-CN" altLang="en-US" sz="2800" b="1">
                <a:solidFill>
                  <a:schemeClr val="bg1"/>
                </a:solidFill>
              </a:rPr>
              <a:t>，</a:t>
            </a:r>
            <a:r>
              <a:rPr lang="zh-CN" altLang="en-US" sz="2800" b="1">
                <a:solidFill>
                  <a:schemeClr val="bg1"/>
                </a:solidFill>
              </a:rPr>
              <a:t>讲解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805180"/>
            <a:ext cx="5948045" cy="5457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35" y="750570"/>
            <a:ext cx="5955665" cy="5511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科创芯片，双创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讲解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" y="763270"/>
            <a:ext cx="5788660" cy="5665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890" y="812800"/>
            <a:ext cx="6056630" cy="56159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选股</a:t>
            </a:r>
            <a:r>
              <a:rPr lang="zh-CN" altLang="en-US" sz="2800" b="1">
                <a:solidFill>
                  <a:schemeClr val="bg1"/>
                </a:solidFill>
              </a:rPr>
              <a:t>标准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50" name="任意多边形: 形状 66"/>
          <p:cNvSpPr/>
          <p:nvPr>
            <p:custDataLst>
              <p:tags r:id="rId1"/>
            </p:custDataLst>
          </p:nvPr>
        </p:nvSpPr>
        <p:spPr>
          <a:xfrm>
            <a:off x="4510088" y="3344863"/>
            <a:ext cx="1610360" cy="1339850"/>
          </a:xfrm>
          <a:custGeom>
            <a:avLst/>
            <a:gdLst>
              <a:gd name="connsiteX0" fmla="*/ 1276741 w 1276742"/>
              <a:gd name="connsiteY0" fmla="*/ 0 h 1061986"/>
              <a:gd name="connsiteX1" fmla="*/ 1276742 w 1276742"/>
              <a:gd name="connsiteY1" fmla="*/ 754178 h 1061986"/>
              <a:gd name="connsiteX2" fmla="*/ 1193218 w 1276742"/>
              <a:gd name="connsiteY2" fmla="*/ 758133 h 1061986"/>
              <a:gd name="connsiteX3" fmla="*/ 661068 w 1276742"/>
              <a:gd name="connsiteY3" fmla="*/ 955275 h 1061986"/>
              <a:gd name="connsiteX4" fmla="*/ 533981 w 1276742"/>
              <a:gd name="connsiteY4" fmla="*/ 1061986 h 1061986"/>
              <a:gd name="connsiteX5" fmla="*/ 0 w 1276742"/>
              <a:gd name="connsiteY5" fmla="*/ 528005 h 1061986"/>
              <a:gd name="connsiteX6" fmla="*/ 102148 w 1276742"/>
              <a:gd name="connsiteY6" fmla="*/ 434642 h 1061986"/>
              <a:gd name="connsiteX7" fmla="*/ 210764 w 1276742"/>
              <a:gd name="connsiteY7" fmla="*/ 350038 h 1061986"/>
              <a:gd name="connsiteX8" fmla="*/ 226476 w 1276742"/>
              <a:gd name="connsiteY8" fmla="*/ 339564 h 1061986"/>
              <a:gd name="connsiteX9" fmla="*/ 231818 w 1276742"/>
              <a:gd name="connsiteY9" fmla="*/ 349407 h 1061986"/>
              <a:gd name="connsiteX10" fmla="*/ 567617 w 1276742"/>
              <a:gd name="connsiteY10" fmla="*/ 527950 h 1061986"/>
              <a:gd name="connsiteX11" fmla="*/ 972577 w 1276742"/>
              <a:gd name="connsiteY11" fmla="*/ 122990 h 1061986"/>
              <a:gd name="connsiteX12" fmla="*/ 964350 w 1276742"/>
              <a:gd name="connsiteY12" fmla="*/ 41377 h 1061986"/>
              <a:gd name="connsiteX13" fmla="*/ 960889 w 1276742"/>
              <a:gd name="connsiteY13" fmla="*/ 30227 h 1061986"/>
              <a:gd name="connsiteX14" fmla="*/ 977784 w 1276742"/>
              <a:gd name="connsiteY14" fmla="*/ 26610 h 1061986"/>
              <a:gd name="connsiteX15" fmla="*/ 1120866 w 1276742"/>
              <a:gd name="connsiteY15" fmla="*/ 7380 h 1061986"/>
              <a:gd name="connsiteX16" fmla="*/ 1276741 w 1276742"/>
              <a:gd name="connsiteY16" fmla="*/ 0 h 10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76742" h="1061986">
                <a:moveTo>
                  <a:pt x="1276741" y="0"/>
                </a:moveTo>
                <a:lnTo>
                  <a:pt x="1276742" y="754178"/>
                </a:lnTo>
                <a:lnTo>
                  <a:pt x="1193218" y="758133"/>
                </a:lnTo>
                <a:cubicBezTo>
                  <a:pt x="996274" y="776879"/>
                  <a:pt x="814351" y="847135"/>
                  <a:pt x="661068" y="955275"/>
                </a:cubicBezTo>
                <a:lnTo>
                  <a:pt x="533981" y="1061986"/>
                </a:lnTo>
                <a:lnTo>
                  <a:pt x="0" y="528005"/>
                </a:lnTo>
                <a:lnTo>
                  <a:pt x="102148" y="434642"/>
                </a:lnTo>
                <a:cubicBezTo>
                  <a:pt x="137272" y="405144"/>
                  <a:pt x="173502" y="376919"/>
                  <a:pt x="210764" y="350038"/>
                </a:cubicBezTo>
                <a:lnTo>
                  <a:pt x="226476" y="339564"/>
                </a:lnTo>
                <a:lnTo>
                  <a:pt x="231818" y="349407"/>
                </a:lnTo>
                <a:cubicBezTo>
                  <a:pt x="304592" y="457127"/>
                  <a:pt x="427834" y="527950"/>
                  <a:pt x="567617" y="527950"/>
                </a:cubicBezTo>
                <a:cubicBezTo>
                  <a:pt x="791270" y="527950"/>
                  <a:pt x="972577" y="346643"/>
                  <a:pt x="972577" y="122990"/>
                </a:cubicBezTo>
                <a:cubicBezTo>
                  <a:pt x="972577" y="95034"/>
                  <a:pt x="969744" y="67739"/>
                  <a:pt x="964350" y="41377"/>
                </a:cubicBezTo>
                <a:lnTo>
                  <a:pt x="960889" y="30227"/>
                </a:lnTo>
                <a:lnTo>
                  <a:pt x="977784" y="26610"/>
                </a:lnTo>
                <a:cubicBezTo>
                  <a:pt x="1024895" y="18407"/>
                  <a:pt x="1072612" y="11973"/>
                  <a:pt x="1120866" y="7380"/>
                </a:cubicBezTo>
                <a:lnTo>
                  <a:pt x="1276741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71" name="任意多边形: 形状 70"/>
          <p:cNvSpPr/>
          <p:nvPr>
            <p:custDataLst>
              <p:tags r:id="rId2"/>
            </p:custDataLst>
          </p:nvPr>
        </p:nvSpPr>
        <p:spPr>
          <a:xfrm rot="8100000">
            <a:off x="3567748" y="4424998"/>
            <a:ext cx="1609725" cy="1337310"/>
          </a:xfrm>
          <a:custGeom>
            <a:avLst/>
            <a:gdLst>
              <a:gd name="connsiteX0" fmla="*/ 0 w 1276199"/>
              <a:gd name="connsiteY0" fmla="*/ 1060005 h 1060005"/>
              <a:gd name="connsiteX1" fmla="*/ 0 w 1276199"/>
              <a:gd name="connsiteY1" fmla="*/ 304875 h 1060005"/>
              <a:gd name="connsiteX2" fmla="*/ 161676 w 1276199"/>
              <a:gd name="connsiteY2" fmla="*/ 291757 h 1060005"/>
              <a:gd name="connsiteX3" fmla="*/ 678505 w 1276199"/>
              <a:gd name="connsiteY3" fmla="*/ 58217 h 1060005"/>
              <a:gd name="connsiteX4" fmla="*/ 742913 w 1276199"/>
              <a:gd name="connsiteY4" fmla="*/ 0 h 1060005"/>
              <a:gd name="connsiteX5" fmla="*/ 1276199 w 1276199"/>
              <a:gd name="connsiteY5" fmla="*/ 533284 h 1060005"/>
              <a:gd name="connsiteX6" fmla="*/ 1154511 w 1276199"/>
              <a:gd name="connsiteY6" fmla="*/ 643273 h 1060005"/>
              <a:gd name="connsiteX7" fmla="*/ 1039317 w 1276199"/>
              <a:gd name="connsiteY7" fmla="*/ 730030 h 1060005"/>
              <a:gd name="connsiteX8" fmla="*/ 1004619 w 1276199"/>
              <a:gd name="connsiteY8" fmla="*/ 752187 h 1060005"/>
              <a:gd name="connsiteX9" fmla="*/ 999492 w 1276199"/>
              <a:gd name="connsiteY9" fmla="*/ 742444 h 1060005"/>
              <a:gd name="connsiteX10" fmla="*/ 947600 w 1276199"/>
              <a:gd name="connsiteY10" fmla="*/ 678917 h 1060005"/>
              <a:gd name="connsiteX11" fmla="*/ 374901 w 1276199"/>
              <a:gd name="connsiteY11" fmla="*/ 678917 h 1060005"/>
              <a:gd name="connsiteX12" fmla="*/ 256290 w 1276199"/>
              <a:gd name="connsiteY12" fmla="*/ 965267 h 1060005"/>
              <a:gd name="connsiteX13" fmla="*/ 263374 w 1276199"/>
              <a:gd name="connsiteY13" fmla="*/ 1039178 h 1060005"/>
              <a:gd name="connsiteX14" fmla="*/ 130034 w 1276199"/>
              <a:gd name="connsiteY14" fmla="*/ 1054940 h 1060005"/>
              <a:gd name="connsiteX15" fmla="*/ 0 w 1276199"/>
              <a:gd name="connsiteY15" fmla="*/ 1060005 h 106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6199" h="1060005">
                <a:moveTo>
                  <a:pt x="0" y="1060005"/>
                </a:moveTo>
                <a:lnTo>
                  <a:pt x="0" y="304875"/>
                </a:lnTo>
                <a:lnTo>
                  <a:pt x="161676" y="291757"/>
                </a:lnTo>
                <a:cubicBezTo>
                  <a:pt x="346683" y="260953"/>
                  <a:pt x="525381" y="183107"/>
                  <a:pt x="678505" y="58217"/>
                </a:cubicBezTo>
                <a:lnTo>
                  <a:pt x="742913" y="0"/>
                </a:lnTo>
                <a:lnTo>
                  <a:pt x="1276199" y="533284"/>
                </a:lnTo>
                <a:lnTo>
                  <a:pt x="1154511" y="643273"/>
                </a:lnTo>
                <a:cubicBezTo>
                  <a:pt x="1116994" y="673873"/>
                  <a:pt x="1078562" y="702792"/>
                  <a:pt x="1039317" y="730030"/>
                </a:cubicBezTo>
                <a:lnTo>
                  <a:pt x="1004619" y="752187"/>
                </a:lnTo>
                <a:lnTo>
                  <a:pt x="999492" y="742444"/>
                </a:lnTo>
                <a:cubicBezTo>
                  <a:pt x="984666" y="719989"/>
                  <a:pt x="967369" y="698685"/>
                  <a:pt x="947600" y="678917"/>
                </a:cubicBezTo>
                <a:cubicBezTo>
                  <a:pt x="789454" y="520771"/>
                  <a:pt x="533047" y="520771"/>
                  <a:pt x="374901" y="678917"/>
                </a:cubicBezTo>
                <a:cubicBezTo>
                  <a:pt x="295827" y="757990"/>
                  <a:pt x="256291" y="861629"/>
                  <a:pt x="256290" y="965267"/>
                </a:cubicBezTo>
                <a:lnTo>
                  <a:pt x="263374" y="1039178"/>
                </a:lnTo>
                <a:lnTo>
                  <a:pt x="130034" y="1054940"/>
                </a:lnTo>
                <a:lnTo>
                  <a:pt x="0" y="1060005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3"/>
            </p:custDataLst>
          </p:nvPr>
        </p:nvSpPr>
        <p:spPr>
          <a:xfrm>
            <a:off x="4786948" y="3056573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股性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6" name="椭圆 55"/>
          <p:cNvSpPr/>
          <p:nvPr>
            <p:custDataLst>
              <p:tags r:id="rId4"/>
            </p:custDataLst>
          </p:nvPr>
        </p:nvSpPr>
        <p:spPr>
          <a:xfrm>
            <a:off x="3525203" y="4283393"/>
            <a:ext cx="877570" cy="877570"/>
          </a:xfrm>
          <a:prstGeom prst="ellipse">
            <a:avLst/>
          </a:prstGeom>
          <a:gradFill>
            <a:gsLst>
              <a:gs pos="44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  <a:gs pos="6600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市值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7" name="任意多边形: 形状 72"/>
          <p:cNvSpPr/>
          <p:nvPr>
            <p:custDataLst>
              <p:tags r:id="rId5"/>
            </p:custDataLst>
          </p:nvPr>
        </p:nvSpPr>
        <p:spPr>
          <a:xfrm>
            <a:off x="6178233" y="3344863"/>
            <a:ext cx="1612900" cy="1341755"/>
          </a:xfrm>
          <a:custGeom>
            <a:avLst/>
            <a:gdLst>
              <a:gd name="connsiteX0" fmla="*/ 0 w 1278677"/>
              <a:gd name="connsiteY0" fmla="*/ 0 h 1063676"/>
              <a:gd name="connsiteX1" fmla="*/ 155877 w 1278677"/>
              <a:gd name="connsiteY1" fmla="*/ 7381 h 1063676"/>
              <a:gd name="connsiteX2" fmla="*/ 298959 w 1278677"/>
              <a:gd name="connsiteY2" fmla="*/ 26610 h 1063676"/>
              <a:gd name="connsiteX3" fmla="*/ 335795 w 1278677"/>
              <a:gd name="connsiteY3" fmla="*/ 34495 h 1063676"/>
              <a:gd name="connsiteX4" fmla="*/ 331683 w 1278677"/>
              <a:gd name="connsiteY4" fmla="*/ 47742 h 1063676"/>
              <a:gd name="connsiteX5" fmla="*/ 323456 w 1278677"/>
              <a:gd name="connsiteY5" fmla="*/ 129355 h 1063676"/>
              <a:gd name="connsiteX6" fmla="*/ 728416 w 1278677"/>
              <a:gd name="connsiteY6" fmla="*/ 534315 h 1063676"/>
              <a:gd name="connsiteX7" fmla="*/ 1064215 w 1278677"/>
              <a:gd name="connsiteY7" fmla="*/ 355772 h 1063676"/>
              <a:gd name="connsiteX8" fmla="*/ 1066927 w 1278677"/>
              <a:gd name="connsiteY8" fmla="*/ 350776 h 1063676"/>
              <a:gd name="connsiteX9" fmla="*/ 1174595 w 1278677"/>
              <a:gd name="connsiteY9" fmla="*/ 434643 h 1063676"/>
              <a:gd name="connsiteX10" fmla="*/ 1278677 w 1278677"/>
              <a:gd name="connsiteY10" fmla="*/ 529773 h 1063676"/>
              <a:gd name="connsiteX11" fmla="*/ 744774 w 1278677"/>
              <a:gd name="connsiteY11" fmla="*/ 1063676 h 1063676"/>
              <a:gd name="connsiteX12" fmla="*/ 615675 w 1278677"/>
              <a:gd name="connsiteY12" fmla="*/ 955276 h 1063676"/>
              <a:gd name="connsiteX13" fmla="*/ 83525 w 1278677"/>
              <a:gd name="connsiteY13" fmla="*/ 758134 h 1063676"/>
              <a:gd name="connsiteX14" fmla="*/ 0 w 1278677"/>
              <a:gd name="connsiteY14" fmla="*/ 754179 h 1063676"/>
              <a:gd name="connsiteX15" fmla="*/ 0 w 1278677"/>
              <a:gd name="connsiteY15" fmla="*/ 0 h 106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8677" h="1063676">
                <a:moveTo>
                  <a:pt x="0" y="0"/>
                </a:moveTo>
                <a:lnTo>
                  <a:pt x="155877" y="7381"/>
                </a:lnTo>
                <a:cubicBezTo>
                  <a:pt x="204131" y="11974"/>
                  <a:pt x="251848" y="18407"/>
                  <a:pt x="298959" y="26610"/>
                </a:cubicBezTo>
                <a:lnTo>
                  <a:pt x="335795" y="34495"/>
                </a:lnTo>
                <a:lnTo>
                  <a:pt x="331683" y="47742"/>
                </a:lnTo>
                <a:cubicBezTo>
                  <a:pt x="326289" y="74104"/>
                  <a:pt x="323456" y="101399"/>
                  <a:pt x="323456" y="129355"/>
                </a:cubicBezTo>
                <a:cubicBezTo>
                  <a:pt x="323456" y="353008"/>
                  <a:pt x="504763" y="534315"/>
                  <a:pt x="728416" y="534315"/>
                </a:cubicBezTo>
                <a:cubicBezTo>
                  <a:pt x="868199" y="534315"/>
                  <a:pt x="991441" y="463492"/>
                  <a:pt x="1064215" y="355772"/>
                </a:cubicBezTo>
                <a:lnTo>
                  <a:pt x="1066927" y="350776"/>
                </a:lnTo>
                <a:lnTo>
                  <a:pt x="1174595" y="434643"/>
                </a:lnTo>
                <a:lnTo>
                  <a:pt x="1278677" y="529773"/>
                </a:lnTo>
                <a:lnTo>
                  <a:pt x="744774" y="1063676"/>
                </a:lnTo>
                <a:lnTo>
                  <a:pt x="615675" y="955276"/>
                </a:lnTo>
                <a:cubicBezTo>
                  <a:pt x="462393" y="847135"/>
                  <a:pt x="280468" y="776880"/>
                  <a:pt x="83525" y="758134"/>
                </a:cubicBezTo>
                <a:lnTo>
                  <a:pt x="0" y="75417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000">
                <a:schemeClr val="accent1">
                  <a:lumMod val="70000"/>
                  <a:lumOff val="30000"/>
                  <a:alpha val="100000"/>
                </a:schemeClr>
              </a:gs>
              <a:gs pos="0">
                <a:schemeClr val="accent1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58" name="椭圆 57"/>
          <p:cNvSpPr/>
          <p:nvPr>
            <p:custDataLst>
              <p:tags r:id="rId6"/>
            </p:custDataLst>
          </p:nvPr>
        </p:nvSpPr>
        <p:spPr>
          <a:xfrm>
            <a:off x="6658293" y="3064828"/>
            <a:ext cx="877570" cy="877570"/>
          </a:xfrm>
          <a:prstGeom prst="ellipse">
            <a:avLst/>
          </a:prstGeom>
          <a:gradFill>
            <a:gsLst>
              <a:gs pos="50000">
                <a:schemeClr val="accent1">
                  <a:alpha val="100000"/>
                </a:schemeClr>
              </a:gs>
              <a:gs pos="0">
                <a:schemeClr val="accent1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控盘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0" name="任意多边形: 形状 76"/>
          <p:cNvSpPr/>
          <p:nvPr>
            <p:custDataLst>
              <p:tags r:id="rId7"/>
            </p:custDataLst>
          </p:nvPr>
        </p:nvSpPr>
        <p:spPr>
          <a:xfrm>
            <a:off x="7157403" y="4054158"/>
            <a:ext cx="1339850" cy="1605915"/>
          </a:xfrm>
          <a:custGeom>
            <a:avLst/>
            <a:gdLst>
              <a:gd name="connsiteX0" fmla="*/ 534034 w 1062218"/>
              <a:gd name="connsiteY0" fmla="*/ 0 h 1272934"/>
              <a:gd name="connsiteX1" fmla="*/ 620622 w 1062218"/>
              <a:gd name="connsiteY1" fmla="*/ 93608 h 1272934"/>
              <a:gd name="connsiteX2" fmla="*/ 705863 w 1062218"/>
              <a:gd name="connsiteY2" fmla="*/ 201702 h 1272934"/>
              <a:gd name="connsiteX3" fmla="*/ 725983 w 1062218"/>
              <a:gd name="connsiteY3" fmla="*/ 231493 h 1272934"/>
              <a:gd name="connsiteX4" fmla="*/ 677176 w 1062218"/>
              <a:gd name="connsiteY4" fmla="*/ 271762 h 1272934"/>
              <a:gd name="connsiteX5" fmla="*/ 558566 w 1062218"/>
              <a:gd name="connsiteY5" fmla="*/ 558112 h 1272934"/>
              <a:gd name="connsiteX6" fmla="*/ 963526 w 1062218"/>
              <a:gd name="connsiteY6" fmla="*/ 963072 h 1272934"/>
              <a:gd name="connsiteX7" fmla="*/ 1031607 w 1062218"/>
              <a:gd name="connsiteY7" fmla="*/ 956209 h 1272934"/>
              <a:gd name="connsiteX8" fmla="*/ 1033836 w 1062218"/>
              <a:gd name="connsiteY8" fmla="*/ 966313 h 1272934"/>
              <a:gd name="connsiteX9" fmla="*/ 1053944 w 1062218"/>
              <a:gd name="connsiteY9" fmla="*/ 1109114 h 1272934"/>
              <a:gd name="connsiteX10" fmla="*/ 1062218 w 1062218"/>
              <a:gd name="connsiteY10" fmla="*/ 1272934 h 1272934"/>
              <a:gd name="connsiteX11" fmla="*/ 308039 w 1062218"/>
              <a:gd name="connsiteY11" fmla="*/ 1272934 h 1272934"/>
              <a:gd name="connsiteX12" fmla="*/ 303660 w 1062218"/>
              <a:gd name="connsiteY12" fmla="*/ 1186224 h 1272934"/>
              <a:gd name="connsiteX13" fmla="*/ 103346 w 1062218"/>
              <a:gd name="connsiteY13" fmla="*/ 655633 h 1272934"/>
              <a:gd name="connsiteX14" fmla="*/ 0 w 1062218"/>
              <a:gd name="connsiteY14" fmla="*/ 534036 h 1272934"/>
              <a:gd name="connsiteX15" fmla="*/ 534034 w 1062218"/>
              <a:gd name="connsiteY15" fmla="*/ 0 h 127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2218" h="1272934">
                <a:moveTo>
                  <a:pt x="534034" y="0"/>
                </a:moveTo>
                <a:lnTo>
                  <a:pt x="620622" y="93608"/>
                </a:lnTo>
                <a:cubicBezTo>
                  <a:pt x="650326" y="128552"/>
                  <a:pt x="678764" y="164608"/>
                  <a:pt x="705863" y="201702"/>
                </a:cubicBezTo>
                <a:lnTo>
                  <a:pt x="725983" y="231493"/>
                </a:lnTo>
                <a:lnTo>
                  <a:pt x="677176" y="271762"/>
                </a:lnTo>
                <a:cubicBezTo>
                  <a:pt x="603893" y="345046"/>
                  <a:pt x="558566" y="446286"/>
                  <a:pt x="558566" y="558112"/>
                </a:cubicBezTo>
                <a:cubicBezTo>
                  <a:pt x="558566" y="781765"/>
                  <a:pt x="739873" y="963072"/>
                  <a:pt x="963526" y="963072"/>
                </a:cubicBezTo>
                <a:lnTo>
                  <a:pt x="1031607" y="956209"/>
                </a:lnTo>
                <a:lnTo>
                  <a:pt x="1033836" y="966313"/>
                </a:lnTo>
                <a:cubicBezTo>
                  <a:pt x="1042326" y="1013324"/>
                  <a:pt x="1049053" y="1060948"/>
                  <a:pt x="1053944" y="1109114"/>
                </a:cubicBezTo>
                <a:lnTo>
                  <a:pt x="1062218" y="1272934"/>
                </a:lnTo>
                <a:lnTo>
                  <a:pt x="308039" y="1272934"/>
                </a:lnTo>
                <a:lnTo>
                  <a:pt x="303660" y="1186224"/>
                </a:lnTo>
                <a:cubicBezTo>
                  <a:pt x="283696" y="989639"/>
                  <a:pt x="212383" y="808235"/>
                  <a:pt x="103346" y="655633"/>
                </a:cubicBezTo>
                <a:lnTo>
                  <a:pt x="0" y="534036"/>
                </a:lnTo>
                <a:lnTo>
                  <a:pt x="534034" y="0"/>
                </a:lnTo>
                <a:close/>
              </a:path>
            </a:pathLst>
          </a:custGeom>
          <a:gradFill>
            <a:gsLst>
              <a:gs pos="85000">
                <a:schemeClr val="accent2">
                  <a:lumMod val="70000"/>
                  <a:lumOff val="30000"/>
                  <a:alpha val="100000"/>
                </a:schemeClr>
              </a:gs>
              <a:gs pos="0">
                <a:schemeClr val="accent2">
                  <a:lumMod val="30000"/>
                  <a:lumOff val="70000"/>
                  <a:alpha val="100000"/>
                </a:schemeClr>
              </a:gs>
            </a:gsLst>
            <a:lin ang="135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61" name="椭圆 60"/>
          <p:cNvSpPr/>
          <p:nvPr>
            <p:custDataLst>
              <p:tags r:id="rId8"/>
            </p:custDataLst>
          </p:nvPr>
        </p:nvSpPr>
        <p:spPr>
          <a:xfrm>
            <a:off x="7934008" y="4315143"/>
            <a:ext cx="877570" cy="877570"/>
          </a:xfrm>
          <a:prstGeom prst="ellipse">
            <a:avLst/>
          </a:prstGeom>
          <a:gradFill>
            <a:gsLst>
              <a:gs pos="44000">
                <a:schemeClr val="accent2">
                  <a:alpha val="100000"/>
                </a:schemeClr>
              </a:gs>
              <a:gs pos="0">
                <a:schemeClr val="accent2">
                  <a:lumMod val="40000"/>
                  <a:lumOff val="60000"/>
                  <a:alpha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业绩</a:t>
            </a:r>
            <a:endParaRPr lang="zh-CN" altLang="en-US" sz="14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1562735" y="2211070"/>
            <a:ext cx="3773805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股性活跃，资金进入量大，容易形成快速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拉升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521268" y="154082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sym typeface="+mn-ea"/>
              </a:rPr>
              <a:t>常出涨停或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大阳线</a:t>
            </a:r>
            <a:endParaRPr lang="zh-CN" altLang="en-US" b="1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398463" y="4028758"/>
            <a:ext cx="301879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选择底线是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70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亿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以上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589598" y="336835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sym typeface="+mn-ea"/>
              </a:rPr>
              <a:t>市值越大，越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核心</a:t>
            </a:r>
            <a:endParaRPr lang="zh-CN" alt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3"/>
            </p:custDataLst>
          </p:nvPr>
        </p:nvSpPr>
        <p:spPr>
          <a:xfrm>
            <a:off x="6658293" y="2217738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有控盘代表有趋势和中线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资金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6809423" y="1547813"/>
            <a:ext cx="2827656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sym typeface="+mn-ea"/>
              </a:rPr>
              <a:t>形成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控盘</a:t>
            </a:r>
            <a:endParaRPr lang="zh-CN" altLang="en-US" b="1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5"/>
            </p:custDataLst>
          </p:nvPr>
        </p:nvSpPr>
        <p:spPr>
          <a:xfrm>
            <a:off x="8887778" y="4028758"/>
            <a:ext cx="3027600" cy="7899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业绩是非必选项，如果想安全考虑选业绩红色的即可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或者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滚动净利润扭转的也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8734108" y="3368358"/>
            <a:ext cx="2827655" cy="625475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chemeClr val="accent2"/>
                </a:solidFill>
                <a:sym typeface="+mn-ea"/>
              </a:rPr>
              <a:t>有业绩</a:t>
            </a:r>
            <a:r>
              <a:rPr lang="zh-CN" altLang="en-US" b="1">
                <a:solidFill>
                  <a:schemeClr val="accent2"/>
                </a:solidFill>
                <a:sym typeface="+mn-ea"/>
              </a:rPr>
              <a:t>更好</a:t>
            </a:r>
            <a:endParaRPr lang="zh-CN" altLang="en-US" b="1">
              <a:solidFill>
                <a:schemeClr val="accent2"/>
              </a:solidFill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19_1*l_h_f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19_1*l_h_a*1_1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19_1*l_h_f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&#10;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19_1*l_h_a*1_3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19_1*l_h_f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19_1*l_h_a*1_4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5597]}"/>
</p:tagLst>
</file>

<file path=ppt/tags/tag10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5597]}"/>
</p:tagLst>
</file>

<file path=ppt/tags/tag10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09.xml><?xml version="1.0" encoding="utf-8"?>
<p:tagLst xmlns:p="http://schemas.openxmlformats.org/presentationml/2006/main"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636_1*n_h_h_f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DIAGRAM_VERSION" val="3"/>
  <p:tag name="KSO_WM_UNIT_SUBTYPE" val="a"/>
  <p:tag name="KSO_WM_UNIT_NOCLEAR" val="0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4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，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636_1*n_h_h_f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4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，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36_1*n_h_h_i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COLOR_TRICK" val="1"/>
  <p:tag name="KSO_WM_DIAGRAM_COLOR_TEXT_CAN_REMOVE" val="n"/>
  <p:tag name="KSO_WM_DIAGRAM_GROUP_CODE" val="n1-1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36_1*n_h_h_i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COLOR_TRICK" val="1"/>
  <p:tag name="KSO_WM_DIAGRAM_COLOR_TEXT_CAN_REMOVE" val="n"/>
  <p:tag name="KSO_WM_DIAGRAM_GROUP_CODE" val="n1-1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636_1*n_h_i*1_1_2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solid&quot;:{&quot;brightness&quot;:0.699999988079071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1*n_h_a*1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1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6748962402344,&quot;left&quot;:52.022161865234374,&quot;top&quot;:119.7625518798828,&quot;width&quot;:853.7556762695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TEXT_TYPE" val="1"/>
  <p:tag name="KSO_WM_UNIT_PRESET_TEXT" val="添加项标题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1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1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865]}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2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12&quot;:[25002166],&quot;13&quot;:[19972048,20042469],&quot;19&quot;:[20342742],&quot;65&quot;:[20205176],&quot;70&quot;:[3312563,3314338,3312530,3314312,3324109,3324630,3318477,3315857,3320071,3314290,3323785,3327011,3317789,3330155,3312140,3328082,3314398,3321989,3312345,3319356,3318903,3332761,3323868,3322475,3316230,3322005,3313621,3318990,3328119,3312479,3312419,3321780,3321442,3312142,3313566,3322195,3318988,3331400,3314227,3318475,3321480,3331402,3403044,3322133,3327686,3319360,3312417,3321782,3330472,3322019,3322421,3322227,3322235,3325561,3325743,3403048,3321642,3312455,3321638,3321502,3318865,3321418,3315597]}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12&quot;:[25002166],&quot;65&quot;:[20205176]}"/>
</p:tagLst>
</file>

<file path=ppt/tags/tag2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1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14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05_2*l_h_a*1_1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2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05_2*l_h_a*1_2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3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05_2*l_h_a*1_3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1_1"/>
  <p:tag name="KSO_WM_TEMPLATE_CATEGORY" val="diagram"/>
  <p:tag name="KSO_WM_TEMPLATE_INDEX" val="20233205"/>
  <p:tag name="KSO_WM_UNIT_LAYERLEVEL" val="1_1_1"/>
  <p:tag name="KSO_WM_TAG_VERSION" val="3.0"/>
  <p:tag name="KSO_WM_UNIT_VALUE" val="59*71"/>
  <p:tag name="KSO_WM_DIAGRAM_GROUP_CODE" val="l1-1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VALUE" val="90*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205_2*l_h_x*1_2_1"/>
  <p:tag name="KSO_WM_TEMPLATE_CATEGORY" val="diagram"/>
  <p:tag name="KSO_WM_TEMPLATE_INDEX" val="2023320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3_1"/>
  <p:tag name="KSO_WM_TEMPLATE_CATEGORY" val="diagram"/>
  <p:tag name="KSO_WM_TEMPLATE_INDEX" val="20233205"/>
  <p:tag name="KSO_WM_UNIT_LAYERLEVEL" val="1_1_1"/>
  <p:tag name="KSO_WM_TAG_VERSION" val="3.0"/>
  <p:tag name="KSO_WM_UNIT_VALUE" val="22*22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3&quot;:[20042469],&quot;70&quot;:[3322475]}"/>
</p:tagLst>
</file>

<file path=ppt/tags/tag4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1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14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05_2*l_h_a*1_1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2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05_2*l_h_a*1_2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4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f*1_3_1"/>
  <p:tag name="KSO_WM_TEMPLATE_CATEGORY" val="diagram"/>
  <p:tag name="KSO_WM_TEMPLATE_INDEX" val="20233205"/>
  <p:tag name="KSO_WM_UNIT_LAYERLEVEL" val="1_1_1"/>
  <p:tag name="KSO_WM_TAG_VERSION" val="3.0"/>
  <p:tag name="KSO_WM_UNIT_SUBTYPE" val="a"/>
  <p:tag name="KSO_WM_UNIT_NOCLEAR" val="0"/>
  <p:tag name="KSO_WM_DIAGRAM_GROUP_CODE" val="l1-1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136"/>
  <p:tag name="KSO_WM_BEAUTIFY_FLAG" val="#wm#"/>
  <p:tag name="KSO_WM_UNIT_PRESET_TEXT" val="单击此处添加文本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05_2*l_h_a*1_3_1"/>
  <p:tag name="KSO_WM_TEMPLATE_CATEGORY" val="diagram"/>
  <p:tag name="KSO_WM_TEMPLATE_INDEX" val="20233205"/>
  <p:tag name="KSO_WM_UNIT_LAYERLEVEL" val="1_1_1"/>
  <p:tag name="KSO_WM_TAG_VERSION" val="3.0"/>
  <p:tag name="KSO_WM_UNIT_TEXT_FILL_FORE_SCHEMECOLOR_INDEX_BRIGHTNESS" val="0.15"/>
  <p:tag name="KSO_WM_DIAGRAM_GROUP_CODE" val="l1-1"/>
  <p:tag name="KSO_WM_DIAGRAM_VIRTUALLY_FRAME" val="{&quot;height&quot;:376.54998779296875,&quot;left&quot;:60.475006103515625,&quot;top&quot;:98.77500610351562,&quot;width&quot;:846.5499877929688}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1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1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2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3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i*1_3_2"/>
  <p:tag name="KSO_WM_TEMPLATE_CATEGORY" val="diagram"/>
  <p:tag name="KSO_WM_TEMPLATE_INDEX" val="20233205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1_1"/>
  <p:tag name="KSO_WM_TEMPLATE_CATEGORY" val="diagram"/>
  <p:tag name="KSO_WM_TEMPLATE_INDEX" val="20233205"/>
  <p:tag name="KSO_WM_UNIT_LAYERLEVEL" val="1_1_1"/>
  <p:tag name="KSO_WM_TAG_VERSION" val="3.0"/>
  <p:tag name="KSO_WM_UNIT_VALUE" val="59*71"/>
  <p:tag name="KSO_WM_DIAGRAM_GROUP_CODE" val="l1-1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VALUE" val="90*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205_2*l_h_x*1_2_1"/>
  <p:tag name="KSO_WM_TEMPLATE_CATEGORY" val="diagram"/>
  <p:tag name="KSO_WM_TEMPLATE_INDEX" val="20233205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DIAGRAM_VIRTUALLY_FRAME" val="{&quot;height&quot;:376.54998779296875,&quot;left&quot;:60.475006103515625,&quot;top&quot;:98.77500610351562,&quot;width&quot;:846.5499877929688}"/>
  <p:tag name="KSO_WM_UNIT_HIGHLIGHT" val="0"/>
  <p:tag name="KSO_WM_UNIT_COMPATIBLE" val="0"/>
  <p:tag name="KSO_WM_UNIT_DIAGRAM_ISNUMVISUAL" val="0"/>
  <p:tag name="KSO_WM_UNIT_DIAGRAM_ISREFERUNIT" val="0"/>
  <p:tag name="KSO_WM_UNIT_ID" val="diagram20233205_2*l_h_x*1_3_1"/>
  <p:tag name="KSO_WM_TEMPLATE_CATEGORY" val="diagram"/>
  <p:tag name="KSO_WM_TEMPLATE_INDEX" val="20233205"/>
  <p:tag name="KSO_WM_UNIT_LAYERLEVEL" val="1_1_1"/>
  <p:tag name="KSO_WM_TAG_VERSION" val="3.0"/>
  <p:tag name="KSO_WM_UNIT_VALUE" val="22*22"/>
  <p:tag name="KSO_WM_DIAGRAM_GROUP_CODE" val="l1-1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7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7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64_3*l_h_f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4"/>
  <p:tag name="KSO_WM_UNIT_TEXT_TYPE" val="1"/>
  <p:tag name="KSO_WM_UNIT_TEXT_LAYER_COUNT" val="1"/>
  <p:tag name="KSO_WM_UNIT_PRESET_TEXT" val="单击此处添加文本具体内容，简明扼要地阐述。根据需要可酌情增减文字，以便观者准确地理解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64_3*l_h_f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4"/>
  <p:tag name="KSO_WM_UNIT_TEXT_TYPE" val="1"/>
  <p:tag name="KSO_WM_UNIT_TEXT_LAYER_COUNT" val="1"/>
  <p:tag name="KSO_WM_UNIT_PRESET_TEXT" val="单击此处添加文本具体内容，简明扼要地阐述。根据需要可酌情增减文字，以便观者准确地理解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64_3*l_h_f*1_3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4"/>
  <p:tag name="KSO_WM_UNIT_TEXT_TYPE" val="1"/>
  <p:tag name="KSO_WM_UNIT_TEXT_LAYER_COUNT" val="1"/>
  <p:tag name="KSO_WM_UNIT_PRESET_TEXT" val="单击此处添加文本具体内容，简明扼要地阐述。根据需要可酌情增减文字，以便观者准确地理解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964_3*l_h_f*1_4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。根据需要可酌情增减文字，以便观者准确地理解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964_3*l_h_i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4_3*l_h_i*1_2_2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964_3*l_h_i*1_4_2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64_3*l_h_i*1_3_2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4_3*l_h_i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4_3*l_h_i*1_3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1964_3*l_h_i*1_4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4_3*l_h_a*1_1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4_3*l_h_a*1_2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4_3*l_h_a*1_3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1964_3*l_h_a*1_4_1"/>
  <p:tag name="KSO_WM_TEMPLATE_CATEGORY" val="diagram"/>
  <p:tag name="KSO_WM_TEMPLATE_INDEX" val="20231964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MAX_ITEMCNT" val="4"/>
  <p:tag name="KSO_WM_DIAGRAM_MIN_ITEMCNT" val="2"/>
  <p:tag name="KSO_WM_DIAGRAM_VIRTUALLY_FRAME" val="{&quot;height&quot;:347.9642059326172,&quot;left&quot;:78.228173828125,&quot;top&quot;:144.3357940673828,&quot;width&quot;:837.92182617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此处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1418]}"/>
</p:tagLst>
</file>

<file path=ppt/tags/tag8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8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6,&quot;pos&quot;:0.8500000238418579,&quot;transparency&quot;:0},{&quot;brightness&quot;:0.699999988079071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5,&quot;pos&quot;:0.8500000238418579,&quot;transparency&quot;:0},{&quot;brightness&quot;:0.699999988079071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2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2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6,&quot;pos&quot;:0.4399999976158142,&quot;transparency&quot;:0},{&quot;brightness&quot;:0.6000000238418579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1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1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7,&quot;pos&quot;:0.8500000238418579,&quot;transparency&quot;:0},{&quot;brightness&quot;:0.699999988079071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3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3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7,&quot;pos&quot;:0.5,&quot;transparency&quot;:0},{&quot;brightness&quot;:0.6000000238418579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2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2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.30000001192092896,&quot;colorType&quot;:1,&quot;foreColorIndex&quot;:8,&quot;pos&quot;:0.8500000238418579,&quot;transparency&quot;:0},{&quot;brightness&quot;:0.699999988079071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9_1*l_h_i*1_4_1"/>
  <p:tag name="KSO_WM_TEMPLATE_CATEGORY" val="diagram"/>
  <p:tag name="KSO_WM_TEMPLATE_INDEX" val="20231019"/>
  <p:tag name="KSO_WM_UNIT_LAYERLEVEL" val="1_1_1"/>
  <p:tag name="KSO_WM_TAG_VERSION" val="3.0"/>
  <p:tag name="KSO_WM_UNIT_TYPE" val="l_h_i"/>
  <p:tag name="KSO_WM_UNIT_INDEX" val="1_4_1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gradient&quot;:[{&quot;brightness&quot;:0,&quot;colorType&quot;:1,&quot;foreColorIndex&quot;:8,&quot;pos&quot;:0.4399999976158142,&quot;transparency&quot;:0},{&quot;brightness&quot;:0.6000000238418579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19_1*l_h_f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智能图形项正文具体文本内容，文字是您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19_1*l_h_a*1_2_1"/>
  <p:tag name="KSO_WM_TEMPLATE_CATEGORY" val="diagram"/>
  <p:tag name="KSO_WM_TEMPLATE_INDEX" val="20231019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4"/>
  <p:tag name="KSO_WM_DIAGRAM_MIN_ITEMCNT" val="4"/>
  <p:tag name="KSO_WM_DIAGRAM_VIRTUALLY_FRAME" val="{&quot;height&quot;:376.46313026857615,&quot;left&quot;:31.375039370078742,&quot;top&quot;:106.65397338867187,&quot;width&quot;:906.84680511234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2443</Words>
  <Application>WPS 演示</Application>
  <PresentationFormat>宽屏</PresentationFormat>
  <Paragraphs>153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黑体</vt:lpstr>
      <vt:lpstr>思源黑体 CN Medium</vt:lpstr>
      <vt:lpstr>思源黑体 CN Heavy</vt:lpstr>
      <vt:lpstr>汉仪超粗宋简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435</cp:revision>
  <dcterms:created xsi:type="dcterms:W3CDTF">2022-12-31T05:43:00Z</dcterms:created>
  <dcterms:modified xsi:type="dcterms:W3CDTF">2025-07-31T10:13:52Z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6A6FEA64EDC441EF83549C1AFAD3FCD2_13</vt:lpwstr>
  </property>
</Properties>
</file>