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10"/>
  </p:notesMasterIdLst>
  <p:sldIdLst>
    <p:sldId id="280" r:id="rId5"/>
    <p:sldId id="413" r:id="rId6"/>
    <p:sldId id="426" r:id="rId7"/>
    <p:sldId id="427" r:id="rId8"/>
    <p:sldId id="428" r:id="rId9"/>
    <p:sldId id="429" r:id="rId11"/>
    <p:sldId id="430" r:id="rId12"/>
    <p:sldId id="431" r:id="rId13"/>
    <p:sldId id="432" r:id="rId14"/>
    <p:sldId id="433" r:id="rId15"/>
    <p:sldId id="434" r:id="rId16"/>
    <p:sldId id="435" r:id="rId17"/>
    <p:sldId id="436" r:id="rId18"/>
    <p:sldId id="437" r:id="rId19"/>
    <p:sldId id="438" r:id="rId20"/>
    <p:sldId id="439" r:id="rId21"/>
    <p:sldId id="440" r:id="rId22"/>
    <p:sldId id="442" r:id="rId23"/>
    <p:sldId id="448" r:id="rId24"/>
    <p:sldId id="443" r:id="rId25"/>
    <p:sldId id="444" r:id="rId26"/>
    <p:sldId id="445" r:id="rId27"/>
    <p:sldId id="335" r:id="rId28"/>
    <p:sldId id="455" r:id="rId29"/>
    <p:sldId id="454" r:id="rId30"/>
    <p:sldId id="271" r:id="rId31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6" Type="http://schemas.openxmlformats.org/officeDocument/2006/relationships/tags" Target="tags/tag73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9F763-1033-4842-ACCD-88E19F01D2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//192.168.10.238/素材/营销策划/7.课程/炒股进阶班课程项目/2024年/2024年8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吴镇鸿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/192.168.10.238/素材/营销策划/7.课程/炒股进阶班课程项目/2024年/2024年8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39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0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1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4.xml"/><Relationship Id="rId3" Type="http://schemas.openxmlformats.org/officeDocument/2006/relationships/image" Target="../media/image25.png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6.xml"/><Relationship Id="rId2" Type="http://schemas.openxmlformats.org/officeDocument/2006/relationships/image" Target="../media/image26.png"/><Relationship Id="rId1" Type="http://schemas.openxmlformats.org/officeDocument/2006/relationships/tags" Target="../tags/tag4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image" Target="../media/image27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55.xml"/><Relationship Id="rId1" Type="http://schemas.openxmlformats.org/officeDocument/2006/relationships/tags" Target="../tags/tag4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7.xml"/><Relationship Id="rId2" Type="http://schemas.openxmlformats.org/officeDocument/2006/relationships/image" Target="../media/image28.png"/><Relationship Id="rId1" Type="http://schemas.openxmlformats.org/officeDocument/2006/relationships/tags" Target="../tags/tag5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0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2.xml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2.xml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image" Target="../media/image33.png"/><Relationship Id="rId1" Type="http://schemas.openxmlformats.org/officeDocument/2006/relationships/tags" Target="../tags/tag6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9.xml"/><Relationship Id="rId1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0.xml"/><Relationship Id="rId1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tags" Target="../tags/tag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34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35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4511061" y="102235"/>
            <a:ext cx="25012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dirty="0" smtClean="0">
                <a:solidFill>
                  <a:srgbClr val="FFC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思源黑体 CN Heavy" panose="020B0A00000000000000" pitchFamily="34" charset="-122"/>
                <a:sym typeface="+mn-ea"/>
              </a:rPr>
              <a:t>双</a:t>
            </a:r>
            <a:r>
              <a:rPr lang="en-US" altLang="zh-CN" sz="3200" b="1" dirty="0" smtClean="0">
                <a:solidFill>
                  <a:srgbClr val="FFC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思源黑体 CN Heavy" panose="020B0A00000000000000" pitchFamily="34" charset="-122"/>
                <a:sym typeface="+mn-ea"/>
              </a:rPr>
              <a:t>B</a:t>
            </a:r>
            <a:r>
              <a:rPr lang="zh-CN" altLang="en-US" sz="3200" b="1" dirty="0" smtClean="0">
                <a:solidFill>
                  <a:srgbClr val="FFC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思源黑体 CN Heavy" panose="020B0A00000000000000" pitchFamily="34" charset="-122"/>
                <a:sym typeface="+mn-ea"/>
              </a:rPr>
              <a:t>龙头战法</a:t>
            </a:r>
            <a:endParaRPr lang="zh-CN" altLang="en-US" sz="3200" b="1" dirty="0">
              <a:solidFill>
                <a:srgbClr val="A58638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cs typeface="思源黑体 CN Heavy" panose="020B0A00000000000000" pitchFamily="34" charset="-122"/>
              <a:sym typeface="+mn-lt"/>
            </a:endParaRPr>
          </a:p>
        </p:txBody>
      </p:sp>
      <p:pic>
        <p:nvPicPr>
          <p:cNvPr id="21" name="图片 20" descr="牛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1435" y="152400"/>
            <a:ext cx="1197611" cy="718820"/>
          </a:xfrm>
          <a:prstGeom prst="rect">
            <a:avLst/>
          </a:prstGeom>
        </p:spPr>
      </p:pic>
      <p:pic>
        <p:nvPicPr>
          <p:cNvPr id="22" name="图片 21" descr="经传多赢01-白色"/>
          <p:cNvPicPr>
            <a:picLocks noChangeAspect="1"/>
          </p:cNvPicPr>
          <p:nvPr userDrawn="1"/>
        </p:nvPicPr>
        <p:blipFill rotWithShape="1">
          <a:blip r:embed="rId2" cstate="print"/>
          <a:srcRect l="25381"/>
          <a:stretch>
            <a:fillRect/>
          </a:stretch>
        </p:blipFill>
        <p:spPr>
          <a:xfrm>
            <a:off x="10584815" y="313691"/>
            <a:ext cx="1311911" cy="396240"/>
          </a:xfrm>
          <a:prstGeom prst="rect">
            <a:avLst/>
          </a:prstGeom>
        </p:spPr>
      </p:pic>
      <p:cxnSp>
        <p:nvCxnSpPr>
          <p:cNvPr id="23" name="直接连接符 22"/>
          <p:cNvCxnSpPr/>
          <p:nvPr/>
        </p:nvCxnSpPr>
        <p:spPr>
          <a:xfrm>
            <a:off x="1058545" y="685800"/>
            <a:ext cx="9398000" cy="24131"/>
          </a:xfrm>
          <a:prstGeom prst="line">
            <a:avLst/>
          </a:prstGeom>
          <a:ln w="28575">
            <a:solidFill>
              <a:srgbClr val="AD9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5" y="942340"/>
            <a:ext cx="10496550" cy="55149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底部启动双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，复制涨停牛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737235"/>
            <a:ext cx="5746115" cy="58699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0" y="737235"/>
            <a:ext cx="5927090" cy="58705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平台的每次突破就是向上机会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260" y="737235"/>
            <a:ext cx="11587480" cy="58731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什么是神奇蓝线？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72490" y="822325"/>
            <a:ext cx="1043368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  <a:buNone/>
            </a:pPr>
            <a:r>
              <a:rPr lang="zh-CN" altLang="en-US" dirty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 </a:t>
            </a:r>
            <a:r>
              <a:rPr lang="en-US" altLang="zh-CN" dirty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     </a:t>
            </a:r>
            <a:r>
              <a:rPr lang="en-US" altLang="zh-CN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 </a:t>
            </a:r>
            <a:r>
              <a:rPr lang="zh-CN" altLang="en-US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神奇蓝线在软件的正式名称是“智能交易”。指标的核心是一条蓝色线，该指标用于主图</a:t>
            </a:r>
            <a:r>
              <a:rPr lang="en-US" altLang="zh-CN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K</a:t>
            </a:r>
            <a:r>
              <a:rPr lang="zh-CN" altLang="en-US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线叠加使用。神奇蓝线的最大特色是，它不同于任何均线、智能辅助线、布林通道线等等的平滑曲线型指标线，它较多时间是水平运行上下跳动的，于是它会构筑成许多的大平台或小平台，而这些平台对股价运行空间的预测和运行过程的跟踪都是非常“神”的，所以被称为“神奇蓝线”。</a:t>
            </a:r>
            <a:endParaRPr lang="zh-CN" altLang="en-US" dirty="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872865" y="2653665"/>
            <a:ext cx="4150360" cy="36055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天花板</a:t>
            </a:r>
            <a:endParaRPr lang="zh-CN" altLang="en-US" sz="4200" spc="-20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5123" name="文本占位符 5122"/>
          <p:cNvPicPr>
            <a:picLocks noGrp="1" noChangeAspect="1"/>
          </p:cNvPicPr>
          <p:nvPr>
            <p:ph type="body"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/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楼梯</a:t>
            </a:r>
            <a:endParaRPr lang="zh-CN" altLang="en-US" sz="4200" spc="-20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6147" name="文本占位符 6146"/>
          <p:cNvPicPr>
            <a:picLocks noGrp="1" noChangeAspect="1"/>
          </p:cNvPicPr>
          <p:nvPr>
            <p:ph type="body"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6152" name="文本框 6151"/>
          <p:cNvSpPr txBox="1"/>
          <p:nvPr>
            <p:custDataLst>
              <p:tags r:id="rId3"/>
            </p:custDataLst>
          </p:nvPr>
        </p:nvSpPr>
        <p:spPr>
          <a:xfrm>
            <a:off x="1762125" y="1484313"/>
            <a:ext cx="3170238" cy="91598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rgbClr val="FF66CC"/>
                </a:solidFill>
                <a:ea typeface="楷体_GB2312" panose="02010609030101010101" pitchFamily="1" charset="-122"/>
              </a:rPr>
              <a:t>当股价上升到“天花板”的位置时，就开始受到压力，进入滞涨状态或者回落。</a:t>
            </a:r>
            <a:endParaRPr lang="zh-CN" altLang="en-US" b="1" dirty="0">
              <a:solidFill>
                <a:srgbClr val="FF66CC"/>
              </a:solidFill>
              <a:ea typeface="楷体_GB2312" panose="02010609030101010101" pitchFamily="1" charset="-122"/>
            </a:endParaRPr>
          </a:p>
        </p:txBody>
      </p:sp>
      <p:sp>
        <p:nvSpPr>
          <p:cNvPr id="6154" name="直接连接符 6153"/>
          <p:cNvSpPr/>
          <p:nvPr>
            <p:custDataLst>
              <p:tags r:id="rId4"/>
            </p:custDataLst>
          </p:nvPr>
        </p:nvSpPr>
        <p:spPr>
          <a:xfrm>
            <a:off x="4284663" y="2060575"/>
            <a:ext cx="1728787" cy="576263"/>
          </a:xfrm>
          <a:prstGeom prst="line">
            <a:avLst/>
          </a:prstGeom>
          <a:ln w="25400" cap="flat" cmpd="sng">
            <a:solidFill>
              <a:srgbClr val="FF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6153" name="直接连接符 6152"/>
          <p:cNvSpPr/>
          <p:nvPr>
            <p:custDataLst>
              <p:tags r:id="rId5"/>
            </p:custDataLst>
          </p:nvPr>
        </p:nvSpPr>
        <p:spPr>
          <a:xfrm>
            <a:off x="4140200" y="2132013"/>
            <a:ext cx="1079500" cy="504825"/>
          </a:xfrm>
          <a:prstGeom prst="line">
            <a:avLst/>
          </a:prstGeom>
          <a:ln w="25400" cap="flat" cmpd="sng">
            <a:solidFill>
              <a:srgbClr val="FF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6148" name="文本框 6147"/>
          <p:cNvSpPr txBox="1"/>
          <p:nvPr>
            <p:custDataLst>
              <p:tags r:id="rId6"/>
            </p:custDataLst>
          </p:nvPr>
        </p:nvSpPr>
        <p:spPr>
          <a:xfrm>
            <a:off x="4284663" y="4005263"/>
            <a:ext cx="2736850" cy="91598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rgbClr val="FF66CC"/>
                </a:solidFill>
                <a:ea typeface="楷体_GB2312" panose="02010609030101010101" pitchFamily="1" charset="-122"/>
              </a:rPr>
              <a:t>蓝线为股价的每一步上涨都搭好楼梯提供支撑，股价轻松的“拾阶而上”</a:t>
            </a:r>
            <a:endParaRPr lang="zh-CN" altLang="en-US" b="1" dirty="0">
              <a:solidFill>
                <a:srgbClr val="FF66CC"/>
              </a:solidFill>
              <a:ea typeface="楷体_GB2312" panose="02010609030101010101" pitchFamily="1" charset="-122"/>
            </a:endParaRPr>
          </a:p>
        </p:txBody>
      </p:sp>
      <p:sp>
        <p:nvSpPr>
          <p:cNvPr id="6149" name="直接连接符 6148"/>
          <p:cNvSpPr/>
          <p:nvPr>
            <p:custDataLst>
              <p:tags r:id="rId7"/>
            </p:custDataLst>
          </p:nvPr>
        </p:nvSpPr>
        <p:spPr>
          <a:xfrm flipV="1">
            <a:off x="4643438" y="3284538"/>
            <a:ext cx="0" cy="720725"/>
          </a:xfrm>
          <a:prstGeom prst="line">
            <a:avLst/>
          </a:prstGeom>
          <a:ln w="28575" cap="flat" cmpd="sng">
            <a:solidFill>
              <a:srgbClr val="FF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6150" name="直接连接符 6149"/>
          <p:cNvSpPr/>
          <p:nvPr>
            <p:custDataLst>
              <p:tags r:id="rId8"/>
            </p:custDataLst>
          </p:nvPr>
        </p:nvSpPr>
        <p:spPr>
          <a:xfrm flipH="1" flipV="1">
            <a:off x="3995738" y="3860800"/>
            <a:ext cx="360362" cy="360363"/>
          </a:xfrm>
          <a:prstGeom prst="line">
            <a:avLst/>
          </a:prstGeom>
          <a:ln w="28575" cap="flat" cmpd="sng">
            <a:solidFill>
              <a:srgbClr val="FF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6151" name="直接连接符 6150"/>
          <p:cNvSpPr/>
          <p:nvPr>
            <p:custDataLst>
              <p:tags r:id="rId9"/>
            </p:custDataLst>
          </p:nvPr>
        </p:nvSpPr>
        <p:spPr>
          <a:xfrm flipH="1" flipV="1">
            <a:off x="3490913" y="4005263"/>
            <a:ext cx="865187" cy="288925"/>
          </a:xfrm>
          <a:prstGeom prst="line">
            <a:avLst/>
          </a:prstGeom>
          <a:ln w="31750" cap="flat" cmpd="sng">
            <a:solidFill>
              <a:srgbClr val="FF00FF"/>
            </a:solidFill>
            <a:prstDash val="solid"/>
            <a:headEnd type="none" w="med" len="med"/>
            <a:tailEnd type="triangle" w="med" len="med"/>
          </a:ln>
        </p:spPr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637790" y="664210"/>
            <a:ext cx="69513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800" b="1">
                <a:solidFill>
                  <a:srgbClr val="FFC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思源黑体 CN Heavy" panose="020B0A00000000000000" pitchFamily="34" charset="-122"/>
                <a:sym typeface="+mn-ea"/>
              </a:rPr>
              <a:t>当上面看不到天花板时，楼梯摆在你的面前，</a:t>
            </a:r>
            <a:br>
              <a:rPr lang="zh-CN" altLang="en-US" sz="2800" b="1">
                <a:solidFill>
                  <a:srgbClr val="FFC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思源黑体 CN Heavy" panose="020B0A00000000000000" pitchFamily="34" charset="-122"/>
                <a:sym typeface="+mn-ea"/>
              </a:rPr>
            </a:br>
            <a:r>
              <a:rPr lang="zh-CN" altLang="en-US" sz="2800" b="1">
                <a:solidFill>
                  <a:srgbClr val="FFC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思源黑体 CN Heavy" panose="020B0A00000000000000" pitchFamily="34" charset="-122"/>
                <a:sym typeface="+mn-ea"/>
              </a:rPr>
              <a:t>就是“天梯”，天空才是你的极限</a:t>
            </a:r>
            <a:endParaRPr lang="zh-CN" altLang="en-US" sz="2800" b="1">
              <a:solidFill>
                <a:srgbClr val="FFC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cs typeface="思源黑体 CN Heavy" panose="020B0A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18030" y="1965325"/>
            <a:ext cx="8277225" cy="44291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6020" y="246951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底部复制涨停应用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9558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 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底部双</a:t>
            </a:r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战法核心本质：复制大波段</a:t>
            </a:r>
            <a:endParaRPr lang="zh-CN" altLang="en-US" sz="40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4405" y="1123950"/>
            <a:ext cx="7525385" cy="50939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8669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 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底部双</a:t>
            </a:r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战法核心本质：复制大波段</a:t>
            </a:r>
            <a:endParaRPr lang="zh-CN" altLang="en-US" sz="40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5535" y="706755"/>
            <a:ext cx="7274560" cy="59150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9552" y="1625346"/>
            <a:ext cx="8484054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sz="6600" b="0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底部双B出击战法</a:t>
            </a:r>
            <a:endParaRPr sz="6600" b="0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1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底部双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B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出击战法选股思路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4695" y="2124075"/>
            <a:ext cx="8181975" cy="26098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80010" y="2667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最佳拍档：</a:t>
            </a:r>
            <a:r>
              <a:rPr 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最近炒作主题</a:t>
            </a:r>
            <a:r>
              <a:rPr lang="en-US" alt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底部双</a:t>
            </a:r>
            <a:r>
              <a:rPr lang="en-US" alt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启动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7390"/>
            <a:ext cx="12192000" cy="58820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</a:t>
            </a:r>
            <a:r>
              <a:rPr lang="zh-CN" altLang="en-US" sz="3200" spc="-20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最佳拍档：</a:t>
            </a:r>
            <a:r>
              <a:rPr lang="zh-CN" sz="3200" spc="-20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最近炒作热点</a:t>
            </a:r>
            <a:r>
              <a:rPr lang="en-US" altLang="zh-CN" sz="3200" spc="-20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200" spc="-20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底部双紫突破</a:t>
            </a:r>
            <a:endParaRPr lang="zh-CN" altLang="en-US" sz="3200" spc="-20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1" name="图片 10" descr="C:\Users\Administrator\Desktop\操作细则.png操作细则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240665" y="873125"/>
            <a:ext cx="11710035" cy="571246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897255" y="1694815"/>
            <a:ext cx="364553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点建仓三成做反弹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日，回档抬升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点加仓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成</a:t>
            </a:r>
            <a:endParaRPr lang="zh-CN" altLang="en-US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897255" y="2123440"/>
            <a:ext cx="1855470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、流动资金翻红，主力动向紫色，金叉加仓</a:t>
            </a:r>
            <a:endParaRPr lang="zh-CN" altLang="en-US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97255" y="2494915"/>
            <a:ext cx="355282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、线</a:t>
            </a:r>
            <a:r>
              <a:rPr 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上持有为主，短线高位死叉减仓一半做波段</a:t>
            </a:r>
            <a:endParaRPr lang="zh-CN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897255" y="3580130"/>
            <a:ext cx="358457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、破位</a:t>
            </a:r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点中期卖出，短期高位智能交易</a:t>
            </a:r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点减仓</a:t>
            </a:r>
            <a:endParaRPr lang="zh-CN" altLang="en-US" sz="1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拷贝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Administrator/Desktop/0812二升.png0812二升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01060" y="184658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86860" y="273113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01060" y="361569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955540" y="162941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226560" y="15462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163060" y="33127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163060" y="24295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955540" y="25126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双</a:t>
            </a: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B</a:t>
            </a: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牛股特征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955540" y="33959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底部复制涨停应用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   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破立思维，中期低位上车时机</a:t>
            </a:r>
            <a:endParaRPr lang="zh-CN" altLang="en-US" sz="36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2310"/>
            <a:ext cx="12192000" cy="59245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   </a:t>
            </a:r>
            <a:r>
              <a:rPr 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底背离金叉反弹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，需资金翻红确认</a:t>
            </a:r>
            <a:endParaRPr lang="en-US" altLang="zh-CN" sz="36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8605" y="723265"/>
            <a:ext cx="6146165" cy="59220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770" y="723265"/>
            <a:ext cx="5520055" cy="59226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246951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双</a:t>
            </a:r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B</a:t>
            </a: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牛股特征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现在怎么样才能赚钱？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735" y="737235"/>
            <a:ext cx="6680200" cy="5826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350" y="737235"/>
            <a:ext cx="5772150" cy="58261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跟对主题风口是最重要的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84530"/>
            <a:ext cx="12192635" cy="59467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4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5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6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7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8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9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31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SPECIAL_SOURCE" val="bdnull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OWFhYzUwZWNmOTk3M2Y1MTI5MjBiOWM4Y2UyNjJjNzU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780</Words>
  <Application>WPS 演示</Application>
  <PresentationFormat>宽屏</PresentationFormat>
  <Paragraphs>80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26</vt:i4>
      </vt:variant>
    </vt:vector>
  </HeadingPairs>
  <TitlesOfParts>
    <vt:vector size="50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Arial Unicode MS</vt:lpstr>
      <vt:lpstr>Calibri</vt:lpstr>
      <vt:lpstr>思源黑体 CN Bold</vt:lpstr>
      <vt:lpstr>楷体_GB2312</vt:lpstr>
      <vt:lpstr>新宋体</vt:lpstr>
      <vt:lpstr>等线 Light</vt:lpstr>
      <vt:lpstr>等线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FOR</cp:lastModifiedBy>
  <cp:revision>282</cp:revision>
  <dcterms:created xsi:type="dcterms:W3CDTF">2019-06-19T02:08:00Z</dcterms:created>
  <dcterms:modified xsi:type="dcterms:W3CDTF">2024-08-12T10:58:12Z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A0429732C8A74BB2BA1E01C624440EA1_13</vt:lpwstr>
  </property>
</Properties>
</file>